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Default Extension="vml" ContentType="application/vnd.openxmlformats-officedocument.vmlDrawing"/>
  <Default Extension="gif" ContentType="image/gif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6" r:id="rId2"/>
    <p:sldId id="267" r:id="rId3"/>
    <p:sldId id="268" r:id="rId4"/>
    <p:sldId id="260" r:id="rId5"/>
    <p:sldId id="261" r:id="rId6"/>
    <p:sldId id="262" r:id="rId7"/>
    <p:sldId id="263" r:id="rId8"/>
    <p:sldId id="264" r:id="rId9"/>
    <p:sldId id="272" r:id="rId10"/>
    <p:sldId id="293" r:id="rId11"/>
    <p:sldId id="294" r:id="rId12"/>
    <p:sldId id="307" r:id="rId13"/>
    <p:sldId id="278" r:id="rId14"/>
    <p:sldId id="279" r:id="rId15"/>
    <p:sldId id="281" r:id="rId16"/>
    <p:sldId id="282" r:id="rId17"/>
    <p:sldId id="283" r:id="rId18"/>
    <p:sldId id="308" r:id="rId19"/>
    <p:sldId id="314" r:id="rId20"/>
    <p:sldId id="310" r:id="rId21"/>
    <p:sldId id="313" r:id="rId22"/>
    <p:sldId id="297" r:id="rId23"/>
    <p:sldId id="302" r:id="rId24"/>
    <p:sldId id="300" r:id="rId25"/>
    <p:sldId id="303" r:id="rId26"/>
    <p:sldId id="306" r:id="rId27"/>
    <p:sldId id="305" r:id="rId28"/>
    <p:sldId id="311" r:id="rId29"/>
    <p:sldId id="273" r:id="rId30"/>
    <p:sldId id="274" r:id="rId31"/>
    <p:sldId id="275" r:id="rId32"/>
    <p:sldId id="270" r:id="rId33"/>
    <p:sldId id="277" r:id="rId34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5A3A46-ACFA-46C2-96AE-D0BFDEA8F993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A1E88937-3B4E-468F-AD78-F0E15FAFAFC9}">
      <dgm:prSet/>
      <dgm:spPr/>
      <dgm:t>
        <a:bodyPr/>
        <a:lstStyle/>
        <a:p>
          <a:pPr rtl="0"/>
          <a:endParaRPr lang="es-CO" b="0" i="0" baseline="0" dirty="0"/>
        </a:p>
      </dgm:t>
    </dgm:pt>
    <dgm:pt modelId="{0EE9B903-A80E-403F-AB90-00BB3EA48F2F}" type="parTrans" cxnId="{4DF2F949-A782-493E-9DC2-E87480E66A14}">
      <dgm:prSet/>
      <dgm:spPr/>
      <dgm:t>
        <a:bodyPr/>
        <a:lstStyle/>
        <a:p>
          <a:endParaRPr lang="es-AR"/>
        </a:p>
      </dgm:t>
    </dgm:pt>
    <dgm:pt modelId="{76ADDC83-970E-480A-885B-E38551C3D169}" type="sibTrans" cxnId="{4DF2F949-A782-493E-9DC2-E87480E66A14}">
      <dgm:prSet/>
      <dgm:spPr/>
      <dgm:t>
        <a:bodyPr/>
        <a:lstStyle/>
        <a:p>
          <a:endParaRPr lang="es-AR"/>
        </a:p>
      </dgm:t>
    </dgm:pt>
    <dgm:pt modelId="{9A4DCD04-3D8C-44FB-88E7-C511C330E3CC}">
      <dgm:prSet custT="1"/>
      <dgm:spPr/>
      <dgm:t>
        <a:bodyPr/>
        <a:lstStyle/>
        <a:p>
          <a:pPr rtl="0"/>
          <a:r>
            <a:rPr lang="es-CO" sz="1800" b="1" i="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Ministerio de Salud de la Provincia de Córdoba.</a:t>
          </a:r>
          <a:endParaRPr lang="es-AR" sz="18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7A381C4-59A7-4816-81F2-DC9959016DF2}" type="parTrans" cxnId="{954B1C11-EB20-4C0A-A72C-34E1297173B2}">
      <dgm:prSet/>
      <dgm:spPr/>
      <dgm:t>
        <a:bodyPr/>
        <a:lstStyle/>
        <a:p>
          <a:endParaRPr lang="es-AR"/>
        </a:p>
      </dgm:t>
    </dgm:pt>
    <dgm:pt modelId="{4345CA5E-712C-420A-9796-F1C22E6B6E98}" type="sibTrans" cxnId="{954B1C11-EB20-4C0A-A72C-34E1297173B2}">
      <dgm:prSet/>
      <dgm:spPr/>
      <dgm:t>
        <a:bodyPr/>
        <a:lstStyle/>
        <a:p>
          <a:endParaRPr lang="es-AR"/>
        </a:p>
      </dgm:t>
    </dgm:pt>
    <dgm:pt modelId="{A4D5F9EE-C9FC-49D5-B92E-FF0D3D7D2F0A}">
      <dgm:prSet/>
      <dgm:spPr/>
      <dgm:t>
        <a:bodyPr/>
        <a:lstStyle/>
        <a:p>
          <a:pPr rtl="0"/>
          <a:endParaRPr lang="es-CO" b="0" i="0" baseline="0" dirty="0"/>
        </a:p>
      </dgm:t>
    </dgm:pt>
    <dgm:pt modelId="{A877610C-2803-457E-9EF9-501486651FEC}" type="parTrans" cxnId="{232B2EFE-70C9-4880-B6BE-217C30E99E08}">
      <dgm:prSet/>
      <dgm:spPr/>
      <dgm:t>
        <a:bodyPr/>
        <a:lstStyle/>
        <a:p>
          <a:endParaRPr lang="es-AR"/>
        </a:p>
      </dgm:t>
    </dgm:pt>
    <dgm:pt modelId="{A22E963E-E553-415C-A735-FA28077B948F}" type="sibTrans" cxnId="{232B2EFE-70C9-4880-B6BE-217C30E99E08}">
      <dgm:prSet/>
      <dgm:spPr/>
      <dgm:t>
        <a:bodyPr/>
        <a:lstStyle/>
        <a:p>
          <a:endParaRPr lang="es-AR"/>
        </a:p>
      </dgm:t>
    </dgm:pt>
    <dgm:pt modelId="{36FA55B3-3405-4C41-8F9A-C1DC474B7A84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s-CO" sz="1400" b="1" i="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Jurisdicción de Seguridad de Pacientes bajo la Dirección del Dr. Héctor </a:t>
          </a:r>
          <a:r>
            <a:rPr lang="es-CO" sz="1400" b="1" i="0" baseline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Maisuls</a:t>
          </a:r>
          <a:r>
            <a:rPr lang="es-CO" sz="1400" b="1" i="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(desig.2007) y la Referente del Programa Lic. Genoveva </a:t>
          </a:r>
          <a:r>
            <a:rPr lang="es-CO" sz="1400" b="1" i="0" baseline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Avila</a:t>
          </a:r>
          <a:r>
            <a:rPr lang="es-CO" sz="1400" b="1" i="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(desig.2010)</a:t>
          </a:r>
          <a:endParaRPr lang="es-AR" sz="1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52E78F7-579F-4AAC-88F2-2F5E779BF028}" type="parTrans" cxnId="{E29B3A5C-61FD-4269-88C4-644B544E4738}">
      <dgm:prSet/>
      <dgm:spPr/>
      <dgm:t>
        <a:bodyPr/>
        <a:lstStyle/>
        <a:p>
          <a:endParaRPr lang="es-AR"/>
        </a:p>
      </dgm:t>
    </dgm:pt>
    <dgm:pt modelId="{CBE94140-311E-428F-9A73-82490AA29ECA}" type="sibTrans" cxnId="{E29B3A5C-61FD-4269-88C4-644B544E4738}">
      <dgm:prSet/>
      <dgm:spPr/>
      <dgm:t>
        <a:bodyPr/>
        <a:lstStyle/>
        <a:p>
          <a:endParaRPr lang="es-AR"/>
        </a:p>
      </dgm:t>
    </dgm:pt>
    <dgm:pt modelId="{02242914-CCE4-4B78-9822-7796C52ED14C}">
      <dgm:prSet/>
      <dgm:spPr/>
      <dgm:t>
        <a:bodyPr/>
        <a:lstStyle/>
        <a:p>
          <a:pPr rtl="0"/>
          <a:endParaRPr lang="es-CO" b="0" i="0" baseline="0" dirty="0"/>
        </a:p>
      </dgm:t>
    </dgm:pt>
    <dgm:pt modelId="{C03031AD-8680-4575-BFBB-C7ACCB01674E}" type="parTrans" cxnId="{56A80E70-A5C5-438A-95C8-E7FBC33D2ACA}">
      <dgm:prSet/>
      <dgm:spPr/>
      <dgm:t>
        <a:bodyPr/>
        <a:lstStyle/>
        <a:p>
          <a:endParaRPr lang="es-AR"/>
        </a:p>
      </dgm:t>
    </dgm:pt>
    <dgm:pt modelId="{201EA764-870C-479B-876D-695DF7330861}" type="sibTrans" cxnId="{56A80E70-A5C5-438A-95C8-E7FBC33D2ACA}">
      <dgm:prSet/>
      <dgm:spPr/>
      <dgm:t>
        <a:bodyPr/>
        <a:lstStyle/>
        <a:p>
          <a:endParaRPr lang="es-AR"/>
        </a:p>
      </dgm:t>
    </dgm:pt>
    <dgm:pt modelId="{B4F17552-B694-4B43-B701-43D05EEBA2C8}">
      <dgm:prSet custT="1"/>
      <dgm:spPr>
        <a:solidFill>
          <a:schemeClr val="accent2"/>
        </a:solidFill>
        <a:ln>
          <a:solidFill>
            <a:srgbClr val="7030A0"/>
          </a:solidFill>
        </a:ln>
      </dgm:spPr>
      <dgm:t>
        <a:bodyPr/>
        <a:lstStyle/>
        <a:p>
          <a:pPr rtl="0"/>
          <a:r>
            <a:rPr lang="es-CO" sz="12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Apoyo técnico: organizaciones internacionales, nacionales y locales.(ANM,IECS, </a:t>
          </a:r>
          <a:r>
            <a:rPr lang="es-CO" sz="1200" b="1" i="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Red Internacional y Argentina de Enfermería en  Seguridad de Pacientes. OPS. Otras). </a:t>
          </a:r>
          <a:endParaRPr lang="es-AR" sz="12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8CE261B-70C5-4338-95C4-EF91E4DB42BF}" type="parTrans" cxnId="{E675B1B2-19E5-43E6-942B-6C466FCB6B96}">
      <dgm:prSet/>
      <dgm:spPr/>
      <dgm:t>
        <a:bodyPr/>
        <a:lstStyle/>
        <a:p>
          <a:endParaRPr lang="es-AR"/>
        </a:p>
      </dgm:t>
    </dgm:pt>
    <dgm:pt modelId="{AF623C29-2207-4EEF-9198-5AAA754793E0}" type="sibTrans" cxnId="{E675B1B2-19E5-43E6-942B-6C466FCB6B96}">
      <dgm:prSet/>
      <dgm:spPr/>
      <dgm:t>
        <a:bodyPr/>
        <a:lstStyle/>
        <a:p>
          <a:endParaRPr lang="es-AR"/>
        </a:p>
      </dgm:t>
    </dgm:pt>
    <dgm:pt modelId="{FD87CAF9-9F2E-409D-8927-1AF635544889}">
      <dgm:prSet/>
      <dgm:spPr/>
      <dgm:t>
        <a:bodyPr/>
        <a:lstStyle/>
        <a:p>
          <a:pPr rtl="0"/>
          <a:endParaRPr lang="es-CO" b="0" i="0" baseline="0" dirty="0"/>
        </a:p>
      </dgm:t>
    </dgm:pt>
    <dgm:pt modelId="{931C8061-7CAA-4434-9070-263A42681436}" type="parTrans" cxnId="{145A7F83-7142-4FD1-A872-F2AD7E6EFAE2}">
      <dgm:prSet/>
      <dgm:spPr/>
      <dgm:t>
        <a:bodyPr/>
        <a:lstStyle/>
        <a:p>
          <a:endParaRPr lang="es-AR"/>
        </a:p>
      </dgm:t>
    </dgm:pt>
    <dgm:pt modelId="{A8D1B12C-63F0-444B-A83B-F08743EB2053}" type="sibTrans" cxnId="{145A7F83-7142-4FD1-A872-F2AD7E6EFAE2}">
      <dgm:prSet/>
      <dgm:spPr/>
      <dgm:t>
        <a:bodyPr/>
        <a:lstStyle/>
        <a:p>
          <a:endParaRPr lang="es-AR"/>
        </a:p>
      </dgm:t>
    </dgm:pt>
    <dgm:pt modelId="{98F9DB6B-C4DA-48BA-A951-472F421B0528}">
      <dgm:prSet/>
      <dgm:spPr/>
      <dgm:t>
        <a:bodyPr/>
        <a:lstStyle/>
        <a:p>
          <a:pPr rtl="0"/>
          <a:endParaRPr lang="es-CO" b="0" i="0" baseline="0" dirty="0"/>
        </a:p>
      </dgm:t>
    </dgm:pt>
    <dgm:pt modelId="{E817253A-60E2-462F-81E5-8B38022617E4}" type="parTrans" cxnId="{AA994A37-F0BA-4A39-A7E2-96BDD57AB15B}">
      <dgm:prSet/>
      <dgm:spPr/>
      <dgm:t>
        <a:bodyPr/>
        <a:lstStyle/>
        <a:p>
          <a:endParaRPr lang="es-AR"/>
        </a:p>
      </dgm:t>
    </dgm:pt>
    <dgm:pt modelId="{067406B6-4AA4-4EA3-BD90-207691D3CD52}" type="sibTrans" cxnId="{AA994A37-F0BA-4A39-A7E2-96BDD57AB15B}">
      <dgm:prSet/>
      <dgm:spPr/>
      <dgm:t>
        <a:bodyPr/>
        <a:lstStyle/>
        <a:p>
          <a:endParaRPr lang="es-AR"/>
        </a:p>
      </dgm:t>
    </dgm:pt>
    <dgm:pt modelId="{29085C6F-6D04-4B80-82BB-AAC3C6CA77E4}">
      <dgm:prSet/>
      <dgm:spPr/>
      <dgm:t>
        <a:bodyPr/>
        <a:lstStyle/>
        <a:p>
          <a:pPr rtl="0"/>
          <a:endParaRPr lang="es-CO" b="0" i="0" baseline="0" dirty="0"/>
        </a:p>
      </dgm:t>
    </dgm:pt>
    <dgm:pt modelId="{D0010DF3-6B08-4616-8875-9C0C6F7CA5C8}" type="parTrans" cxnId="{580D0DCB-BD10-4D01-ADE1-4E67A7E6A31A}">
      <dgm:prSet/>
      <dgm:spPr/>
      <dgm:t>
        <a:bodyPr/>
        <a:lstStyle/>
        <a:p>
          <a:endParaRPr lang="es-AR"/>
        </a:p>
      </dgm:t>
    </dgm:pt>
    <dgm:pt modelId="{DCCF87D8-7B4D-45AC-9782-7A8667515408}" type="sibTrans" cxnId="{580D0DCB-BD10-4D01-ADE1-4E67A7E6A31A}">
      <dgm:prSet/>
      <dgm:spPr/>
      <dgm:t>
        <a:bodyPr/>
        <a:lstStyle/>
        <a:p>
          <a:endParaRPr lang="es-AR"/>
        </a:p>
      </dgm:t>
    </dgm:pt>
    <dgm:pt modelId="{4669C8AB-55CD-4461-94E6-04A5F60EA301}" type="pres">
      <dgm:prSet presAssocID="{765A3A46-ACFA-46C2-96AE-D0BFDEA8F993}" presName="compositeShape" presStyleCnt="0">
        <dgm:presLayoutVars>
          <dgm:chMax val="7"/>
          <dgm:dir/>
          <dgm:resizeHandles val="exact"/>
        </dgm:presLayoutVars>
      </dgm:prSet>
      <dgm:spPr/>
    </dgm:pt>
    <dgm:pt modelId="{A9CAB0F7-D64A-4FDD-9234-E4CACC24A64E}" type="pres">
      <dgm:prSet presAssocID="{A1E88937-3B4E-468F-AD78-F0E15FAFAFC9}" presName="circ1" presStyleLbl="vennNode1" presStyleIdx="0" presStyleCnt="7"/>
      <dgm:spPr/>
    </dgm:pt>
    <dgm:pt modelId="{F5081E67-BC50-4333-9C61-AB9B3E41EAEB}" type="pres">
      <dgm:prSet presAssocID="{A1E88937-3B4E-468F-AD78-F0E15FAFAFC9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89A4BF8-42BD-4AF3-B6C6-4C225C11A886}" type="pres">
      <dgm:prSet presAssocID="{9A4DCD04-3D8C-44FB-88E7-C511C330E3CC}" presName="circ2" presStyleLbl="vennNode1" presStyleIdx="1" presStyleCnt="7"/>
      <dgm:spPr/>
    </dgm:pt>
    <dgm:pt modelId="{FAB7C9CE-8E93-438D-AEDF-92064176780D}" type="pres">
      <dgm:prSet presAssocID="{9A4DCD04-3D8C-44FB-88E7-C511C330E3CC}" presName="circ2Tx" presStyleLbl="revTx" presStyleIdx="0" presStyleCnt="0" custScaleY="145902" custLinFactNeighborX="8181" custLinFactNeighborY="-11848">
        <dgm:presLayoutVars>
          <dgm:chMax val="0"/>
          <dgm:chPref val="0"/>
          <dgm:bulletEnabled val="1"/>
        </dgm:presLayoutVars>
      </dgm:prSet>
      <dgm:spPr/>
    </dgm:pt>
    <dgm:pt modelId="{4A0B64A5-F952-421A-8981-197587F90B92}" type="pres">
      <dgm:prSet presAssocID="{A4D5F9EE-C9FC-49D5-B92E-FF0D3D7D2F0A}" presName="circ3" presStyleLbl="vennNode1" presStyleIdx="2" presStyleCnt="7"/>
      <dgm:spPr/>
    </dgm:pt>
    <dgm:pt modelId="{B81C54FC-A9E1-4B9F-90F6-4C6FA14ED564}" type="pres">
      <dgm:prSet presAssocID="{A4D5F9EE-C9FC-49D5-B92E-FF0D3D7D2F0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A399430-7EE8-4F40-AB89-AC137B9CA007}" type="pres">
      <dgm:prSet presAssocID="{36FA55B3-3405-4C41-8F9A-C1DC474B7A84}" presName="circ4" presStyleLbl="vennNode1" presStyleIdx="3" presStyleCnt="7"/>
      <dgm:spPr/>
    </dgm:pt>
    <dgm:pt modelId="{5AAEF9AA-D6A6-4253-961D-8FB150D6B5EA}" type="pres">
      <dgm:prSet presAssocID="{36FA55B3-3405-4C41-8F9A-C1DC474B7A84}" presName="circ4Tx" presStyleLbl="revTx" presStyleIdx="0" presStyleCnt="0" custScaleX="101778" custScaleY="237248" custLinFactX="-100000" custLinFactY="-100000" custLinFactNeighborX="-145590" custLinFactNeighborY="-104994">
        <dgm:presLayoutVars>
          <dgm:chMax val="0"/>
          <dgm:chPref val="0"/>
          <dgm:bulletEnabled val="1"/>
        </dgm:presLayoutVars>
      </dgm:prSet>
      <dgm:spPr/>
    </dgm:pt>
    <dgm:pt modelId="{14888B40-F190-4017-AE7F-6084622A0A98}" type="pres">
      <dgm:prSet presAssocID="{02242914-CCE4-4B78-9822-7796C52ED14C}" presName="circ5" presStyleLbl="vennNode1" presStyleIdx="4" presStyleCnt="7"/>
      <dgm:spPr/>
    </dgm:pt>
    <dgm:pt modelId="{98078FF7-3329-49F6-B2FB-289BBBD39E3D}" type="pres">
      <dgm:prSet presAssocID="{02242914-CCE4-4B78-9822-7796C52ED14C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2675DDA-444C-4087-A9E6-EC5D6ACCD4D6}" type="pres">
      <dgm:prSet presAssocID="{B4F17552-B694-4B43-B701-43D05EEBA2C8}" presName="circ6" presStyleLbl="vennNode1" presStyleIdx="5" presStyleCnt="7" custLinFactNeighborX="-1061" custLinFactNeighborY="-5780"/>
      <dgm:spPr/>
    </dgm:pt>
    <dgm:pt modelId="{76F64D2D-9050-4C11-B124-B5539E1654CF}" type="pres">
      <dgm:prSet presAssocID="{B4F17552-B694-4B43-B701-43D05EEBA2C8}" presName="circ6Tx" presStyleLbl="revTx" presStyleIdx="0" presStyleCnt="0" custScaleX="108143" custScaleY="232542" custLinFactX="106921" custLinFactNeighborX="200000" custLinFactNeighborY="92989">
        <dgm:presLayoutVars>
          <dgm:chMax val="0"/>
          <dgm:chPref val="0"/>
          <dgm:bulletEnabled val="1"/>
        </dgm:presLayoutVars>
      </dgm:prSet>
      <dgm:spPr/>
    </dgm:pt>
    <dgm:pt modelId="{708676C2-BB50-4D82-9958-1AA3E05166BA}" type="pres">
      <dgm:prSet presAssocID="{FD87CAF9-9F2E-409D-8927-1AF635544889}" presName="circ7" presStyleLbl="vennNode1" presStyleIdx="6" presStyleCnt="7" custScaleY="75843"/>
      <dgm:spPr/>
    </dgm:pt>
    <dgm:pt modelId="{734F89AB-0F35-4596-80A2-426585161DF7}" type="pres">
      <dgm:prSet presAssocID="{FD87CAF9-9F2E-409D-8927-1AF635544889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93D2086-026D-4703-A445-29B5883E4015}" type="presOf" srcId="{9A4DCD04-3D8C-44FB-88E7-C511C330E3CC}" destId="{FAB7C9CE-8E93-438D-AEDF-92064176780D}" srcOrd="0" destOrd="0" presId="urn:microsoft.com/office/officeart/2005/8/layout/venn1"/>
    <dgm:cxn modelId="{580D0DCB-BD10-4D01-ADE1-4E67A7E6A31A}" srcId="{765A3A46-ACFA-46C2-96AE-D0BFDEA8F993}" destId="{29085C6F-6D04-4B80-82BB-AAC3C6CA77E4}" srcOrd="8" destOrd="0" parTransId="{D0010DF3-6B08-4616-8875-9C0C6F7CA5C8}" sibTransId="{DCCF87D8-7B4D-45AC-9782-7A8667515408}"/>
    <dgm:cxn modelId="{22A51B51-827E-49F8-9407-3C844A8A1386}" type="presOf" srcId="{B4F17552-B694-4B43-B701-43D05EEBA2C8}" destId="{76F64D2D-9050-4C11-B124-B5539E1654CF}" srcOrd="0" destOrd="0" presId="urn:microsoft.com/office/officeart/2005/8/layout/venn1"/>
    <dgm:cxn modelId="{954B1C11-EB20-4C0A-A72C-34E1297173B2}" srcId="{765A3A46-ACFA-46C2-96AE-D0BFDEA8F993}" destId="{9A4DCD04-3D8C-44FB-88E7-C511C330E3CC}" srcOrd="1" destOrd="0" parTransId="{77A381C4-59A7-4816-81F2-DC9959016DF2}" sibTransId="{4345CA5E-712C-420A-9796-F1C22E6B6E98}"/>
    <dgm:cxn modelId="{5C8109BE-1328-4F4A-814B-789031EF6363}" type="presOf" srcId="{02242914-CCE4-4B78-9822-7796C52ED14C}" destId="{98078FF7-3329-49F6-B2FB-289BBBD39E3D}" srcOrd="0" destOrd="0" presId="urn:microsoft.com/office/officeart/2005/8/layout/venn1"/>
    <dgm:cxn modelId="{D359579B-D437-4A41-A0FA-DF27F5DC6DAE}" type="presOf" srcId="{765A3A46-ACFA-46C2-96AE-D0BFDEA8F993}" destId="{4669C8AB-55CD-4461-94E6-04A5F60EA301}" srcOrd="0" destOrd="0" presId="urn:microsoft.com/office/officeart/2005/8/layout/venn1"/>
    <dgm:cxn modelId="{56A80E70-A5C5-438A-95C8-E7FBC33D2ACA}" srcId="{765A3A46-ACFA-46C2-96AE-D0BFDEA8F993}" destId="{02242914-CCE4-4B78-9822-7796C52ED14C}" srcOrd="4" destOrd="0" parTransId="{C03031AD-8680-4575-BFBB-C7ACCB01674E}" sibTransId="{201EA764-870C-479B-876D-695DF7330861}"/>
    <dgm:cxn modelId="{145A7F83-7142-4FD1-A872-F2AD7E6EFAE2}" srcId="{765A3A46-ACFA-46C2-96AE-D0BFDEA8F993}" destId="{FD87CAF9-9F2E-409D-8927-1AF635544889}" srcOrd="6" destOrd="0" parTransId="{931C8061-7CAA-4434-9070-263A42681436}" sibTransId="{A8D1B12C-63F0-444B-A83B-F08743EB2053}"/>
    <dgm:cxn modelId="{5025EC91-6B93-433E-9C7E-50CF323D1AB8}" type="presOf" srcId="{A1E88937-3B4E-468F-AD78-F0E15FAFAFC9}" destId="{F5081E67-BC50-4333-9C61-AB9B3E41EAEB}" srcOrd="0" destOrd="0" presId="urn:microsoft.com/office/officeart/2005/8/layout/venn1"/>
    <dgm:cxn modelId="{2D5B20D7-8245-4E68-A22F-F8121656715E}" type="presOf" srcId="{A4D5F9EE-C9FC-49D5-B92E-FF0D3D7D2F0A}" destId="{B81C54FC-A9E1-4B9F-90F6-4C6FA14ED564}" srcOrd="0" destOrd="0" presId="urn:microsoft.com/office/officeart/2005/8/layout/venn1"/>
    <dgm:cxn modelId="{D33ED40F-A3AB-4A61-829C-5B39CDB5A52D}" type="presOf" srcId="{36FA55B3-3405-4C41-8F9A-C1DC474B7A84}" destId="{5AAEF9AA-D6A6-4253-961D-8FB150D6B5EA}" srcOrd="0" destOrd="0" presId="urn:microsoft.com/office/officeart/2005/8/layout/venn1"/>
    <dgm:cxn modelId="{E675B1B2-19E5-43E6-942B-6C466FCB6B96}" srcId="{765A3A46-ACFA-46C2-96AE-D0BFDEA8F993}" destId="{B4F17552-B694-4B43-B701-43D05EEBA2C8}" srcOrd="5" destOrd="0" parTransId="{A8CE261B-70C5-4338-95C4-EF91E4DB42BF}" sibTransId="{AF623C29-2207-4EEF-9198-5AAA754793E0}"/>
    <dgm:cxn modelId="{E29B3A5C-61FD-4269-88C4-644B544E4738}" srcId="{765A3A46-ACFA-46C2-96AE-D0BFDEA8F993}" destId="{36FA55B3-3405-4C41-8F9A-C1DC474B7A84}" srcOrd="3" destOrd="0" parTransId="{852E78F7-579F-4AAC-88F2-2F5E779BF028}" sibTransId="{CBE94140-311E-428F-9A73-82490AA29ECA}"/>
    <dgm:cxn modelId="{4DF2F949-A782-493E-9DC2-E87480E66A14}" srcId="{765A3A46-ACFA-46C2-96AE-D0BFDEA8F993}" destId="{A1E88937-3B4E-468F-AD78-F0E15FAFAFC9}" srcOrd="0" destOrd="0" parTransId="{0EE9B903-A80E-403F-AB90-00BB3EA48F2F}" sibTransId="{76ADDC83-970E-480A-885B-E38551C3D169}"/>
    <dgm:cxn modelId="{AA994A37-F0BA-4A39-A7E2-96BDD57AB15B}" srcId="{765A3A46-ACFA-46C2-96AE-D0BFDEA8F993}" destId="{98F9DB6B-C4DA-48BA-A951-472F421B0528}" srcOrd="7" destOrd="0" parTransId="{E817253A-60E2-462F-81E5-8B38022617E4}" sibTransId="{067406B6-4AA4-4EA3-BD90-207691D3CD52}"/>
    <dgm:cxn modelId="{5E28B754-4A57-4685-9080-CDE74E32B667}" type="presOf" srcId="{FD87CAF9-9F2E-409D-8927-1AF635544889}" destId="{734F89AB-0F35-4596-80A2-426585161DF7}" srcOrd="0" destOrd="0" presId="urn:microsoft.com/office/officeart/2005/8/layout/venn1"/>
    <dgm:cxn modelId="{232B2EFE-70C9-4880-B6BE-217C30E99E08}" srcId="{765A3A46-ACFA-46C2-96AE-D0BFDEA8F993}" destId="{A4D5F9EE-C9FC-49D5-B92E-FF0D3D7D2F0A}" srcOrd="2" destOrd="0" parTransId="{A877610C-2803-457E-9EF9-501486651FEC}" sibTransId="{A22E963E-E553-415C-A735-FA28077B948F}"/>
    <dgm:cxn modelId="{ACF46080-9846-4F48-BBA9-332AB07D6BDE}" type="presParOf" srcId="{4669C8AB-55CD-4461-94E6-04A5F60EA301}" destId="{A9CAB0F7-D64A-4FDD-9234-E4CACC24A64E}" srcOrd="0" destOrd="0" presId="urn:microsoft.com/office/officeart/2005/8/layout/venn1"/>
    <dgm:cxn modelId="{D73285E0-9006-4EB9-B4EC-51FDAD6DB858}" type="presParOf" srcId="{4669C8AB-55CD-4461-94E6-04A5F60EA301}" destId="{F5081E67-BC50-4333-9C61-AB9B3E41EAEB}" srcOrd="1" destOrd="0" presId="urn:microsoft.com/office/officeart/2005/8/layout/venn1"/>
    <dgm:cxn modelId="{C13759A3-EF1C-49E9-A10E-9B678E9E7E6E}" type="presParOf" srcId="{4669C8AB-55CD-4461-94E6-04A5F60EA301}" destId="{E89A4BF8-42BD-4AF3-B6C6-4C225C11A886}" srcOrd="2" destOrd="0" presId="urn:microsoft.com/office/officeart/2005/8/layout/venn1"/>
    <dgm:cxn modelId="{73053FE6-25F3-43C3-AF70-FBB11FF5D28A}" type="presParOf" srcId="{4669C8AB-55CD-4461-94E6-04A5F60EA301}" destId="{FAB7C9CE-8E93-438D-AEDF-92064176780D}" srcOrd="3" destOrd="0" presId="urn:microsoft.com/office/officeart/2005/8/layout/venn1"/>
    <dgm:cxn modelId="{F92B2E34-735E-4E2F-A691-A3D70FC879D9}" type="presParOf" srcId="{4669C8AB-55CD-4461-94E6-04A5F60EA301}" destId="{4A0B64A5-F952-421A-8981-197587F90B92}" srcOrd="4" destOrd="0" presId="urn:microsoft.com/office/officeart/2005/8/layout/venn1"/>
    <dgm:cxn modelId="{947FBFCC-0667-4AAA-8408-18C6C3D01B33}" type="presParOf" srcId="{4669C8AB-55CD-4461-94E6-04A5F60EA301}" destId="{B81C54FC-A9E1-4B9F-90F6-4C6FA14ED564}" srcOrd="5" destOrd="0" presId="urn:microsoft.com/office/officeart/2005/8/layout/venn1"/>
    <dgm:cxn modelId="{3EF57D04-3D59-4EEF-B65D-66462354D914}" type="presParOf" srcId="{4669C8AB-55CD-4461-94E6-04A5F60EA301}" destId="{8A399430-7EE8-4F40-AB89-AC137B9CA007}" srcOrd="6" destOrd="0" presId="urn:microsoft.com/office/officeart/2005/8/layout/venn1"/>
    <dgm:cxn modelId="{A7A3A8DE-72F1-425E-995F-F3032439E7E6}" type="presParOf" srcId="{4669C8AB-55CD-4461-94E6-04A5F60EA301}" destId="{5AAEF9AA-D6A6-4253-961D-8FB150D6B5EA}" srcOrd="7" destOrd="0" presId="urn:microsoft.com/office/officeart/2005/8/layout/venn1"/>
    <dgm:cxn modelId="{D72B5649-CA53-478C-87E3-0616448A9641}" type="presParOf" srcId="{4669C8AB-55CD-4461-94E6-04A5F60EA301}" destId="{14888B40-F190-4017-AE7F-6084622A0A98}" srcOrd="8" destOrd="0" presId="urn:microsoft.com/office/officeart/2005/8/layout/venn1"/>
    <dgm:cxn modelId="{DA3B2D00-BB8A-4D60-94B7-C0F6FDB0397B}" type="presParOf" srcId="{4669C8AB-55CD-4461-94E6-04A5F60EA301}" destId="{98078FF7-3329-49F6-B2FB-289BBBD39E3D}" srcOrd="9" destOrd="0" presId="urn:microsoft.com/office/officeart/2005/8/layout/venn1"/>
    <dgm:cxn modelId="{5C9A1E12-FFEA-4BCB-B248-4CE67C88C67A}" type="presParOf" srcId="{4669C8AB-55CD-4461-94E6-04A5F60EA301}" destId="{12675DDA-444C-4087-A9E6-EC5D6ACCD4D6}" srcOrd="10" destOrd="0" presId="urn:microsoft.com/office/officeart/2005/8/layout/venn1"/>
    <dgm:cxn modelId="{3D536EEB-A46D-4A44-8675-2516D22C5DF5}" type="presParOf" srcId="{4669C8AB-55CD-4461-94E6-04A5F60EA301}" destId="{76F64D2D-9050-4C11-B124-B5539E1654CF}" srcOrd="11" destOrd="0" presId="urn:microsoft.com/office/officeart/2005/8/layout/venn1"/>
    <dgm:cxn modelId="{38DDAA26-B67E-4982-BA79-F88B67DCA862}" type="presParOf" srcId="{4669C8AB-55CD-4461-94E6-04A5F60EA301}" destId="{708676C2-BB50-4D82-9958-1AA3E05166BA}" srcOrd="12" destOrd="0" presId="urn:microsoft.com/office/officeart/2005/8/layout/venn1"/>
    <dgm:cxn modelId="{4ED00430-44E5-4D9B-8309-F42D82DBA197}" type="presParOf" srcId="{4669C8AB-55CD-4461-94E6-04A5F60EA301}" destId="{734F89AB-0F35-4596-80A2-426585161DF7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AA76E25-3B36-4F31-9AE7-FA87D389E1A4}" type="doc">
      <dgm:prSet loTypeId="urn:microsoft.com/office/officeart/2005/8/layout/equation1" loCatId="process" qsTypeId="urn:microsoft.com/office/officeart/2005/8/quickstyle/simple1#2" qsCatId="simple" csTypeId="urn:microsoft.com/office/officeart/2005/8/colors/accent3_2" csCatId="accent3" phldr="1"/>
      <dgm:spPr/>
    </dgm:pt>
    <dgm:pt modelId="{3FC15036-2301-4FDC-AE5A-0C38372C5581}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Programa de Seguridad</a:t>
          </a:r>
          <a:endParaRPr lang="es-CO" sz="1100" b="1" dirty="0">
            <a:solidFill>
              <a:schemeClr val="tx1"/>
            </a:solidFill>
          </a:endParaRPr>
        </a:p>
      </dgm:t>
    </dgm:pt>
    <dgm:pt modelId="{2D398C2A-40B5-4EB1-9A6E-8A0AA2A31950}" type="parTrans" cxnId="{0C5425E3-2E67-443A-B5C2-68F4B528A95B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39B48912-B2D9-4BDD-85CD-0C68E2CB3B3E}" type="sibTrans" cxnId="{0C5425E3-2E67-443A-B5C2-68F4B528A95B}">
      <dgm:prSet custT="1"/>
      <dgm:spPr/>
      <dgm:t>
        <a:bodyPr/>
        <a:lstStyle/>
        <a:p>
          <a:endParaRPr lang="es-CO" sz="1000" b="1">
            <a:solidFill>
              <a:schemeClr val="tx1"/>
            </a:solidFill>
          </a:endParaRPr>
        </a:p>
      </dgm:t>
    </dgm:pt>
    <dgm:pt modelId="{4C93F985-C8DA-4F88-A185-E5D8A8DAEB54}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Guía técnica</a:t>
          </a:r>
          <a:endParaRPr lang="es-CO" sz="1100" b="1" dirty="0">
            <a:solidFill>
              <a:schemeClr val="tx1"/>
            </a:solidFill>
          </a:endParaRPr>
        </a:p>
      </dgm:t>
    </dgm:pt>
    <dgm:pt modelId="{8A271256-D52B-4D53-987E-0F799ACDDE98}" type="parTrans" cxnId="{30527AE3-32EB-47BD-9D89-72C90F6ED988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B7482759-EC91-4492-8690-18D47A17CD2B}" type="sibTrans" cxnId="{30527AE3-32EB-47BD-9D89-72C90F6ED988}">
      <dgm:prSet custT="1"/>
      <dgm:spPr/>
      <dgm:t>
        <a:bodyPr/>
        <a:lstStyle/>
        <a:p>
          <a:endParaRPr lang="es-CO" sz="1000" b="1">
            <a:solidFill>
              <a:schemeClr val="tx1"/>
            </a:solidFill>
          </a:endParaRPr>
        </a:p>
      </dgm:t>
    </dgm:pt>
    <dgm:pt modelId="{6FDCCFD0-D6CC-40D4-8D10-930EB1743228}">
      <dgm:prSet phldrT="[Texto]" custT="1"/>
      <dgm:spPr/>
      <dgm:t>
        <a:bodyPr/>
        <a:lstStyle/>
        <a:p>
          <a:r>
            <a:rPr lang="es-CO" sz="1100" b="1" dirty="0" smtClean="0">
              <a:solidFill>
                <a:schemeClr val="tx1"/>
              </a:solidFill>
            </a:rPr>
            <a:t>Paquetes instruccionales</a:t>
          </a:r>
          <a:endParaRPr lang="es-CO" sz="1100" b="1" dirty="0">
            <a:solidFill>
              <a:schemeClr val="tx1"/>
            </a:solidFill>
          </a:endParaRPr>
        </a:p>
      </dgm:t>
    </dgm:pt>
    <dgm:pt modelId="{5F04E7E5-6BAC-4670-8F4F-BC68BE1B81EA}" type="parTrans" cxnId="{AB75C6BB-8B13-4852-A5FA-A2310C247AFD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99B35213-D670-4CC8-9278-872A5620763D}" type="sibTrans" cxnId="{AB75C6BB-8B13-4852-A5FA-A2310C247AFD}">
      <dgm:prSet custT="1"/>
      <dgm:spPr/>
      <dgm:t>
        <a:bodyPr/>
        <a:lstStyle/>
        <a:p>
          <a:endParaRPr lang="es-CO" sz="1000" b="1">
            <a:solidFill>
              <a:schemeClr val="tx1"/>
            </a:solidFill>
          </a:endParaRPr>
        </a:p>
      </dgm:t>
    </dgm:pt>
    <dgm:pt modelId="{C95D52A8-049E-4E45-A27E-0F7DC630BD85}">
      <dgm:prSet phldrT="[Texto]" custT="1"/>
      <dgm:spPr/>
      <dgm:t>
        <a:bodyPr/>
        <a:lstStyle/>
        <a:p>
          <a:r>
            <a:rPr lang="es-CO" sz="1050" b="1" dirty="0" smtClean="0">
              <a:solidFill>
                <a:schemeClr val="tx1"/>
              </a:solidFill>
            </a:rPr>
            <a:t>Entrenamiento </a:t>
          </a:r>
          <a:endParaRPr lang="es-CO" sz="1050" b="1" dirty="0">
            <a:solidFill>
              <a:schemeClr val="tx1"/>
            </a:solidFill>
          </a:endParaRPr>
        </a:p>
      </dgm:t>
    </dgm:pt>
    <dgm:pt modelId="{237D9892-7106-40E2-B17D-26F04AD96B4D}" type="parTrans" cxnId="{C19A9F57-71C9-46E4-AD87-8E754090E482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5B3E18A4-51D1-4F94-A4D4-029E5875A79B}" type="sibTrans" cxnId="{C19A9F57-71C9-46E4-AD87-8E754090E482}">
      <dgm:prSet custT="1"/>
      <dgm:spPr/>
      <dgm:t>
        <a:bodyPr/>
        <a:lstStyle/>
        <a:p>
          <a:endParaRPr lang="es-CO" sz="1000" b="1">
            <a:solidFill>
              <a:schemeClr val="tx1"/>
            </a:solidFill>
          </a:endParaRPr>
        </a:p>
      </dgm:t>
    </dgm:pt>
    <dgm:pt modelId="{D65A5C9B-E929-4336-BF39-11C0E8F3E187}">
      <dgm:prSet phldrT="[Texto]" custT="1"/>
      <dgm:spPr/>
      <dgm:t>
        <a:bodyPr/>
        <a:lstStyle/>
        <a:p>
          <a:r>
            <a:rPr lang="es-CO" sz="1200" b="1" dirty="0" smtClean="0">
              <a:solidFill>
                <a:schemeClr val="tx1"/>
              </a:solidFill>
              <a:hlinkClick xmlns:r="http://schemas.openxmlformats.org/officeDocument/2006/relationships" r:id=""/>
            </a:rPr>
            <a:t>Atención </a:t>
          </a:r>
          <a:endParaRPr lang="es-CO" sz="1200" b="1" dirty="0" smtClean="0">
            <a:solidFill>
              <a:schemeClr val="tx1"/>
            </a:solidFill>
            <a:hlinkClick xmlns:r="http://schemas.openxmlformats.org/officeDocument/2006/relationships" r:id=""/>
          </a:endParaRPr>
        </a:p>
        <a:p>
          <a:r>
            <a:rPr lang="es-CO" sz="1200" b="1" dirty="0" smtClean="0">
              <a:solidFill>
                <a:schemeClr val="tx1"/>
              </a:solidFill>
              <a:hlinkClick xmlns:r="http://schemas.openxmlformats.org/officeDocument/2006/relationships" r:id=""/>
            </a:rPr>
            <a:t>en </a:t>
          </a:r>
          <a:r>
            <a:rPr lang="es-CO" sz="1200" b="1" dirty="0" smtClean="0">
              <a:solidFill>
                <a:schemeClr val="tx1"/>
              </a:solidFill>
              <a:hlinkClick xmlns:r="http://schemas.openxmlformats.org/officeDocument/2006/relationships" r:id=""/>
            </a:rPr>
            <a:t>Salud Segura</a:t>
          </a:r>
          <a:endParaRPr lang="es-CO" sz="1200" b="1" dirty="0">
            <a:solidFill>
              <a:schemeClr val="tx1"/>
            </a:solidFill>
          </a:endParaRPr>
        </a:p>
      </dgm:t>
    </dgm:pt>
    <dgm:pt modelId="{5E50D4BD-6238-4E0B-9DEC-8031841ED8CD}" type="parTrans" cxnId="{94EAF7C4-7B33-4E29-8EA0-7AD49C76FC64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5DCA6DEC-6D86-463B-BB81-90B98C957DFF}" type="sibTrans" cxnId="{94EAF7C4-7B33-4E29-8EA0-7AD49C76FC64}">
      <dgm:prSet/>
      <dgm:spPr/>
      <dgm:t>
        <a:bodyPr/>
        <a:lstStyle/>
        <a:p>
          <a:endParaRPr lang="es-CO" sz="2800" b="1">
            <a:solidFill>
              <a:schemeClr val="tx1"/>
            </a:solidFill>
          </a:endParaRPr>
        </a:p>
      </dgm:t>
    </dgm:pt>
    <dgm:pt modelId="{A7B6A439-6F59-42BF-B13A-8ACE955DB778}" type="pres">
      <dgm:prSet presAssocID="{0AA76E25-3B36-4F31-9AE7-FA87D389E1A4}" presName="linearFlow" presStyleCnt="0">
        <dgm:presLayoutVars>
          <dgm:dir/>
          <dgm:resizeHandles val="exact"/>
        </dgm:presLayoutVars>
      </dgm:prSet>
      <dgm:spPr/>
    </dgm:pt>
    <dgm:pt modelId="{F25ECB50-BC20-48C8-AD5E-5B3B2EDC4288}" type="pres">
      <dgm:prSet presAssocID="{3FC15036-2301-4FDC-AE5A-0C38372C5581}" presName="node" presStyleLbl="node1" presStyleIdx="0" presStyleCnt="5" custScaleX="129016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1CDA463-B22E-4E15-835E-294D96493042}" type="pres">
      <dgm:prSet presAssocID="{39B48912-B2D9-4BDD-85CD-0C68E2CB3B3E}" presName="spacerL" presStyleCnt="0"/>
      <dgm:spPr/>
    </dgm:pt>
    <dgm:pt modelId="{8B9129A9-1A0E-4CDE-BA6D-663AE0FBD662}" type="pres">
      <dgm:prSet presAssocID="{39B48912-B2D9-4BDD-85CD-0C68E2CB3B3E}" presName="sibTrans" presStyleLbl="sibTrans2D1" presStyleIdx="0" presStyleCnt="4"/>
      <dgm:spPr/>
      <dgm:t>
        <a:bodyPr/>
        <a:lstStyle/>
        <a:p>
          <a:endParaRPr lang="es-CO"/>
        </a:p>
      </dgm:t>
    </dgm:pt>
    <dgm:pt modelId="{172AE941-0731-4F52-9742-57500BA47BB1}" type="pres">
      <dgm:prSet presAssocID="{39B48912-B2D9-4BDD-85CD-0C68E2CB3B3E}" presName="spacerR" presStyleCnt="0"/>
      <dgm:spPr/>
    </dgm:pt>
    <dgm:pt modelId="{08A344E6-1530-4D70-9BC4-3C501BF24F4E}" type="pres">
      <dgm:prSet presAssocID="{4C93F985-C8DA-4F88-A185-E5D8A8DAEB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195056D-D6F7-4113-9AB8-8A27A07FD662}" type="pres">
      <dgm:prSet presAssocID="{B7482759-EC91-4492-8690-18D47A17CD2B}" presName="spacerL" presStyleCnt="0"/>
      <dgm:spPr/>
    </dgm:pt>
    <dgm:pt modelId="{7BD17644-996C-47B8-8F1C-F2FB7F5CE5D8}" type="pres">
      <dgm:prSet presAssocID="{B7482759-EC91-4492-8690-18D47A17CD2B}" presName="sibTrans" presStyleLbl="sibTrans2D1" presStyleIdx="1" presStyleCnt="4"/>
      <dgm:spPr/>
      <dgm:t>
        <a:bodyPr/>
        <a:lstStyle/>
        <a:p>
          <a:endParaRPr lang="es-CO"/>
        </a:p>
      </dgm:t>
    </dgm:pt>
    <dgm:pt modelId="{44CE9DDC-3430-4684-96FB-F91A21A455E3}" type="pres">
      <dgm:prSet presAssocID="{B7482759-EC91-4492-8690-18D47A17CD2B}" presName="spacerR" presStyleCnt="0"/>
      <dgm:spPr/>
    </dgm:pt>
    <dgm:pt modelId="{C95751DB-E72F-49AB-B353-BF156537197B}" type="pres">
      <dgm:prSet presAssocID="{6FDCCFD0-D6CC-40D4-8D10-930EB1743228}" presName="node" presStyleLbl="node1" presStyleIdx="2" presStyleCnt="5" custScaleX="12530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4197092-3723-4036-A6C2-048F14695D18}" type="pres">
      <dgm:prSet presAssocID="{99B35213-D670-4CC8-9278-872A5620763D}" presName="spacerL" presStyleCnt="0"/>
      <dgm:spPr/>
    </dgm:pt>
    <dgm:pt modelId="{EB354660-299A-4EBB-8FE1-896849BD80B2}" type="pres">
      <dgm:prSet presAssocID="{99B35213-D670-4CC8-9278-872A5620763D}" presName="sibTrans" presStyleLbl="sibTrans2D1" presStyleIdx="2" presStyleCnt="4"/>
      <dgm:spPr/>
      <dgm:t>
        <a:bodyPr/>
        <a:lstStyle/>
        <a:p>
          <a:endParaRPr lang="es-CO"/>
        </a:p>
      </dgm:t>
    </dgm:pt>
    <dgm:pt modelId="{083B65C9-CBF9-4915-B66A-DC9FDF6B3B3E}" type="pres">
      <dgm:prSet presAssocID="{99B35213-D670-4CC8-9278-872A5620763D}" presName="spacerR" presStyleCnt="0"/>
      <dgm:spPr/>
    </dgm:pt>
    <dgm:pt modelId="{F9B10206-4683-482A-A66F-01E2D9569727}" type="pres">
      <dgm:prSet presAssocID="{C95D52A8-049E-4E45-A27E-0F7DC630BD8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62FF621-626A-451B-9223-4183892FA467}" type="pres">
      <dgm:prSet presAssocID="{5B3E18A4-51D1-4F94-A4D4-029E5875A79B}" presName="spacerL" presStyleCnt="0"/>
      <dgm:spPr/>
    </dgm:pt>
    <dgm:pt modelId="{AAC9CBCD-E930-445D-9535-C4E2869957B1}" type="pres">
      <dgm:prSet presAssocID="{5B3E18A4-51D1-4F94-A4D4-029E5875A79B}" presName="sibTrans" presStyleLbl="sibTrans2D1" presStyleIdx="3" presStyleCnt="4"/>
      <dgm:spPr/>
      <dgm:t>
        <a:bodyPr/>
        <a:lstStyle/>
        <a:p>
          <a:endParaRPr lang="es-CO"/>
        </a:p>
      </dgm:t>
    </dgm:pt>
    <dgm:pt modelId="{AD068B36-3E63-4062-A001-EF423249FBEB}" type="pres">
      <dgm:prSet presAssocID="{5B3E18A4-51D1-4F94-A4D4-029E5875A79B}" presName="spacerR" presStyleCnt="0"/>
      <dgm:spPr/>
    </dgm:pt>
    <dgm:pt modelId="{A72711E7-0B87-4539-93B2-675D591D78B4}" type="pres">
      <dgm:prSet presAssocID="{D65A5C9B-E929-4336-BF39-11C0E8F3E187}" presName="node" presStyleLbl="node1" presStyleIdx="4" presStyleCnt="5" custScaleX="119827" custScaleY="16436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30527AE3-32EB-47BD-9D89-72C90F6ED988}" srcId="{0AA76E25-3B36-4F31-9AE7-FA87D389E1A4}" destId="{4C93F985-C8DA-4F88-A185-E5D8A8DAEB54}" srcOrd="1" destOrd="0" parTransId="{8A271256-D52B-4D53-987E-0F799ACDDE98}" sibTransId="{B7482759-EC91-4492-8690-18D47A17CD2B}"/>
    <dgm:cxn modelId="{54EA39BE-091F-400E-80B6-5AD36D92DEFF}" type="presOf" srcId="{39B48912-B2D9-4BDD-85CD-0C68E2CB3B3E}" destId="{8B9129A9-1A0E-4CDE-BA6D-663AE0FBD662}" srcOrd="0" destOrd="0" presId="urn:microsoft.com/office/officeart/2005/8/layout/equation1"/>
    <dgm:cxn modelId="{4937C682-00B3-427D-90BE-AB47F3C0F6C7}" type="presOf" srcId="{6FDCCFD0-D6CC-40D4-8D10-930EB1743228}" destId="{C95751DB-E72F-49AB-B353-BF156537197B}" srcOrd="0" destOrd="0" presId="urn:microsoft.com/office/officeart/2005/8/layout/equation1"/>
    <dgm:cxn modelId="{0C5425E3-2E67-443A-B5C2-68F4B528A95B}" srcId="{0AA76E25-3B36-4F31-9AE7-FA87D389E1A4}" destId="{3FC15036-2301-4FDC-AE5A-0C38372C5581}" srcOrd="0" destOrd="0" parTransId="{2D398C2A-40B5-4EB1-9A6E-8A0AA2A31950}" sibTransId="{39B48912-B2D9-4BDD-85CD-0C68E2CB3B3E}"/>
    <dgm:cxn modelId="{5E8669F9-3383-4440-A408-D993F9D22CE0}" type="presOf" srcId="{4C93F985-C8DA-4F88-A185-E5D8A8DAEB54}" destId="{08A344E6-1530-4D70-9BC4-3C501BF24F4E}" srcOrd="0" destOrd="0" presId="urn:microsoft.com/office/officeart/2005/8/layout/equation1"/>
    <dgm:cxn modelId="{C18C50A5-8F19-4CA7-A1E4-B611DC268A2F}" type="presOf" srcId="{5B3E18A4-51D1-4F94-A4D4-029E5875A79B}" destId="{AAC9CBCD-E930-445D-9535-C4E2869957B1}" srcOrd="0" destOrd="0" presId="urn:microsoft.com/office/officeart/2005/8/layout/equation1"/>
    <dgm:cxn modelId="{26FE5DDA-BCBD-4CA0-BD83-96141FC1080B}" type="presOf" srcId="{C95D52A8-049E-4E45-A27E-0F7DC630BD85}" destId="{F9B10206-4683-482A-A66F-01E2D9569727}" srcOrd="0" destOrd="0" presId="urn:microsoft.com/office/officeart/2005/8/layout/equation1"/>
    <dgm:cxn modelId="{BD647279-AA5E-43A5-8829-1AA93E9ADA10}" type="presOf" srcId="{B7482759-EC91-4492-8690-18D47A17CD2B}" destId="{7BD17644-996C-47B8-8F1C-F2FB7F5CE5D8}" srcOrd="0" destOrd="0" presId="urn:microsoft.com/office/officeart/2005/8/layout/equation1"/>
    <dgm:cxn modelId="{94EAF7C4-7B33-4E29-8EA0-7AD49C76FC64}" srcId="{0AA76E25-3B36-4F31-9AE7-FA87D389E1A4}" destId="{D65A5C9B-E929-4336-BF39-11C0E8F3E187}" srcOrd="4" destOrd="0" parTransId="{5E50D4BD-6238-4E0B-9DEC-8031841ED8CD}" sibTransId="{5DCA6DEC-6D86-463B-BB81-90B98C957DFF}"/>
    <dgm:cxn modelId="{AA1AA8C4-EC59-4B37-A46D-7E77AAF179AD}" type="presOf" srcId="{D65A5C9B-E929-4336-BF39-11C0E8F3E187}" destId="{A72711E7-0B87-4539-93B2-675D591D78B4}" srcOrd="0" destOrd="0" presId="urn:microsoft.com/office/officeart/2005/8/layout/equation1"/>
    <dgm:cxn modelId="{E94D8B79-A8FF-4747-9007-B697726BF902}" type="presOf" srcId="{99B35213-D670-4CC8-9278-872A5620763D}" destId="{EB354660-299A-4EBB-8FE1-896849BD80B2}" srcOrd="0" destOrd="0" presId="urn:microsoft.com/office/officeart/2005/8/layout/equation1"/>
    <dgm:cxn modelId="{B9DDDB29-6F89-4143-B1CE-98B567013202}" type="presOf" srcId="{3FC15036-2301-4FDC-AE5A-0C38372C5581}" destId="{F25ECB50-BC20-48C8-AD5E-5B3B2EDC4288}" srcOrd="0" destOrd="0" presId="urn:microsoft.com/office/officeart/2005/8/layout/equation1"/>
    <dgm:cxn modelId="{9F66CF38-D2C1-48A0-984B-036CA4D543B3}" type="presOf" srcId="{0AA76E25-3B36-4F31-9AE7-FA87D389E1A4}" destId="{A7B6A439-6F59-42BF-B13A-8ACE955DB778}" srcOrd="0" destOrd="0" presId="urn:microsoft.com/office/officeart/2005/8/layout/equation1"/>
    <dgm:cxn modelId="{C19A9F57-71C9-46E4-AD87-8E754090E482}" srcId="{0AA76E25-3B36-4F31-9AE7-FA87D389E1A4}" destId="{C95D52A8-049E-4E45-A27E-0F7DC630BD85}" srcOrd="3" destOrd="0" parTransId="{237D9892-7106-40E2-B17D-26F04AD96B4D}" sibTransId="{5B3E18A4-51D1-4F94-A4D4-029E5875A79B}"/>
    <dgm:cxn modelId="{AB75C6BB-8B13-4852-A5FA-A2310C247AFD}" srcId="{0AA76E25-3B36-4F31-9AE7-FA87D389E1A4}" destId="{6FDCCFD0-D6CC-40D4-8D10-930EB1743228}" srcOrd="2" destOrd="0" parTransId="{5F04E7E5-6BAC-4670-8F4F-BC68BE1B81EA}" sibTransId="{99B35213-D670-4CC8-9278-872A5620763D}"/>
    <dgm:cxn modelId="{3903A90C-ABA2-4B91-ABBF-D0B81CB5A5F1}" type="presParOf" srcId="{A7B6A439-6F59-42BF-B13A-8ACE955DB778}" destId="{F25ECB50-BC20-48C8-AD5E-5B3B2EDC4288}" srcOrd="0" destOrd="0" presId="urn:microsoft.com/office/officeart/2005/8/layout/equation1"/>
    <dgm:cxn modelId="{D8602407-00EB-46AC-9998-BEE73457B245}" type="presParOf" srcId="{A7B6A439-6F59-42BF-B13A-8ACE955DB778}" destId="{F1CDA463-B22E-4E15-835E-294D96493042}" srcOrd="1" destOrd="0" presId="urn:microsoft.com/office/officeart/2005/8/layout/equation1"/>
    <dgm:cxn modelId="{5FA8FEF0-9AAF-4910-9886-CE5C0AD50F40}" type="presParOf" srcId="{A7B6A439-6F59-42BF-B13A-8ACE955DB778}" destId="{8B9129A9-1A0E-4CDE-BA6D-663AE0FBD662}" srcOrd="2" destOrd="0" presId="urn:microsoft.com/office/officeart/2005/8/layout/equation1"/>
    <dgm:cxn modelId="{0D92D24A-DC35-4912-8536-805E362B53D4}" type="presParOf" srcId="{A7B6A439-6F59-42BF-B13A-8ACE955DB778}" destId="{172AE941-0731-4F52-9742-57500BA47BB1}" srcOrd="3" destOrd="0" presId="urn:microsoft.com/office/officeart/2005/8/layout/equation1"/>
    <dgm:cxn modelId="{DEA4CDCB-0F75-403F-95A1-86DEB4D4D4FE}" type="presParOf" srcId="{A7B6A439-6F59-42BF-B13A-8ACE955DB778}" destId="{08A344E6-1530-4D70-9BC4-3C501BF24F4E}" srcOrd="4" destOrd="0" presId="urn:microsoft.com/office/officeart/2005/8/layout/equation1"/>
    <dgm:cxn modelId="{3EC6279D-9690-4025-9CEA-A310773C29A0}" type="presParOf" srcId="{A7B6A439-6F59-42BF-B13A-8ACE955DB778}" destId="{A195056D-D6F7-4113-9AB8-8A27A07FD662}" srcOrd="5" destOrd="0" presId="urn:microsoft.com/office/officeart/2005/8/layout/equation1"/>
    <dgm:cxn modelId="{5CEDFD18-27E5-411B-9F83-716A2279E237}" type="presParOf" srcId="{A7B6A439-6F59-42BF-B13A-8ACE955DB778}" destId="{7BD17644-996C-47B8-8F1C-F2FB7F5CE5D8}" srcOrd="6" destOrd="0" presId="urn:microsoft.com/office/officeart/2005/8/layout/equation1"/>
    <dgm:cxn modelId="{8A1C7097-0E37-488F-B893-24D339AB0600}" type="presParOf" srcId="{A7B6A439-6F59-42BF-B13A-8ACE955DB778}" destId="{44CE9DDC-3430-4684-96FB-F91A21A455E3}" srcOrd="7" destOrd="0" presId="urn:microsoft.com/office/officeart/2005/8/layout/equation1"/>
    <dgm:cxn modelId="{DBE4F416-EB5E-44C8-A1C1-98BD0B6D407C}" type="presParOf" srcId="{A7B6A439-6F59-42BF-B13A-8ACE955DB778}" destId="{C95751DB-E72F-49AB-B353-BF156537197B}" srcOrd="8" destOrd="0" presId="urn:microsoft.com/office/officeart/2005/8/layout/equation1"/>
    <dgm:cxn modelId="{E7C3B4FE-E099-4244-93D3-A05E455B82AE}" type="presParOf" srcId="{A7B6A439-6F59-42BF-B13A-8ACE955DB778}" destId="{D4197092-3723-4036-A6C2-048F14695D18}" srcOrd="9" destOrd="0" presId="urn:microsoft.com/office/officeart/2005/8/layout/equation1"/>
    <dgm:cxn modelId="{00BCB309-2640-4BEE-B5B8-33E8725896B1}" type="presParOf" srcId="{A7B6A439-6F59-42BF-B13A-8ACE955DB778}" destId="{EB354660-299A-4EBB-8FE1-896849BD80B2}" srcOrd="10" destOrd="0" presId="urn:microsoft.com/office/officeart/2005/8/layout/equation1"/>
    <dgm:cxn modelId="{38C43CA5-9BDD-473C-A8E8-AEB47AEB914A}" type="presParOf" srcId="{A7B6A439-6F59-42BF-B13A-8ACE955DB778}" destId="{083B65C9-CBF9-4915-B66A-DC9FDF6B3B3E}" srcOrd="11" destOrd="0" presId="urn:microsoft.com/office/officeart/2005/8/layout/equation1"/>
    <dgm:cxn modelId="{883E049B-EAB9-46DF-9D7C-9C8082239FD0}" type="presParOf" srcId="{A7B6A439-6F59-42BF-B13A-8ACE955DB778}" destId="{F9B10206-4683-482A-A66F-01E2D9569727}" srcOrd="12" destOrd="0" presId="urn:microsoft.com/office/officeart/2005/8/layout/equation1"/>
    <dgm:cxn modelId="{8BE07FE1-A08B-4D1E-AA25-D4EAE5D83958}" type="presParOf" srcId="{A7B6A439-6F59-42BF-B13A-8ACE955DB778}" destId="{E62FF621-626A-451B-9223-4183892FA467}" srcOrd="13" destOrd="0" presId="urn:microsoft.com/office/officeart/2005/8/layout/equation1"/>
    <dgm:cxn modelId="{2064EF58-7A52-4595-9DB2-219A3409C837}" type="presParOf" srcId="{A7B6A439-6F59-42BF-B13A-8ACE955DB778}" destId="{AAC9CBCD-E930-445D-9535-C4E2869957B1}" srcOrd="14" destOrd="0" presId="urn:microsoft.com/office/officeart/2005/8/layout/equation1"/>
    <dgm:cxn modelId="{4AFB80A2-703F-4C15-BC32-5EF220CC1D34}" type="presParOf" srcId="{A7B6A439-6F59-42BF-B13A-8ACE955DB778}" destId="{AD068B36-3E63-4062-A001-EF423249FBEB}" srcOrd="15" destOrd="0" presId="urn:microsoft.com/office/officeart/2005/8/layout/equation1"/>
    <dgm:cxn modelId="{87E08F21-9855-4B1D-970A-FD0D4A77AE3B}" type="presParOf" srcId="{A7B6A439-6F59-42BF-B13A-8ACE955DB778}" destId="{A72711E7-0B87-4539-93B2-675D591D78B4}" srcOrd="16" destOrd="0" presId="urn:microsoft.com/office/officeart/2005/8/layout/equation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2A8A47-1417-411A-B5E6-0639D4C5EA8F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D8B4D439-C40F-499A-B06C-C6FE342D2E7B}">
      <dgm:prSet custT="1"/>
      <dgm:spPr/>
      <dgm:t>
        <a:bodyPr/>
        <a:lstStyle/>
        <a:p>
          <a:pPr rtl="0"/>
          <a:r>
            <a:rPr lang="es-ES" sz="1400" b="1" dirty="0" err="1" smtClean="0">
              <a:solidFill>
                <a:srgbClr val="FFFF00"/>
              </a:solidFill>
            </a:rPr>
            <a:t>Frecuen</a:t>
          </a:r>
          <a:endParaRPr lang="es-ES" sz="1400" b="1" dirty="0" smtClean="0">
            <a:solidFill>
              <a:srgbClr val="FFFF00"/>
            </a:solidFill>
          </a:endParaRPr>
        </a:p>
        <a:p>
          <a:pPr rtl="0"/>
          <a:r>
            <a:rPr lang="es-ES" sz="1400" b="1" dirty="0" err="1" smtClean="0">
              <a:solidFill>
                <a:srgbClr val="FFFF00"/>
              </a:solidFill>
            </a:rPr>
            <a:t>cia</a:t>
          </a:r>
          <a:r>
            <a:rPr lang="es-ES" sz="1400" b="1" dirty="0" smtClean="0">
              <a:solidFill>
                <a:srgbClr val="FFFF00"/>
              </a:solidFill>
            </a:rPr>
            <a:t> magnitud e impacto.</a:t>
          </a:r>
          <a:endParaRPr lang="es-AR" sz="1400" dirty="0">
            <a:solidFill>
              <a:srgbClr val="FFFF00"/>
            </a:solidFill>
          </a:endParaRPr>
        </a:p>
      </dgm:t>
    </dgm:pt>
    <dgm:pt modelId="{0380993B-F8E9-443E-84AD-2ACF30FEAC28}" type="parTrans" cxnId="{E1133AFE-5759-4C71-A8FA-3448D5B669C6}">
      <dgm:prSet/>
      <dgm:spPr/>
      <dgm:t>
        <a:bodyPr/>
        <a:lstStyle/>
        <a:p>
          <a:endParaRPr lang="es-AR"/>
        </a:p>
      </dgm:t>
    </dgm:pt>
    <dgm:pt modelId="{5C2A9BFF-9250-4BF1-8A01-D84767E0FCDD}" type="sibTrans" cxnId="{E1133AFE-5759-4C71-A8FA-3448D5B669C6}">
      <dgm:prSet/>
      <dgm:spPr/>
      <dgm:t>
        <a:bodyPr/>
        <a:lstStyle/>
        <a:p>
          <a:endParaRPr lang="es-AR"/>
        </a:p>
      </dgm:t>
    </dgm:pt>
    <dgm:pt modelId="{44F5C3DA-3DD0-4419-93BE-BF6E95D77980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FFFF00"/>
              </a:solidFill>
            </a:rPr>
            <a:t>Impacto </a:t>
          </a:r>
          <a:r>
            <a:rPr lang="es-ES" sz="1400" b="1" dirty="0" err="1" smtClean="0">
              <a:solidFill>
                <a:srgbClr val="FFFF00"/>
              </a:solidFill>
            </a:rPr>
            <a:t>económi</a:t>
          </a:r>
          <a:endParaRPr lang="es-ES" sz="1400" b="1" dirty="0" smtClean="0">
            <a:solidFill>
              <a:srgbClr val="FFFF00"/>
            </a:solidFill>
          </a:endParaRPr>
        </a:p>
        <a:p>
          <a:pPr rtl="0"/>
          <a:r>
            <a:rPr lang="es-ES" sz="1400" b="1" dirty="0" err="1" smtClean="0">
              <a:solidFill>
                <a:srgbClr val="FFFF00"/>
              </a:solidFill>
            </a:rPr>
            <a:t>co</a:t>
          </a:r>
          <a:r>
            <a:rPr lang="es-ES" sz="1400" b="1" dirty="0" smtClean="0">
              <a:solidFill>
                <a:srgbClr val="FFFF00"/>
              </a:solidFill>
            </a:rPr>
            <a:t>, sanitario, social y emocional .</a:t>
          </a:r>
          <a:endParaRPr lang="es-AR" sz="1400" dirty="0">
            <a:solidFill>
              <a:srgbClr val="FFFF00"/>
            </a:solidFill>
          </a:endParaRPr>
        </a:p>
      </dgm:t>
    </dgm:pt>
    <dgm:pt modelId="{B3EA01E9-E407-42D5-85A1-8A7E847D2F31}" type="parTrans" cxnId="{CDA20012-11E8-43C0-8023-5413212AABF1}">
      <dgm:prSet/>
      <dgm:spPr/>
      <dgm:t>
        <a:bodyPr/>
        <a:lstStyle/>
        <a:p>
          <a:endParaRPr lang="es-AR"/>
        </a:p>
      </dgm:t>
    </dgm:pt>
    <dgm:pt modelId="{3FE1975E-9026-46BA-8336-C42766C5937E}" type="sibTrans" cxnId="{CDA20012-11E8-43C0-8023-5413212AABF1}">
      <dgm:prSet/>
      <dgm:spPr/>
      <dgm:t>
        <a:bodyPr/>
        <a:lstStyle/>
        <a:p>
          <a:endParaRPr lang="es-AR"/>
        </a:p>
      </dgm:t>
    </dgm:pt>
    <dgm:pt modelId="{08AADA1B-C826-44FA-964B-35DF3E61E39B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FFFF00"/>
              </a:solidFill>
            </a:rPr>
            <a:t>Preocupa</a:t>
          </a:r>
        </a:p>
        <a:p>
          <a:pPr rtl="0"/>
          <a:r>
            <a:rPr lang="es-ES" sz="1400" b="1" dirty="0" smtClean="0">
              <a:solidFill>
                <a:srgbClr val="FFFF00"/>
              </a:solidFill>
            </a:rPr>
            <a:t>ción de los </a:t>
          </a:r>
          <a:r>
            <a:rPr lang="es-ES" sz="1400" b="1" dirty="0" err="1" smtClean="0">
              <a:solidFill>
                <a:srgbClr val="FFFF00"/>
              </a:solidFill>
            </a:rPr>
            <a:t>profesiona</a:t>
          </a:r>
          <a:endParaRPr lang="es-ES" sz="1400" b="1" dirty="0" smtClean="0">
            <a:solidFill>
              <a:srgbClr val="FFFF00"/>
            </a:solidFill>
          </a:endParaRPr>
        </a:p>
        <a:p>
          <a:pPr rtl="0"/>
          <a:r>
            <a:rPr lang="es-ES" sz="1400" b="1" dirty="0" smtClean="0">
              <a:solidFill>
                <a:srgbClr val="FFFF00"/>
              </a:solidFill>
            </a:rPr>
            <a:t>les, instituciones y ciudadanos.</a:t>
          </a:r>
          <a:endParaRPr lang="es-AR" sz="1400" dirty="0">
            <a:solidFill>
              <a:srgbClr val="FFFF00"/>
            </a:solidFill>
          </a:endParaRPr>
        </a:p>
      </dgm:t>
    </dgm:pt>
    <dgm:pt modelId="{16B38598-EC33-400E-8A0D-E2D7E1C4B627}" type="parTrans" cxnId="{57C59422-053D-42BD-A5F0-54734ACFDEC6}">
      <dgm:prSet/>
      <dgm:spPr/>
      <dgm:t>
        <a:bodyPr/>
        <a:lstStyle/>
        <a:p>
          <a:endParaRPr lang="es-AR"/>
        </a:p>
      </dgm:t>
    </dgm:pt>
    <dgm:pt modelId="{8FEB29E6-3CA6-4423-9183-0837236EE9A3}" type="sibTrans" cxnId="{57C59422-053D-42BD-A5F0-54734ACFDEC6}">
      <dgm:prSet/>
      <dgm:spPr/>
      <dgm:t>
        <a:bodyPr/>
        <a:lstStyle/>
        <a:p>
          <a:endParaRPr lang="es-AR"/>
        </a:p>
      </dgm:t>
    </dgm:pt>
    <dgm:pt modelId="{2EF29531-9A03-431C-85ED-A9FA87B2EBF9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FFFF00"/>
              </a:solidFill>
            </a:rPr>
            <a:t>Prevenibi</a:t>
          </a:r>
        </a:p>
        <a:p>
          <a:pPr rtl="0"/>
          <a:r>
            <a:rPr lang="es-ES" sz="1400" b="1" dirty="0" smtClean="0">
              <a:solidFill>
                <a:srgbClr val="FFFF00"/>
              </a:solidFill>
            </a:rPr>
            <a:t>lidad de los eventos adversos en salud. </a:t>
          </a:r>
          <a:endParaRPr lang="es-ES" sz="1400" b="1" dirty="0">
            <a:solidFill>
              <a:srgbClr val="FFFF00"/>
            </a:solidFill>
          </a:endParaRPr>
        </a:p>
      </dgm:t>
    </dgm:pt>
    <dgm:pt modelId="{5CB0E9CB-B663-4AEA-ACDD-2972EF3B158C}" type="parTrans" cxnId="{7B97F4D6-75CD-4412-A26B-73C5C34A5E4B}">
      <dgm:prSet/>
      <dgm:spPr/>
      <dgm:t>
        <a:bodyPr/>
        <a:lstStyle/>
        <a:p>
          <a:endParaRPr lang="es-AR"/>
        </a:p>
      </dgm:t>
    </dgm:pt>
    <dgm:pt modelId="{3FBB5E2A-EA49-4B79-8744-558ECB10704D}" type="sibTrans" cxnId="{7B97F4D6-75CD-4412-A26B-73C5C34A5E4B}">
      <dgm:prSet/>
      <dgm:spPr/>
      <dgm:t>
        <a:bodyPr/>
        <a:lstStyle/>
        <a:p>
          <a:endParaRPr lang="es-AR"/>
        </a:p>
      </dgm:t>
    </dgm:pt>
    <dgm:pt modelId="{AF9AC327-1B06-4B25-BFCD-C040CF2AA841}">
      <dgm:prSet custT="1"/>
      <dgm:spPr/>
      <dgm:t>
        <a:bodyPr/>
        <a:lstStyle/>
        <a:p>
          <a:pPr rtl="0"/>
          <a:r>
            <a:rPr lang="es-ES" sz="1400" b="1" dirty="0" smtClean="0">
              <a:solidFill>
                <a:srgbClr val="FFFF00"/>
              </a:solidFill>
            </a:rPr>
            <a:t>Evidencias existentes sobre el impacto ,la efectivi</a:t>
          </a:r>
        </a:p>
        <a:p>
          <a:pPr rtl="0"/>
          <a:r>
            <a:rPr lang="es-ES" sz="1400" b="1" dirty="0" smtClean="0">
              <a:solidFill>
                <a:srgbClr val="FFFF00"/>
              </a:solidFill>
            </a:rPr>
            <a:t>dad de medidas y practicas seguras.</a:t>
          </a:r>
          <a:endParaRPr lang="es-AR" sz="1400" dirty="0">
            <a:solidFill>
              <a:srgbClr val="FFFF00"/>
            </a:solidFill>
          </a:endParaRPr>
        </a:p>
      </dgm:t>
    </dgm:pt>
    <dgm:pt modelId="{7B371EF8-51CA-4E7A-B4F0-C1B96E4FE989}" type="parTrans" cxnId="{8200D34A-E0CE-400E-9EF3-D64707E774EC}">
      <dgm:prSet/>
      <dgm:spPr/>
      <dgm:t>
        <a:bodyPr/>
        <a:lstStyle/>
        <a:p>
          <a:endParaRPr lang="es-AR"/>
        </a:p>
      </dgm:t>
    </dgm:pt>
    <dgm:pt modelId="{47EE85E1-F413-4AD0-81F8-D355F4EE6543}" type="sibTrans" cxnId="{8200D34A-E0CE-400E-9EF3-D64707E774EC}">
      <dgm:prSet/>
      <dgm:spPr/>
      <dgm:t>
        <a:bodyPr/>
        <a:lstStyle/>
        <a:p>
          <a:endParaRPr lang="es-AR"/>
        </a:p>
      </dgm:t>
    </dgm:pt>
    <dgm:pt modelId="{8C37E105-96A3-4320-965C-10CD102C8D8B}" type="pres">
      <dgm:prSet presAssocID="{532A8A47-1417-411A-B5E6-0639D4C5EA8F}" presName="CompostProcess" presStyleCnt="0">
        <dgm:presLayoutVars>
          <dgm:dir/>
          <dgm:resizeHandles val="exact"/>
        </dgm:presLayoutVars>
      </dgm:prSet>
      <dgm:spPr/>
    </dgm:pt>
    <dgm:pt modelId="{97E4883F-835C-421A-B437-B344A62BF0E0}" type="pres">
      <dgm:prSet presAssocID="{532A8A47-1417-411A-B5E6-0639D4C5EA8F}" presName="arrow" presStyleLbl="bgShp" presStyleIdx="0" presStyleCnt="1"/>
      <dgm:spPr/>
    </dgm:pt>
    <dgm:pt modelId="{4220F286-1014-4D8B-B886-88D8A6C1B41D}" type="pres">
      <dgm:prSet presAssocID="{532A8A47-1417-411A-B5E6-0639D4C5EA8F}" presName="linearProcess" presStyleCnt="0"/>
      <dgm:spPr/>
    </dgm:pt>
    <dgm:pt modelId="{D870103E-2FE1-43C1-9F6A-1BE5A805FC83}" type="pres">
      <dgm:prSet presAssocID="{D8B4D439-C40F-499A-B06C-C6FE342D2E7B}" presName="textNode" presStyleLbl="node1" presStyleIdx="0" presStyleCnt="5" custScaleY="147727">
        <dgm:presLayoutVars>
          <dgm:bulletEnabled val="1"/>
        </dgm:presLayoutVars>
      </dgm:prSet>
      <dgm:spPr/>
    </dgm:pt>
    <dgm:pt modelId="{A6553816-E69E-4900-B9BB-1B11B162D2B5}" type="pres">
      <dgm:prSet presAssocID="{5C2A9BFF-9250-4BF1-8A01-D84767E0FCDD}" presName="sibTrans" presStyleCnt="0"/>
      <dgm:spPr/>
    </dgm:pt>
    <dgm:pt modelId="{23061778-E906-4BA5-BFBB-B90396947479}" type="pres">
      <dgm:prSet presAssocID="{44F5C3DA-3DD0-4419-93BE-BF6E95D77980}" presName="textNode" presStyleLbl="node1" presStyleIdx="1" presStyleCnt="5" custScaleY="159091">
        <dgm:presLayoutVars>
          <dgm:bulletEnabled val="1"/>
        </dgm:presLayoutVars>
      </dgm:prSet>
      <dgm:spPr/>
    </dgm:pt>
    <dgm:pt modelId="{46B63D44-D013-4211-A984-0E7D0960D34A}" type="pres">
      <dgm:prSet presAssocID="{3FE1975E-9026-46BA-8336-C42766C5937E}" presName="sibTrans" presStyleCnt="0"/>
      <dgm:spPr/>
    </dgm:pt>
    <dgm:pt modelId="{B21C0DA8-8D95-424F-88CF-E2838ADA0D21}" type="pres">
      <dgm:prSet presAssocID="{08AADA1B-C826-44FA-964B-35DF3E61E39B}" presName="textNode" presStyleLbl="node1" presStyleIdx="2" presStyleCnt="5" custScaleX="118394" custScaleY="170454">
        <dgm:presLayoutVars>
          <dgm:bulletEnabled val="1"/>
        </dgm:presLayoutVars>
      </dgm:prSet>
      <dgm:spPr/>
    </dgm:pt>
    <dgm:pt modelId="{A976140F-ADD8-494F-A1AA-BFB935345DCA}" type="pres">
      <dgm:prSet presAssocID="{8FEB29E6-3CA6-4423-9183-0837236EE9A3}" presName="sibTrans" presStyleCnt="0"/>
      <dgm:spPr/>
    </dgm:pt>
    <dgm:pt modelId="{5457C7DF-E90C-40F2-8772-83ECF00541FC}" type="pres">
      <dgm:prSet presAssocID="{2EF29531-9A03-431C-85ED-A9FA87B2EBF9}" presName="textNode" presStyleLbl="node1" presStyleIdx="3" presStyleCnt="5" custScaleX="97305" custScaleY="113636">
        <dgm:presLayoutVars>
          <dgm:bulletEnabled val="1"/>
        </dgm:presLayoutVars>
      </dgm:prSet>
      <dgm:spPr/>
    </dgm:pt>
    <dgm:pt modelId="{33CB0C97-4A78-4278-95B7-ECABE05D4415}" type="pres">
      <dgm:prSet presAssocID="{3FBB5E2A-EA49-4B79-8744-558ECB10704D}" presName="sibTrans" presStyleCnt="0"/>
      <dgm:spPr/>
    </dgm:pt>
    <dgm:pt modelId="{8336085D-0707-40FB-AA5B-AC85420BE99A}" type="pres">
      <dgm:prSet presAssocID="{AF9AC327-1B06-4B25-BFCD-C040CF2AA841}" presName="textNode" presStyleLbl="node1" presStyleIdx="4" presStyleCnt="5" custScaleY="181818">
        <dgm:presLayoutVars>
          <dgm:bulletEnabled val="1"/>
        </dgm:presLayoutVars>
      </dgm:prSet>
      <dgm:spPr/>
    </dgm:pt>
  </dgm:ptLst>
  <dgm:cxnLst>
    <dgm:cxn modelId="{7B97F4D6-75CD-4412-A26B-73C5C34A5E4B}" srcId="{532A8A47-1417-411A-B5E6-0639D4C5EA8F}" destId="{2EF29531-9A03-431C-85ED-A9FA87B2EBF9}" srcOrd="3" destOrd="0" parTransId="{5CB0E9CB-B663-4AEA-ACDD-2972EF3B158C}" sibTransId="{3FBB5E2A-EA49-4B79-8744-558ECB10704D}"/>
    <dgm:cxn modelId="{E1133AFE-5759-4C71-A8FA-3448D5B669C6}" srcId="{532A8A47-1417-411A-B5E6-0639D4C5EA8F}" destId="{D8B4D439-C40F-499A-B06C-C6FE342D2E7B}" srcOrd="0" destOrd="0" parTransId="{0380993B-F8E9-443E-84AD-2ACF30FEAC28}" sibTransId="{5C2A9BFF-9250-4BF1-8A01-D84767E0FCDD}"/>
    <dgm:cxn modelId="{73D2F494-6D22-4546-9436-CAE0DB3959DE}" type="presOf" srcId="{532A8A47-1417-411A-B5E6-0639D4C5EA8F}" destId="{8C37E105-96A3-4320-965C-10CD102C8D8B}" srcOrd="0" destOrd="0" presId="urn:microsoft.com/office/officeart/2005/8/layout/hProcess9"/>
    <dgm:cxn modelId="{F48F20F4-F189-4060-9B8D-4C1E44E13D9D}" type="presOf" srcId="{D8B4D439-C40F-499A-B06C-C6FE342D2E7B}" destId="{D870103E-2FE1-43C1-9F6A-1BE5A805FC83}" srcOrd="0" destOrd="0" presId="urn:microsoft.com/office/officeart/2005/8/layout/hProcess9"/>
    <dgm:cxn modelId="{57C59422-053D-42BD-A5F0-54734ACFDEC6}" srcId="{532A8A47-1417-411A-B5E6-0639D4C5EA8F}" destId="{08AADA1B-C826-44FA-964B-35DF3E61E39B}" srcOrd="2" destOrd="0" parTransId="{16B38598-EC33-400E-8A0D-E2D7E1C4B627}" sibTransId="{8FEB29E6-3CA6-4423-9183-0837236EE9A3}"/>
    <dgm:cxn modelId="{E7E301C6-A8B7-47D7-8944-48506910BB97}" type="presOf" srcId="{2EF29531-9A03-431C-85ED-A9FA87B2EBF9}" destId="{5457C7DF-E90C-40F2-8772-83ECF00541FC}" srcOrd="0" destOrd="0" presId="urn:microsoft.com/office/officeart/2005/8/layout/hProcess9"/>
    <dgm:cxn modelId="{CDA20012-11E8-43C0-8023-5413212AABF1}" srcId="{532A8A47-1417-411A-B5E6-0639D4C5EA8F}" destId="{44F5C3DA-3DD0-4419-93BE-BF6E95D77980}" srcOrd="1" destOrd="0" parTransId="{B3EA01E9-E407-42D5-85A1-8A7E847D2F31}" sibTransId="{3FE1975E-9026-46BA-8336-C42766C5937E}"/>
    <dgm:cxn modelId="{EEA91BBE-686F-44FA-AD76-3B710C2DA71A}" type="presOf" srcId="{08AADA1B-C826-44FA-964B-35DF3E61E39B}" destId="{B21C0DA8-8D95-424F-88CF-E2838ADA0D21}" srcOrd="0" destOrd="0" presId="urn:microsoft.com/office/officeart/2005/8/layout/hProcess9"/>
    <dgm:cxn modelId="{8200D34A-E0CE-400E-9EF3-D64707E774EC}" srcId="{532A8A47-1417-411A-B5E6-0639D4C5EA8F}" destId="{AF9AC327-1B06-4B25-BFCD-C040CF2AA841}" srcOrd="4" destOrd="0" parTransId="{7B371EF8-51CA-4E7A-B4F0-C1B96E4FE989}" sibTransId="{47EE85E1-F413-4AD0-81F8-D355F4EE6543}"/>
    <dgm:cxn modelId="{13872469-3E12-409F-9519-E598DE524E3D}" type="presOf" srcId="{AF9AC327-1B06-4B25-BFCD-C040CF2AA841}" destId="{8336085D-0707-40FB-AA5B-AC85420BE99A}" srcOrd="0" destOrd="0" presId="urn:microsoft.com/office/officeart/2005/8/layout/hProcess9"/>
    <dgm:cxn modelId="{2FDA7225-38AD-4AA2-90BE-C05928CCA84D}" type="presOf" srcId="{44F5C3DA-3DD0-4419-93BE-BF6E95D77980}" destId="{23061778-E906-4BA5-BFBB-B90396947479}" srcOrd="0" destOrd="0" presId="urn:microsoft.com/office/officeart/2005/8/layout/hProcess9"/>
    <dgm:cxn modelId="{CC6F2788-B5B2-42FE-A0F7-EE35A940D2A6}" type="presParOf" srcId="{8C37E105-96A3-4320-965C-10CD102C8D8B}" destId="{97E4883F-835C-421A-B437-B344A62BF0E0}" srcOrd="0" destOrd="0" presId="urn:microsoft.com/office/officeart/2005/8/layout/hProcess9"/>
    <dgm:cxn modelId="{8BA5B7FF-607D-4FEF-A6AC-D17FD2A02499}" type="presParOf" srcId="{8C37E105-96A3-4320-965C-10CD102C8D8B}" destId="{4220F286-1014-4D8B-B886-88D8A6C1B41D}" srcOrd="1" destOrd="0" presId="urn:microsoft.com/office/officeart/2005/8/layout/hProcess9"/>
    <dgm:cxn modelId="{EFD185B4-6423-4417-BC9D-FF6D0B17B191}" type="presParOf" srcId="{4220F286-1014-4D8B-B886-88D8A6C1B41D}" destId="{D870103E-2FE1-43C1-9F6A-1BE5A805FC83}" srcOrd="0" destOrd="0" presId="urn:microsoft.com/office/officeart/2005/8/layout/hProcess9"/>
    <dgm:cxn modelId="{842B64B6-7225-4C71-A399-30BD75127091}" type="presParOf" srcId="{4220F286-1014-4D8B-B886-88D8A6C1B41D}" destId="{A6553816-E69E-4900-B9BB-1B11B162D2B5}" srcOrd="1" destOrd="0" presId="urn:microsoft.com/office/officeart/2005/8/layout/hProcess9"/>
    <dgm:cxn modelId="{EF785A5F-FD03-4241-847A-0501CCC017A4}" type="presParOf" srcId="{4220F286-1014-4D8B-B886-88D8A6C1B41D}" destId="{23061778-E906-4BA5-BFBB-B90396947479}" srcOrd="2" destOrd="0" presId="urn:microsoft.com/office/officeart/2005/8/layout/hProcess9"/>
    <dgm:cxn modelId="{03FE4A9C-32A7-44CE-A1A4-ACCF85178C75}" type="presParOf" srcId="{4220F286-1014-4D8B-B886-88D8A6C1B41D}" destId="{46B63D44-D013-4211-A984-0E7D0960D34A}" srcOrd="3" destOrd="0" presId="urn:microsoft.com/office/officeart/2005/8/layout/hProcess9"/>
    <dgm:cxn modelId="{9A59B2F5-9103-4229-9252-5723CEC45D1C}" type="presParOf" srcId="{4220F286-1014-4D8B-B886-88D8A6C1B41D}" destId="{B21C0DA8-8D95-424F-88CF-E2838ADA0D21}" srcOrd="4" destOrd="0" presId="urn:microsoft.com/office/officeart/2005/8/layout/hProcess9"/>
    <dgm:cxn modelId="{F3FABDFD-16F6-4A85-9B7D-394132D5A803}" type="presParOf" srcId="{4220F286-1014-4D8B-B886-88D8A6C1B41D}" destId="{A976140F-ADD8-494F-A1AA-BFB935345DCA}" srcOrd="5" destOrd="0" presId="urn:microsoft.com/office/officeart/2005/8/layout/hProcess9"/>
    <dgm:cxn modelId="{EDF80678-343A-45BF-89BB-922C7FE95D35}" type="presParOf" srcId="{4220F286-1014-4D8B-B886-88D8A6C1B41D}" destId="{5457C7DF-E90C-40F2-8772-83ECF00541FC}" srcOrd="6" destOrd="0" presId="urn:microsoft.com/office/officeart/2005/8/layout/hProcess9"/>
    <dgm:cxn modelId="{D3AC78C6-0D08-4968-86B6-EA8D196E0F8B}" type="presParOf" srcId="{4220F286-1014-4D8B-B886-88D8A6C1B41D}" destId="{33CB0C97-4A78-4278-95B7-ECABE05D4415}" srcOrd="7" destOrd="0" presId="urn:microsoft.com/office/officeart/2005/8/layout/hProcess9"/>
    <dgm:cxn modelId="{EA98D698-E93D-4D65-812C-95342ACA500D}" type="presParOf" srcId="{4220F286-1014-4D8B-B886-88D8A6C1B41D}" destId="{8336085D-0707-40FB-AA5B-AC85420BE99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9BE1DF-6B2D-4356-B348-2A9E3D7E6487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CA9E9EA7-BBFD-4651-8031-DC22C0CD7200}">
      <dgm:prSet/>
      <dgm:spPr/>
      <dgm:t>
        <a:bodyPr/>
        <a:lstStyle/>
        <a:p>
          <a:pPr rtl="0"/>
          <a:r>
            <a:rPr lang="es-AR" dirty="0" smtClean="0"/>
            <a:t>Personas</a:t>
          </a:r>
          <a:endParaRPr lang="es-AR" dirty="0"/>
        </a:p>
      </dgm:t>
    </dgm:pt>
    <dgm:pt modelId="{A080CF4A-F09C-4C84-B4D4-C45DCE57FD5C}" type="parTrans" cxnId="{0B65E236-4A5D-42D1-9514-676E8B2AF64E}">
      <dgm:prSet/>
      <dgm:spPr/>
      <dgm:t>
        <a:bodyPr/>
        <a:lstStyle/>
        <a:p>
          <a:endParaRPr lang="es-AR"/>
        </a:p>
      </dgm:t>
    </dgm:pt>
    <dgm:pt modelId="{53D4396F-52BB-45B7-A991-CC885A0AE748}" type="sibTrans" cxnId="{0B65E236-4A5D-42D1-9514-676E8B2AF64E}">
      <dgm:prSet/>
      <dgm:spPr/>
      <dgm:t>
        <a:bodyPr/>
        <a:lstStyle/>
        <a:p>
          <a:endParaRPr lang="es-AR"/>
        </a:p>
      </dgm:t>
    </dgm:pt>
    <dgm:pt modelId="{7C148B6F-1809-421A-A9B2-F1EB62B68F08}">
      <dgm:prSet/>
      <dgm:spPr/>
      <dgm:t>
        <a:bodyPr/>
        <a:lstStyle/>
        <a:p>
          <a:pPr rtl="0"/>
          <a:r>
            <a:rPr lang="es-AR" dirty="0" smtClean="0"/>
            <a:t>Procesos</a:t>
          </a:r>
          <a:endParaRPr lang="es-AR" dirty="0"/>
        </a:p>
      </dgm:t>
    </dgm:pt>
    <dgm:pt modelId="{E8B8E3E3-5F6D-4243-AC64-F2EE14B54A5A}" type="parTrans" cxnId="{4603A81C-4884-4B17-919A-1A98809454E9}">
      <dgm:prSet/>
      <dgm:spPr/>
      <dgm:t>
        <a:bodyPr/>
        <a:lstStyle/>
        <a:p>
          <a:endParaRPr lang="es-AR"/>
        </a:p>
      </dgm:t>
    </dgm:pt>
    <dgm:pt modelId="{FBDD5AAD-DB9F-417A-A8C8-380A251C9CC9}" type="sibTrans" cxnId="{4603A81C-4884-4B17-919A-1A98809454E9}">
      <dgm:prSet/>
      <dgm:spPr/>
      <dgm:t>
        <a:bodyPr/>
        <a:lstStyle/>
        <a:p>
          <a:endParaRPr lang="es-AR"/>
        </a:p>
      </dgm:t>
    </dgm:pt>
    <dgm:pt modelId="{942BC864-1789-4C76-9D22-F6A8D9011A51}">
      <dgm:prSet/>
      <dgm:spPr/>
      <dgm:t>
        <a:bodyPr/>
        <a:lstStyle/>
        <a:p>
          <a:pPr rtl="0"/>
          <a:r>
            <a:rPr lang="es-AR" dirty="0" smtClean="0"/>
            <a:t>Tecnología e Insumos</a:t>
          </a:r>
          <a:endParaRPr lang="es-AR" dirty="0"/>
        </a:p>
      </dgm:t>
    </dgm:pt>
    <dgm:pt modelId="{3ED1D25A-C4A7-4132-8ACD-06A81C3A1D32}" type="parTrans" cxnId="{63F87104-FA4E-45D5-9977-DDAA31BF0BCB}">
      <dgm:prSet/>
      <dgm:spPr/>
      <dgm:t>
        <a:bodyPr/>
        <a:lstStyle/>
        <a:p>
          <a:endParaRPr lang="es-AR"/>
        </a:p>
      </dgm:t>
    </dgm:pt>
    <dgm:pt modelId="{529585DD-78FD-4176-B72D-9298E2A24DE3}" type="sibTrans" cxnId="{63F87104-FA4E-45D5-9977-DDAA31BF0BCB}">
      <dgm:prSet/>
      <dgm:spPr/>
      <dgm:t>
        <a:bodyPr/>
        <a:lstStyle/>
        <a:p>
          <a:endParaRPr lang="es-AR"/>
        </a:p>
      </dgm:t>
    </dgm:pt>
    <dgm:pt modelId="{07B3755A-E077-4E40-8FD6-0FEB866C1A94}" type="pres">
      <dgm:prSet presAssocID="{649BE1DF-6B2D-4356-B348-2A9E3D7E6487}" presName="compositeShape" presStyleCnt="0">
        <dgm:presLayoutVars>
          <dgm:chMax val="7"/>
          <dgm:dir/>
          <dgm:resizeHandles val="exact"/>
        </dgm:presLayoutVars>
      </dgm:prSet>
      <dgm:spPr/>
    </dgm:pt>
    <dgm:pt modelId="{87021326-FB83-4350-8FF0-3B4E073CC11C}" type="pres">
      <dgm:prSet presAssocID="{CA9E9EA7-BBFD-4651-8031-DC22C0CD7200}" presName="circ1" presStyleLbl="vennNode1" presStyleIdx="0" presStyleCnt="3"/>
      <dgm:spPr/>
    </dgm:pt>
    <dgm:pt modelId="{26191E3B-8D43-4878-8858-590CA8D2C549}" type="pres">
      <dgm:prSet presAssocID="{CA9E9EA7-BBFD-4651-8031-DC22C0CD72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B38D9B1-DC0F-4ACA-A5C3-691E372049F9}" type="pres">
      <dgm:prSet presAssocID="{7C148B6F-1809-421A-A9B2-F1EB62B68F08}" presName="circ2" presStyleLbl="vennNode1" presStyleIdx="1" presStyleCnt="3"/>
      <dgm:spPr/>
    </dgm:pt>
    <dgm:pt modelId="{354DBCD7-0540-400C-AC88-5FE7824A654C}" type="pres">
      <dgm:prSet presAssocID="{7C148B6F-1809-421A-A9B2-F1EB62B68F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52B8108-0EBD-4088-B1FD-A012FA3331FE}" type="pres">
      <dgm:prSet presAssocID="{942BC864-1789-4C76-9D22-F6A8D9011A51}" presName="circ3" presStyleLbl="vennNode1" presStyleIdx="2" presStyleCnt="3"/>
      <dgm:spPr/>
    </dgm:pt>
    <dgm:pt modelId="{BF2B72CB-AC04-4AF0-AC68-E7E06DD4A17A}" type="pres">
      <dgm:prSet presAssocID="{942BC864-1789-4C76-9D22-F6A8D9011A5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B8ADD60-823E-4564-A56D-1E0EC0C58210}" type="presOf" srcId="{CA9E9EA7-BBFD-4651-8031-DC22C0CD7200}" destId="{26191E3B-8D43-4878-8858-590CA8D2C549}" srcOrd="1" destOrd="0" presId="urn:microsoft.com/office/officeart/2005/8/layout/venn1"/>
    <dgm:cxn modelId="{399AA046-97B6-4CB3-B2F9-0CC2FB1AB495}" type="presOf" srcId="{7C148B6F-1809-421A-A9B2-F1EB62B68F08}" destId="{354DBCD7-0540-400C-AC88-5FE7824A654C}" srcOrd="1" destOrd="0" presId="urn:microsoft.com/office/officeart/2005/8/layout/venn1"/>
    <dgm:cxn modelId="{331C1860-1B26-4311-8681-1D1E6BA2D306}" type="presOf" srcId="{CA9E9EA7-BBFD-4651-8031-DC22C0CD7200}" destId="{87021326-FB83-4350-8FF0-3B4E073CC11C}" srcOrd="0" destOrd="0" presId="urn:microsoft.com/office/officeart/2005/8/layout/venn1"/>
    <dgm:cxn modelId="{63F87104-FA4E-45D5-9977-DDAA31BF0BCB}" srcId="{649BE1DF-6B2D-4356-B348-2A9E3D7E6487}" destId="{942BC864-1789-4C76-9D22-F6A8D9011A51}" srcOrd="2" destOrd="0" parTransId="{3ED1D25A-C4A7-4132-8ACD-06A81C3A1D32}" sibTransId="{529585DD-78FD-4176-B72D-9298E2A24DE3}"/>
    <dgm:cxn modelId="{295C3A96-6127-44EB-8D6C-59044E32C5CB}" type="presOf" srcId="{942BC864-1789-4C76-9D22-F6A8D9011A51}" destId="{152B8108-0EBD-4088-B1FD-A012FA3331FE}" srcOrd="0" destOrd="0" presId="urn:microsoft.com/office/officeart/2005/8/layout/venn1"/>
    <dgm:cxn modelId="{0B65E236-4A5D-42D1-9514-676E8B2AF64E}" srcId="{649BE1DF-6B2D-4356-B348-2A9E3D7E6487}" destId="{CA9E9EA7-BBFD-4651-8031-DC22C0CD7200}" srcOrd="0" destOrd="0" parTransId="{A080CF4A-F09C-4C84-B4D4-C45DCE57FD5C}" sibTransId="{53D4396F-52BB-45B7-A991-CC885A0AE748}"/>
    <dgm:cxn modelId="{4603A81C-4884-4B17-919A-1A98809454E9}" srcId="{649BE1DF-6B2D-4356-B348-2A9E3D7E6487}" destId="{7C148B6F-1809-421A-A9B2-F1EB62B68F08}" srcOrd="1" destOrd="0" parTransId="{E8B8E3E3-5F6D-4243-AC64-F2EE14B54A5A}" sibTransId="{FBDD5AAD-DB9F-417A-A8C8-380A251C9CC9}"/>
    <dgm:cxn modelId="{42FE1C16-BC83-4780-A762-22C748EB3DC3}" type="presOf" srcId="{7C148B6F-1809-421A-A9B2-F1EB62B68F08}" destId="{1B38D9B1-DC0F-4ACA-A5C3-691E372049F9}" srcOrd="0" destOrd="0" presId="urn:microsoft.com/office/officeart/2005/8/layout/venn1"/>
    <dgm:cxn modelId="{335D447D-E91B-46E3-A7F3-D86E16BAB254}" type="presOf" srcId="{942BC864-1789-4C76-9D22-F6A8D9011A51}" destId="{BF2B72CB-AC04-4AF0-AC68-E7E06DD4A17A}" srcOrd="1" destOrd="0" presId="urn:microsoft.com/office/officeart/2005/8/layout/venn1"/>
    <dgm:cxn modelId="{B8E24D63-92B1-451C-A83B-2057C422EAA0}" type="presOf" srcId="{649BE1DF-6B2D-4356-B348-2A9E3D7E6487}" destId="{07B3755A-E077-4E40-8FD6-0FEB866C1A94}" srcOrd="0" destOrd="0" presId="urn:microsoft.com/office/officeart/2005/8/layout/venn1"/>
    <dgm:cxn modelId="{A72F15B3-9230-4101-875C-6558DC6DA56B}" type="presParOf" srcId="{07B3755A-E077-4E40-8FD6-0FEB866C1A94}" destId="{87021326-FB83-4350-8FF0-3B4E073CC11C}" srcOrd="0" destOrd="0" presId="urn:microsoft.com/office/officeart/2005/8/layout/venn1"/>
    <dgm:cxn modelId="{3604BD97-C8FE-4DA7-AAAB-B023113A7F9C}" type="presParOf" srcId="{07B3755A-E077-4E40-8FD6-0FEB866C1A94}" destId="{26191E3B-8D43-4878-8858-590CA8D2C549}" srcOrd="1" destOrd="0" presId="urn:microsoft.com/office/officeart/2005/8/layout/venn1"/>
    <dgm:cxn modelId="{D256504D-0452-4A57-80DC-1FBF3AAF9F37}" type="presParOf" srcId="{07B3755A-E077-4E40-8FD6-0FEB866C1A94}" destId="{1B38D9B1-DC0F-4ACA-A5C3-691E372049F9}" srcOrd="2" destOrd="0" presId="urn:microsoft.com/office/officeart/2005/8/layout/venn1"/>
    <dgm:cxn modelId="{D1EF8BD3-95E9-49BB-9027-6452D6550CA5}" type="presParOf" srcId="{07B3755A-E077-4E40-8FD6-0FEB866C1A94}" destId="{354DBCD7-0540-400C-AC88-5FE7824A654C}" srcOrd="3" destOrd="0" presId="urn:microsoft.com/office/officeart/2005/8/layout/venn1"/>
    <dgm:cxn modelId="{AD5CE6B1-B495-447A-BD65-4670AE5CA9BE}" type="presParOf" srcId="{07B3755A-E077-4E40-8FD6-0FEB866C1A94}" destId="{152B8108-0EBD-4088-B1FD-A012FA3331FE}" srcOrd="4" destOrd="0" presId="urn:microsoft.com/office/officeart/2005/8/layout/venn1"/>
    <dgm:cxn modelId="{587EE592-EDFF-44E6-A107-8950A9180C76}" type="presParOf" srcId="{07B3755A-E077-4E40-8FD6-0FEB866C1A94}" destId="{BF2B72CB-AC04-4AF0-AC68-E7E06DD4A17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3B8E21-7466-46DD-81E7-A891A1E95735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3ED7013-AA1A-4188-BAC2-CBC8D24FF687}">
      <dgm:prSet phldrT="[Texto]"/>
      <dgm:spPr/>
      <dgm:t>
        <a:bodyPr/>
        <a:lstStyle/>
        <a:p>
          <a:r>
            <a:rPr lang="es-CO" b="1" dirty="0" smtClean="0"/>
            <a:t>OBJETIVOS</a:t>
          </a:r>
          <a:endParaRPr lang="es-CO" b="1" dirty="0"/>
        </a:p>
      </dgm:t>
    </dgm:pt>
    <dgm:pt modelId="{242BB193-C8DF-457A-8066-C935B26D68C5}" type="parTrans" cxnId="{5E7CEFDB-647C-44BF-A4DD-390BE5FFA71D}">
      <dgm:prSet/>
      <dgm:spPr/>
      <dgm:t>
        <a:bodyPr/>
        <a:lstStyle/>
        <a:p>
          <a:endParaRPr lang="es-CO"/>
        </a:p>
      </dgm:t>
    </dgm:pt>
    <dgm:pt modelId="{D58D8972-AE27-4C26-9839-36D9F9AD683F}" type="sibTrans" cxnId="{5E7CEFDB-647C-44BF-A4DD-390BE5FFA71D}">
      <dgm:prSet/>
      <dgm:spPr/>
      <dgm:t>
        <a:bodyPr/>
        <a:lstStyle/>
        <a:p>
          <a:endParaRPr lang="es-CO"/>
        </a:p>
      </dgm:t>
    </dgm:pt>
    <dgm:pt modelId="{AFC9D685-B8AD-4CAD-8225-1AF5CCD99F29}">
      <dgm:prSet phldrT="[Texto]"/>
      <dgm:spPr/>
      <dgm:t>
        <a:bodyPr/>
        <a:lstStyle/>
        <a:p>
          <a:r>
            <a:rPr lang="es-CO" b="1" dirty="0" smtClean="0"/>
            <a:t>MODELO CONCEPTUAL</a:t>
          </a:r>
          <a:endParaRPr lang="es-CO" b="1" dirty="0"/>
        </a:p>
      </dgm:t>
    </dgm:pt>
    <dgm:pt modelId="{19DD4C04-E523-408B-8424-0066151EDD8A}" type="parTrans" cxnId="{2EC1B51D-5FE0-464B-9E10-DCAEB0DB34C0}">
      <dgm:prSet/>
      <dgm:spPr/>
      <dgm:t>
        <a:bodyPr/>
        <a:lstStyle/>
        <a:p>
          <a:endParaRPr lang="es-CO"/>
        </a:p>
      </dgm:t>
    </dgm:pt>
    <dgm:pt modelId="{608B96AD-9794-4220-93F1-5478474E1969}" type="sibTrans" cxnId="{2EC1B51D-5FE0-464B-9E10-DCAEB0DB34C0}">
      <dgm:prSet/>
      <dgm:spPr/>
      <dgm:t>
        <a:bodyPr/>
        <a:lstStyle/>
        <a:p>
          <a:endParaRPr lang="es-CO"/>
        </a:p>
      </dgm:t>
    </dgm:pt>
    <dgm:pt modelId="{6404305C-26A1-4C04-9E65-FBBD6601C3C3}">
      <dgm:prSet phldrT="[Texto]"/>
      <dgm:spPr/>
      <dgm:t>
        <a:bodyPr/>
        <a:lstStyle/>
        <a:p>
          <a:r>
            <a:rPr lang="es-CO" b="1" dirty="0" smtClean="0"/>
            <a:t>HERRAMIENTAS PARA EL PROGRAMA</a:t>
          </a:r>
          <a:endParaRPr lang="es-CO" b="1" dirty="0"/>
        </a:p>
      </dgm:t>
    </dgm:pt>
    <dgm:pt modelId="{849BD640-BBF9-451A-8D61-3E20C052735F}" type="parTrans" cxnId="{6975DC8F-53A2-4E21-998E-B04CF9609BFC}">
      <dgm:prSet/>
      <dgm:spPr/>
      <dgm:t>
        <a:bodyPr/>
        <a:lstStyle/>
        <a:p>
          <a:endParaRPr lang="es-CO"/>
        </a:p>
      </dgm:t>
    </dgm:pt>
    <dgm:pt modelId="{E09EF7AF-DC65-458E-89CE-FA905308B7D0}" type="sibTrans" cxnId="{6975DC8F-53A2-4E21-998E-B04CF9609BFC}">
      <dgm:prSet/>
      <dgm:spPr/>
      <dgm:t>
        <a:bodyPr/>
        <a:lstStyle/>
        <a:p>
          <a:endParaRPr lang="es-CO"/>
        </a:p>
      </dgm:t>
    </dgm:pt>
    <dgm:pt modelId="{266A854A-172B-4767-B559-486473E4821B}">
      <dgm:prSet phldrT="[Texto]"/>
      <dgm:spPr/>
      <dgm:t>
        <a:bodyPr/>
        <a:lstStyle/>
        <a:p>
          <a:r>
            <a:rPr lang="es-CO" b="1" dirty="0" smtClean="0"/>
            <a:t>TERMINOLOGIA</a:t>
          </a:r>
          <a:endParaRPr lang="es-CO" b="1" dirty="0"/>
        </a:p>
      </dgm:t>
    </dgm:pt>
    <dgm:pt modelId="{0E5529CC-458F-47A5-BB61-FAFEB0596448}" type="parTrans" cxnId="{6B6B4FF5-A9A3-47BE-B2BC-8E6A0510D13F}">
      <dgm:prSet/>
      <dgm:spPr/>
      <dgm:t>
        <a:bodyPr/>
        <a:lstStyle/>
        <a:p>
          <a:endParaRPr lang="es-CO"/>
        </a:p>
      </dgm:t>
    </dgm:pt>
    <dgm:pt modelId="{9610DA07-6743-4D53-89BC-22B986EF1F69}" type="sibTrans" cxnId="{6B6B4FF5-A9A3-47BE-B2BC-8E6A0510D13F}">
      <dgm:prSet/>
      <dgm:spPr/>
      <dgm:t>
        <a:bodyPr/>
        <a:lstStyle/>
        <a:p>
          <a:endParaRPr lang="es-CO"/>
        </a:p>
      </dgm:t>
    </dgm:pt>
    <dgm:pt modelId="{07D7CE22-0F93-4CAE-A910-03EB31425280}">
      <dgm:prSet phldrT="[Texto]"/>
      <dgm:spPr/>
      <dgm:t>
        <a:bodyPr/>
        <a:lstStyle/>
        <a:p>
          <a:r>
            <a:rPr lang="es-CO" b="1" dirty="0" smtClean="0"/>
            <a:t>HERRAMIENTAS PARA EL PROFESIONAL</a:t>
          </a:r>
          <a:endParaRPr lang="es-CO" b="1" dirty="0"/>
        </a:p>
      </dgm:t>
    </dgm:pt>
    <dgm:pt modelId="{DFFC3C34-425B-47AF-B370-EFAFFB1E4DA9}" type="parTrans" cxnId="{097FCB24-EE41-4A68-8023-DCB4B65D44FA}">
      <dgm:prSet/>
      <dgm:spPr/>
      <dgm:t>
        <a:bodyPr/>
        <a:lstStyle/>
        <a:p>
          <a:endParaRPr lang="es-CO"/>
        </a:p>
      </dgm:t>
    </dgm:pt>
    <dgm:pt modelId="{8D1B736A-C677-40BC-A2FC-0A74ACBEA061}" type="sibTrans" cxnId="{097FCB24-EE41-4A68-8023-DCB4B65D44FA}">
      <dgm:prSet/>
      <dgm:spPr/>
      <dgm:t>
        <a:bodyPr/>
        <a:lstStyle/>
        <a:p>
          <a:endParaRPr lang="es-CO"/>
        </a:p>
      </dgm:t>
    </dgm:pt>
    <dgm:pt modelId="{C8BC4F34-F210-4AD7-91CB-F7C95B33749F}">
      <dgm:prSet phldrT="[Texto]"/>
      <dgm:spPr/>
      <dgm:t>
        <a:bodyPr/>
        <a:lstStyle/>
        <a:p>
          <a:r>
            <a:rPr lang="es-CO" b="1" dirty="0" smtClean="0"/>
            <a:t>MONITORIZACION</a:t>
          </a:r>
          <a:endParaRPr lang="es-CO" b="1" dirty="0"/>
        </a:p>
      </dgm:t>
    </dgm:pt>
    <dgm:pt modelId="{EBA48A43-9567-4B0A-AFD0-A94CF3FE5F7E}" type="parTrans" cxnId="{72AD33DF-484C-4D2E-A699-A1130241DAFD}">
      <dgm:prSet/>
      <dgm:spPr/>
      <dgm:t>
        <a:bodyPr/>
        <a:lstStyle/>
        <a:p>
          <a:endParaRPr lang="es-CO"/>
        </a:p>
      </dgm:t>
    </dgm:pt>
    <dgm:pt modelId="{6E7B5649-AAE1-4867-B2CA-51705DDE8BD6}" type="sibTrans" cxnId="{72AD33DF-484C-4D2E-A699-A1130241DAFD}">
      <dgm:prSet/>
      <dgm:spPr/>
      <dgm:t>
        <a:bodyPr/>
        <a:lstStyle/>
        <a:p>
          <a:endParaRPr lang="es-CO"/>
        </a:p>
      </dgm:t>
    </dgm:pt>
    <dgm:pt modelId="{40E68B07-2A46-46DB-8CFA-1F47B843403D}">
      <dgm:prSet phldrT="[Texto]"/>
      <dgm:spPr/>
      <dgm:t>
        <a:bodyPr/>
        <a:lstStyle/>
        <a:p>
          <a:r>
            <a:rPr lang="es-CO" b="1" dirty="0" smtClean="0"/>
            <a:t>CAPACITACION</a:t>
          </a:r>
          <a:endParaRPr lang="es-CO" b="1" dirty="0"/>
        </a:p>
      </dgm:t>
    </dgm:pt>
    <dgm:pt modelId="{3E00CE6A-BA2B-4481-9001-A5D44340E2ED}" type="parTrans" cxnId="{389AE481-62F4-4009-901E-B52A11268E7C}">
      <dgm:prSet/>
      <dgm:spPr/>
      <dgm:t>
        <a:bodyPr/>
        <a:lstStyle/>
        <a:p>
          <a:endParaRPr lang="es-CO"/>
        </a:p>
      </dgm:t>
    </dgm:pt>
    <dgm:pt modelId="{1B1058E0-BDDA-42C5-A0F7-034B33F40E0D}" type="sibTrans" cxnId="{389AE481-62F4-4009-901E-B52A11268E7C}">
      <dgm:prSet/>
      <dgm:spPr/>
      <dgm:t>
        <a:bodyPr/>
        <a:lstStyle/>
        <a:p>
          <a:endParaRPr lang="es-CO"/>
        </a:p>
      </dgm:t>
    </dgm:pt>
    <dgm:pt modelId="{E0B9A286-FAF2-4D81-85FC-68C29F9B0718}">
      <dgm:prSet phldrT="[Texto]"/>
      <dgm:spPr/>
      <dgm:t>
        <a:bodyPr/>
        <a:lstStyle/>
        <a:p>
          <a:r>
            <a:rPr lang="es-CO" b="1" dirty="0" smtClean="0"/>
            <a:t>LINEAMIENTOS DE </a:t>
          </a:r>
          <a:r>
            <a:rPr lang="es-CO" b="1" dirty="0" smtClean="0"/>
            <a:t>POLITICA SANITARIA</a:t>
          </a:r>
          <a:endParaRPr lang="es-CO" b="1" dirty="0"/>
        </a:p>
      </dgm:t>
    </dgm:pt>
    <dgm:pt modelId="{95B82AF4-BCEB-44EF-8ABB-E13F050E0C54}" type="parTrans" cxnId="{14FBDDDE-BA4F-49B4-AE37-1C32AEA7C04D}">
      <dgm:prSet/>
      <dgm:spPr/>
      <dgm:t>
        <a:bodyPr/>
        <a:lstStyle/>
        <a:p>
          <a:endParaRPr lang="es-CO"/>
        </a:p>
      </dgm:t>
    </dgm:pt>
    <dgm:pt modelId="{1F7B1644-6946-40FA-9DD6-0FE42BA97F62}" type="sibTrans" cxnId="{14FBDDDE-BA4F-49B4-AE37-1C32AEA7C04D}">
      <dgm:prSet/>
      <dgm:spPr/>
      <dgm:t>
        <a:bodyPr/>
        <a:lstStyle/>
        <a:p>
          <a:endParaRPr lang="es-CO"/>
        </a:p>
      </dgm:t>
    </dgm:pt>
    <dgm:pt modelId="{ABD57273-3197-4EF4-9970-A71286C06ECC}" type="pres">
      <dgm:prSet presAssocID="{BA3B8E21-7466-46DD-81E7-A891A1E95735}" presName="compositeShape" presStyleCnt="0">
        <dgm:presLayoutVars>
          <dgm:dir/>
          <dgm:resizeHandles/>
        </dgm:presLayoutVars>
      </dgm:prSet>
      <dgm:spPr/>
    </dgm:pt>
    <dgm:pt modelId="{17F0BB08-4AD8-4547-B7E5-CB79653AF5C0}" type="pres">
      <dgm:prSet presAssocID="{BA3B8E21-7466-46DD-81E7-A891A1E95735}" presName="pyramid" presStyleLbl="node1" presStyleIdx="0" presStyleCnt="1"/>
      <dgm:spPr/>
    </dgm:pt>
    <dgm:pt modelId="{0BE6FC22-56F7-47E4-9889-D121E272544A}" type="pres">
      <dgm:prSet presAssocID="{BA3B8E21-7466-46DD-81E7-A891A1E95735}" presName="theList" presStyleCnt="0"/>
      <dgm:spPr/>
    </dgm:pt>
    <dgm:pt modelId="{5871C97C-245D-432B-BAC4-779E693A98D8}" type="pres">
      <dgm:prSet presAssocID="{E0B9A286-FAF2-4D81-85FC-68C29F9B0718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4FC1598-1AF6-4279-B8B9-BE18A4DED61E}" type="pres">
      <dgm:prSet presAssocID="{E0B9A286-FAF2-4D81-85FC-68C29F9B0718}" presName="aSpace" presStyleCnt="0"/>
      <dgm:spPr/>
    </dgm:pt>
    <dgm:pt modelId="{7AD7A082-FD1C-4F9E-A1FF-7444A25E816D}" type="pres">
      <dgm:prSet presAssocID="{73ED7013-AA1A-4188-BAC2-CBC8D24FF687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9465F0F-15A7-4E75-BDEE-85AAA940232C}" type="pres">
      <dgm:prSet presAssocID="{73ED7013-AA1A-4188-BAC2-CBC8D24FF687}" presName="aSpace" presStyleCnt="0"/>
      <dgm:spPr/>
    </dgm:pt>
    <dgm:pt modelId="{4B76F7F9-4748-49A9-AB7C-6D0E856E803D}" type="pres">
      <dgm:prSet presAssocID="{266A854A-172B-4767-B559-486473E4821B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128C480-3479-4C5A-A460-EAFCAC3F5B56}" type="pres">
      <dgm:prSet presAssocID="{266A854A-172B-4767-B559-486473E4821B}" presName="aSpace" presStyleCnt="0"/>
      <dgm:spPr/>
    </dgm:pt>
    <dgm:pt modelId="{9A001FC9-0D29-40E4-9DEE-1F755FA58D87}" type="pres">
      <dgm:prSet presAssocID="{AFC9D685-B8AD-4CAD-8225-1AF5CCD99F29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7D5C1CF-2E33-47A7-BCBC-A4C8F95D33CE}" type="pres">
      <dgm:prSet presAssocID="{AFC9D685-B8AD-4CAD-8225-1AF5CCD99F29}" presName="aSpace" presStyleCnt="0"/>
      <dgm:spPr/>
    </dgm:pt>
    <dgm:pt modelId="{AF57E3B0-2453-451D-81BD-7BFEB2FD5F8A}" type="pres">
      <dgm:prSet presAssocID="{6404305C-26A1-4C04-9E65-FBBD6601C3C3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212BDD2-A209-4CC4-BE4D-F976DE98E792}" type="pres">
      <dgm:prSet presAssocID="{6404305C-26A1-4C04-9E65-FBBD6601C3C3}" presName="aSpace" presStyleCnt="0"/>
      <dgm:spPr/>
    </dgm:pt>
    <dgm:pt modelId="{7507FE5F-E681-48A9-88F8-C36A3B6834D5}" type="pres">
      <dgm:prSet presAssocID="{07D7CE22-0F93-4CAE-A910-03EB31425280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777B938-6798-4A48-B8C5-FCCE3E7B4990}" type="pres">
      <dgm:prSet presAssocID="{07D7CE22-0F93-4CAE-A910-03EB31425280}" presName="aSpace" presStyleCnt="0"/>
      <dgm:spPr/>
    </dgm:pt>
    <dgm:pt modelId="{943E10D8-1D54-409E-8B60-04A6A4EC135E}" type="pres">
      <dgm:prSet presAssocID="{40E68B07-2A46-46DB-8CFA-1F47B843403D}" presName="aNode" presStyleLbl="fgAcc1" presStyleIdx="6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4B32DCD5-3DA4-4F77-ACE1-9D31E457FF96}" type="pres">
      <dgm:prSet presAssocID="{40E68B07-2A46-46DB-8CFA-1F47B843403D}" presName="aSpace" presStyleCnt="0"/>
      <dgm:spPr/>
    </dgm:pt>
    <dgm:pt modelId="{97550F30-87B8-49B5-B05B-634294A59674}" type="pres">
      <dgm:prSet presAssocID="{C8BC4F34-F210-4AD7-91CB-F7C95B33749F}" presName="aNode" presStyleLbl="fgAcc1" presStyleIdx="7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EBF5133-2D69-41D2-A541-D0E144C88B30}" type="pres">
      <dgm:prSet presAssocID="{C8BC4F34-F210-4AD7-91CB-F7C95B33749F}" presName="aSpace" presStyleCnt="0"/>
      <dgm:spPr/>
    </dgm:pt>
  </dgm:ptLst>
  <dgm:cxnLst>
    <dgm:cxn modelId="{5DB3A459-8AD3-4D1B-8127-CF9D85538A01}" type="presOf" srcId="{266A854A-172B-4767-B559-486473E4821B}" destId="{4B76F7F9-4748-49A9-AB7C-6D0E856E803D}" srcOrd="0" destOrd="0" presId="urn:microsoft.com/office/officeart/2005/8/layout/pyramid2"/>
    <dgm:cxn modelId="{CB2CF452-4E24-474A-9284-BE31AEB798BD}" type="presOf" srcId="{07D7CE22-0F93-4CAE-A910-03EB31425280}" destId="{7507FE5F-E681-48A9-88F8-C36A3B6834D5}" srcOrd="0" destOrd="0" presId="urn:microsoft.com/office/officeart/2005/8/layout/pyramid2"/>
    <dgm:cxn modelId="{60D50E46-B413-4647-946B-D7E9F88B0D0D}" type="presOf" srcId="{6404305C-26A1-4C04-9E65-FBBD6601C3C3}" destId="{AF57E3B0-2453-451D-81BD-7BFEB2FD5F8A}" srcOrd="0" destOrd="0" presId="urn:microsoft.com/office/officeart/2005/8/layout/pyramid2"/>
    <dgm:cxn modelId="{389AE481-62F4-4009-901E-B52A11268E7C}" srcId="{BA3B8E21-7466-46DD-81E7-A891A1E95735}" destId="{40E68B07-2A46-46DB-8CFA-1F47B843403D}" srcOrd="6" destOrd="0" parTransId="{3E00CE6A-BA2B-4481-9001-A5D44340E2ED}" sibTransId="{1B1058E0-BDDA-42C5-A0F7-034B33F40E0D}"/>
    <dgm:cxn modelId="{9E0F154C-9103-476D-BE30-26F092C9E0EE}" type="presOf" srcId="{40E68B07-2A46-46DB-8CFA-1F47B843403D}" destId="{943E10D8-1D54-409E-8B60-04A6A4EC135E}" srcOrd="0" destOrd="0" presId="urn:microsoft.com/office/officeart/2005/8/layout/pyramid2"/>
    <dgm:cxn modelId="{666E4FF2-AA3A-4E0C-B211-58B4BD89EF61}" type="presOf" srcId="{73ED7013-AA1A-4188-BAC2-CBC8D24FF687}" destId="{7AD7A082-FD1C-4F9E-A1FF-7444A25E816D}" srcOrd="0" destOrd="0" presId="urn:microsoft.com/office/officeart/2005/8/layout/pyramid2"/>
    <dgm:cxn modelId="{14FBDDDE-BA4F-49B4-AE37-1C32AEA7C04D}" srcId="{BA3B8E21-7466-46DD-81E7-A891A1E95735}" destId="{E0B9A286-FAF2-4D81-85FC-68C29F9B0718}" srcOrd="0" destOrd="0" parTransId="{95B82AF4-BCEB-44EF-8ABB-E13F050E0C54}" sibTransId="{1F7B1644-6946-40FA-9DD6-0FE42BA97F62}"/>
    <dgm:cxn modelId="{72AD33DF-484C-4D2E-A699-A1130241DAFD}" srcId="{BA3B8E21-7466-46DD-81E7-A891A1E95735}" destId="{C8BC4F34-F210-4AD7-91CB-F7C95B33749F}" srcOrd="7" destOrd="0" parTransId="{EBA48A43-9567-4B0A-AFD0-A94CF3FE5F7E}" sibTransId="{6E7B5649-AAE1-4867-B2CA-51705DDE8BD6}"/>
    <dgm:cxn modelId="{0FBA9E63-7F0E-4964-8BF4-0D1C016B3770}" type="presOf" srcId="{C8BC4F34-F210-4AD7-91CB-F7C95B33749F}" destId="{97550F30-87B8-49B5-B05B-634294A59674}" srcOrd="0" destOrd="0" presId="urn:microsoft.com/office/officeart/2005/8/layout/pyramid2"/>
    <dgm:cxn modelId="{6975DC8F-53A2-4E21-998E-B04CF9609BFC}" srcId="{BA3B8E21-7466-46DD-81E7-A891A1E95735}" destId="{6404305C-26A1-4C04-9E65-FBBD6601C3C3}" srcOrd="4" destOrd="0" parTransId="{849BD640-BBF9-451A-8D61-3E20C052735F}" sibTransId="{E09EF7AF-DC65-458E-89CE-FA905308B7D0}"/>
    <dgm:cxn modelId="{2EC1B51D-5FE0-464B-9E10-DCAEB0DB34C0}" srcId="{BA3B8E21-7466-46DD-81E7-A891A1E95735}" destId="{AFC9D685-B8AD-4CAD-8225-1AF5CCD99F29}" srcOrd="3" destOrd="0" parTransId="{19DD4C04-E523-408B-8424-0066151EDD8A}" sibTransId="{608B96AD-9794-4220-93F1-5478474E1969}"/>
    <dgm:cxn modelId="{097FCB24-EE41-4A68-8023-DCB4B65D44FA}" srcId="{BA3B8E21-7466-46DD-81E7-A891A1E95735}" destId="{07D7CE22-0F93-4CAE-A910-03EB31425280}" srcOrd="5" destOrd="0" parTransId="{DFFC3C34-425B-47AF-B370-EFAFFB1E4DA9}" sibTransId="{8D1B736A-C677-40BC-A2FC-0A74ACBEA061}"/>
    <dgm:cxn modelId="{5E7CEFDB-647C-44BF-A4DD-390BE5FFA71D}" srcId="{BA3B8E21-7466-46DD-81E7-A891A1E95735}" destId="{73ED7013-AA1A-4188-BAC2-CBC8D24FF687}" srcOrd="1" destOrd="0" parTransId="{242BB193-C8DF-457A-8066-C935B26D68C5}" sibTransId="{D58D8972-AE27-4C26-9839-36D9F9AD683F}"/>
    <dgm:cxn modelId="{90CCA42A-E572-4017-85CC-2C6B2DE3DE5E}" type="presOf" srcId="{E0B9A286-FAF2-4D81-85FC-68C29F9B0718}" destId="{5871C97C-245D-432B-BAC4-779E693A98D8}" srcOrd="0" destOrd="0" presId="urn:microsoft.com/office/officeart/2005/8/layout/pyramid2"/>
    <dgm:cxn modelId="{A08AF834-DA76-4466-803D-C40AAB2E5C48}" type="presOf" srcId="{AFC9D685-B8AD-4CAD-8225-1AF5CCD99F29}" destId="{9A001FC9-0D29-40E4-9DEE-1F755FA58D87}" srcOrd="0" destOrd="0" presId="urn:microsoft.com/office/officeart/2005/8/layout/pyramid2"/>
    <dgm:cxn modelId="{273B8CE3-3A71-47E0-974E-8B2EB6C8D081}" type="presOf" srcId="{BA3B8E21-7466-46DD-81E7-A891A1E95735}" destId="{ABD57273-3197-4EF4-9970-A71286C06ECC}" srcOrd="0" destOrd="0" presId="urn:microsoft.com/office/officeart/2005/8/layout/pyramid2"/>
    <dgm:cxn modelId="{6B6B4FF5-A9A3-47BE-B2BC-8E6A0510D13F}" srcId="{BA3B8E21-7466-46DD-81E7-A891A1E95735}" destId="{266A854A-172B-4767-B559-486473E4821B}" srcOrd="2" destOrd="0" parTransId="{0E5529CC-458F-47A5-BB61-FAFEB0596448}" sibTransId="{9610DA07-6743-4D53-89BC-22B986EF1F69}"/>
    <dgm:cxn modelId="{ACF67785-9660-458A-A60B-CC467337FB9F}" type="presParOf" srcId="{ABD57273-3197-4EF4-9970-A71286C06ECC}" destId="{17F0BB08-4AD8-4547-B7E5-CB79653AF5C0}" srcOrd="0" destOrd="0" presId="urn:microsoft.com/office/officeart/2005/8/layout/pyramid2"/>
    <dgm:cxn modelId="{A615AA26-BE7F-415E-BD45-15731830A6C3}" type="presParOf" srcId="{ABD57273-3197-4EF4-9970-A71286C06ECC}" destId="{0BE6FC22-56F7-47E4-9889-D121E272544A}" srcOrd="1" destOrd="0" presId="urn:microsoft.com/office/officeart/2005/8/layout/pyramid2"/>
    <dgm:cxn modelId="{0C302D16-2638-412F-B69D-1B00C0A746FB}" type="presParOf" srcId="{0BE6FC22-56F7-47E4-9889-D121E272544A}" destId="{5871C97C-245D-432B-BAC4-779E693A98D8}" srcOrd="0" destOrd="0" presId="urn:microsoft.com/office/officeart/2005/8/layout/pyramid2"/>
    <dgm:cxn modelId="{BDAA6D43-FA6C-4F2F-83B2-E8C8791AA0AF}" type="presParOf" srcId="{0BE6FC22-56F7-47E4-9889-D121E272544A}" destId="{34FC1598-1AF6-4279-B8B9-BE18A4DED61E}" srcOrd="1" destOrd="0" presId="urn:microsoft.com/office/officeart/2005/8/layout/pyramid2"/>
    <dgm:cxn modelId="{682920BC-3F76-411A-A7DF-E5EFCDDADE4B}" type="presParOf" srcId="{0BE6FC22-56F7-47E4-9889-D121E272544A}" destId="{7AD7A082-FD1C-4F9E-A1FF-7444A25E816D}" srcOrd="2" destOrd="0" presId="urn:microsoft.com/office/officeart/2005/8/layout/pyramid2"/>
    <dgm:cxn modelId="{B56D96A2-469C-478C-85EE-F6D4FD5C3C8C}" type="presParOf" srcId="{0BE6FC22-56F7-47E4-9889-D121E272544A}" destId="{19465F0F-15A7-4E75-BDEE-85AAA940232C}" srcOrd="3" destOrd="0" presId="urn:microsoft.com/office/officeart/2005/8/layout/pyramid2"/>
    <dgm:cxn modelId="{89923328-147B-4F21-AE79-E75B9AE64B33}" type="presParOf" srcId="{0BE6FC22-56F7-47E4-9889-D121E272544A}" destId="{4B76F7F9-4748-49A9-AB7C-6D0E856E803D}" srcOrd="4" destOrd="0" presId="urn:microsoft.com/office/officeart/2005/8/layout/pyramid2"/>
    <dgm:cxn modelId="{BDC34A88-FD62-4461-9C8D-52166FC87DC4}" type="presParOf" srcId="{0BE6FC22-56F7-47E4-9889-D121E272544A}" destId="{9128C480-3479-4C5A-A460-EAFCAC3F5B56}" srcOrd="5" destOrd="0" presId="urn:microsoft.com/office/officeart/2005/8/layout/pyramid2"/>
    <dgm:cxn modelId="{964B2DF0-D989-4E32-ADDD-EE2E3E19195C}" type="presParOf" srcId="{0BE6FC22-56F7-47E4-9889-D121E272544A}" destId="{9A001FC9-0D29-40E4-9DEE-1F755FA58D87}" srcOrd="6" destOrd="0" presId="urn:microsoft.com/office/officeart/2005/8/layout/pyramid2"/>
    <dgm:cxn modelId="{38547817-A588-48EA-B46C-AA51EEAD11F8}" type="presParOf" srcId="{0BE6FC22-56F7-47E4-9889-D121E272544A}" destId="{47D5C1CF-2E33-47A7-BCBC-A4C8F95D33CE}" srcOrd="7" destOrd="0" presId="urn:microsoft.com/office/officeart/2005/8/layout/pyramid2"/>
    <dgm:cxn modelId="{698E7D00-3D75-4A6E-BFE4-7FD3ABDC44D6}" type="presParOf" srcId="{0BE6FC22-56F7-47E4-9889-D121E272544A}" destId="{AF57E3B0-2453-451D-81BD-7BFEB2FD5F8A}" srcOrd="8" destOrd="0" presId="urn:microsoft.com/office/officeart/2005/8/layout/pyramid2"/>
    <dgm:cxn modelId="{E3C819E7-5827-4ED9-97FD-DBAFC334E043}" type="presParOf" srcId="{0BE6FC22-56F7-47E4-9889-D121E272544A}" destId="{F212BDD2-A209-4CC4-BE4D-F976DE98E792}" srcOrd="9" destOrd="0" presId="urn:microsoft.com/office/officeart/2005/8/layout/pyramid2"/>
    <dgm:cxn modelId="{D355A61A-5A2B-491E-B6B7-CE80A271E02E}" type="presParOf" srcId="{0BE6FC22-56F7-47E4-9889-D121E272544A}" destId="{7507FE5F-E681-48A9-88F8-C36A3B6834D5}" srcOrd="10" destOrd="0" presId="urn:microsoft.com/office/officeart/2005/8/layout/pyramid2"/>
    <dgm:cxn modelId="{47892EAB-2614-477E-9429-8EC5169466BE}" type="presParOf" srcId="{0BE6FC22-56F7-47E4-9889-D121E272544A}" destId="{2777B938-6798-4A48-B8C5-FCCE3E7B4990}" srcOrd="11" destOrd="0" presId="urn:microsoft.com/office/officeart/2005/8/layout/pyramid2"/>
    <dgm:cxn modelId="{DDC99680-C67A-4F23-B48F-258721ADC27F}" type="presParOf" srcId="{0BE6FC22-56F7-47E4-9889-D121E272544A}" destId="{943E10D8-1D54-409E-8B60-04A6A4EC135E}" srcOrd="12" destOrd="0" presId="urn:microsoft.com/office/officeart/2005/8/layout/pyramid2"/>
    <dgm:cxn modelId="{7F822F31-B97C-4B52-BFBB-253AB3FC09CB}" type="presParOf" srcId="{0BE6FC22-56F7-47E4-9889-D121E272544A}" destId="{4B32DCD5-3DA4-4F77-ACE1-9D31E457FF96}" srcOrd="13" destOrd="0" presId="urn:microsoft.com/office/officeart/2005/8/layout/pyramid2"/>
    <dgm:cxn modelId="{5F93BA38-C762-4B6D-A481-497C7E0F43FA}" type="presParOf" srcId="{0BE6FC22-56F7-47E4-9889-D121E272544A}" destId="{97550F30-87B8-49B5-B05B-634294A59674}" srcOrd="14" destOrd="0" presId="urn:microsoft.com/office/officeart/2005/8/layout/pyramid2"/>
    <dgm:cxn modelId="{A5F8B1CE-E382-4DA7-9CAB-2C7F2CA70E90}" type="presParOf" srcId="{0BE6FC22-56F7-47E4-9889-D121E272544A}" destId="{AEBF5133-2D69-41D2-A541-D0E144C88B30}" srcOrd="1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7DAF5D-9CA9-4F0A-8E99-3BE401095E68}" type="doc">
      <dgm:prSet loTypeId="urn:microsoft.com/office/officeart/2005/8/layout/cycle6" loCatId="cycle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s-CO"/>
        </a:p>
      </dgm:t>
    </dgm:pt>
    <dgm:pt modelId="{BE6F8EB1-85B6-42F5-A6B1-2BD096EA92CA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CO" sz="1800" b="1" dirty="0" smtClean="0"/>
            <a:t>ACCESIBILIDAD</a:t>
          </a:r>
          <a:endParaRPr lang="es-CO" sz="1800" b="1" dirty="0"/>
        </a:p>
      </dgm:t>
    </dgm:pt>
    <dgm:pt modelId="{4175CA01-D3A7-407E-80BA-4ED55C188970}" type="parTrans" cxnId="{117065AA-CF26-4CAB-8EB7-F98DAE048AA8}">
      <dgm:prSet/>
      <dgm:spPr/>
      <dgm:t>
        <a:bodyPr/>
        <a:lstStyle/>
        <a:p>
          <a:endParaRPr lang="es-CO"/>
        </a:p>
      </dgm:t>
    </dgm:pt>
    <dgm:pt modelId="{B93EC90B-E77E-458C-859C-11439B56445B}" type="sibTrans" cxnId="{117065AA-CF26-4CAB-8EB7-F98DAE048AA8}">
      <dgm:prSet/>
      <dgm:spPr/>
      <dgm:t>
        <a:bodyPr/>
        <a:lstStyle/>
        <a:p>
          <a:endParaRPr lang="es-CO"/>
        </a:p>
      </dgm:t>
    </dgm:pt>
    <dgm:pt modelId="{3288FC46-63A6-4324-B037-651F1E93E52A}">
      <dgm:prSet phldrT="[Texto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O" sz="1800" b="1" dirty="0" smtClean="0"/>
            <a:t>OPORTUNIDAD</a:t>
          </a:r>
          <a:endParaRPr lang="es-CO" sz="1700" b="1" dirty="0"/>
        </a:p>
      </dgm:t>
    </dgm:pt>
    <dgm:pt modelId="{E57F8B64-AF78-4C62-B33F-57AB8D6EC0E3}" type="parTrans" cxnId="{44C96DD2-380F-48DB-9234-3140B46FC05F}">
      <dgm:prSet/>
      <dgm:spPr/>
      <dgm:t>
        <a:bodyPr/>
        <a:lstStyle/>
        <a:p>
          <a:endParaRPr lang="es-CO"/>
        </a:p>
      </dgm:t>
    </dgm:pt>
    <dgm:pt modelId="{0CE76126-5F41-4F4D-AA81-A0FAF34E85DA}" type="sibTrans" cxnId="{44C96DD2-380F-48DB-9234-3140B46FC05F}">
      <dgm:prSet/>
      <dgm:spPr/>
      <dgm:t>
        <a:bodyPr/>
        <a:lstStyle/>
        <a:p>
          <a:endParaRPr lang="es-CO"/>
        </a:p>
      </dgm:t>
    </dgm:pt>
    <dgm:pt modelId="{628A291A-5AF6-4CDB-9F53-4DF3525ACDF9}">
      <dgm:prSet phldrT="[Texto]" custT="1"/>
      <dgm:spPr>
        <a:solidFill>
          <a:srgbClr val="FFC000"/>
        </a:solidFill>
      </dgm:spPr>
      <dgm:t>
        <a:bodyPr/>
        <a:lstStyle/>
        <a:p>
          <a:r>
            <a:rPr lang="es-CO" sz="2000" b="1" dirty="0" smtClean="0"/>
            <a:t>SEGURIDAD</a:t>
          </a:r>
          <a:endParaRPr lang="es-CO" sz="1800" b="1" dirty="0"/>
        </a:p>
      </dgm:t>
    </dgm:pt>
    <dgm:pt modelId="{4B1B2456-9B7F-40DF-A793-492D9FCE73BB}" type="parTrans" cxnId="{A8B8CE95-E96F-4075-8320-B190EA0EC5A7}">
      <dgm:prSet/>
      <dgm:spPr/>
      <dgm:t>
        <a:bodyPr/>
        <a:lstStyle/>
        <a:p>
          <a:endParaRPr lang="es-CO"/>
        </a:p>
      </dgm:t>
    </dgm:pt>
    <dgm:pt modelId="{30317DDC-94C2-46C4-88AE-1949889FC990}" type="sibTrans" cxnId="{A8B8CE95-E96F-4075-8320-B190EA0EC5A7}">
      <dgm:prSet/>
      <dgm:spPr/>
      <dgm:t>
        <a:bodyPr/>
        <a:lstStyle/>
        <a:p>
          <a:endParaRPr lang="es-CO"/>
        </a:p>
      </dgm:t>
    </dgm:pt>
    <dgm:pt modelId="{07ECFE20-BA4F-423F-A94F-0D9A93A4AE99}">
      <dgm:prSet phldrT="[Texto]"/>
      <dgm:spPr>
        <a:solidFill>
          <a:srgbClr val="00B050"/>
        </a:solidFill>
      </dgm:spPr>
      <dgm:t>
        <a:bodyPr/>
        <a:lstStyle/>
        <a:p>
          <a:r>
            <a:rPr lang="es-CO" b="1" dirty="0" smtClean="0"/>
            <a:t>PERTINENCIA</a:t>
          </a:r>
          <a:endParaRPr lang="es-CO" b="1" dirty="0"/>
        </a:p>
      </dgm:t>
    </dgm:pt>
    <dgm:pt modelId="{5C87049D-A62D-4EFD-A38E-19729CDAE33E}" type="parTrans" cxnId="{95A7CCFE-AFE5-45B9-9D82-F05761CD29DC}">
      <dgm:prSet/>
      <dgm:spPr/>
      <dgm:t>
        <a:bodyPr/>
        <a:lstStyle/>
        <a:p>
          <a:endParaRPr lang="es-CO"/>
        </a:p>
      </dgm:t>
    </dgm:pt>
    <dgm:pt modelId="{39E62B86-4DF2-4602-8528-E64B9465B7D4}" type="sibTrans" cxnId="{95A7CCFE-AFE5-45B9-9D82-F05761CD29DC}">
      <dgm:prSet/>
      <dgm:spPr/>
      <dgm:t>
        <a:bodyPr/>
        <a:lstStyle/>
        <a:p>
          <a:endParaRPr lang="es-CO"/>
        </a:p>
      </dgm:t>
    </dgm:pt>
    <dgm:pt modelId="{F0C4755B-DCE5-4CA0-90CC-C2E3FBD41189}">
      <dgm:prSet phldrT="[Texto]" custT="1"/>
      <dgm:spPr>
        <a:solidFill>
          <a:srgbClr val="FF99CC"/>
        </a:solidFill>
      </dgm:spPr>
      <dgm:t>
        <a:bodyPr/>
        <a:lstStyle/>
        <a:p>
          <a:r>
            <a:rPr lang="es-CO" sz="1800" b="1" dirty="0" smtClean="0"/>
            <a:t>CONTINUIDAD</a:t>
          </a:r>
          <a:endParaRPr lang="es-CO" sz="1800" b="1" dirty="0"/>
        </a:p>
      </dgm:t>
    </dgm:pt>
    <dgm:pt modelId="{16B7EDB7-D67F-4E00-8BF2-8763F78177BA}" type="parTrans" cxnId="{DEE91143-974A-4DD5-BC96-22E30F91A217}">
      <dgm:prSet/>
      <dgm:spPr/>
      <dgm:t>
        <a:bodyPr/>
        <a:lstStyle/>
        <a:p>
          <a:endParaRPr lang="es-CO"/>
        </a:p>
      </dgm:t>
    </dgm:pt>
    <dgm:pt modelId="{7A638075-1F41-4A4E-9E3C-61B5707A34D8}" type="sibTrans" cxnId="{DEE91143-974A-4DD5-BC96-22E30F91A217}">
      <dgm:prSet/>
      <dgm:spPr/>
      <dgm:t>
        <a:bodyPr/>
        <a:lstStyle/>
        <a:p>
          <a:endParaRPr lang="es-CO"/>
        </a:p>
      </dgm:t>
    </dgm:pt>
    <dgm:pt modelId="{289D0EFF-9534-4B6B-ABD2-F0072B3A6A2B}" type="pres">
      <dgm:prSet presAssocID="{EA7DAF5D-9CA9-4F0A-8E99-3BE401095E6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4A8798D-6801-48AC-A1BC-9539BDA2C4DA}" type="pres">
      <dgm:prSet presAssocID="{BE6F8EB1-85B6-42F5-A6B1-2BD096EA92CA}" presName="node" presStyleLbl="node1" presStyleIdx="0" presStyleCnt="5" custScaleX="183648" custRadScaleRad="98342" custRadScaleInc="-657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D5D42EB-FB1D-4E02-8446-B37361DC8049}" type="pres">
      <dgm:prSet presAssocID="{BE6F8EB1-85B6-42F5-A6B1-2BD096EA92CA}" presName="spNode" presStyleCnt="0"/>
      <dgm:spPr/>
    </dgm:pt>
    <dgm:pt modelId="{47E08137-B6C6-49BA-8346-8ED44E2FF843}" type="pres">
      <dgm:prSet presAssocID="{B93EC90B-E77E-458C-859C-11439B56445B}" presName="sibTrans" presStyleLbl="sibTrans1D1" presStyleIdx="0" presStyleCnt="5"/>
      <dgm:spPr/>
      <dgm:t>
        <a:bodyPr/>
        <a:lstStyle/>
        <a:p>
          <a:endParaRPr lang="es-CO"/>
        </a:p>
      </dgm:t>
    </dgm:pt>
    <dgm:pt modelId="{DF7558C1-7E46-4AF6-AB9E-783C957F94AA}" type="pres">
      <dgm:prSet presAssocID="{3288FC46-63A6-4324-B037-651F1E93E52A}" presName="node" presStyleLbl="node1" presStyleIdx="1" presStyleCnt="5" custScaleX="17788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7C956A9-77E6-463A-BDAD-85F43D961717}" type="pres">
      <dgm:prSet presAssocID="{3288FC46-63A6-4324-B037-651F1E93E52A}" presName="spNode" presStyleCnt="0"/>
      <dgm:spPr/>
    </dgm:pt>
    <dgm:pt modelId="{0A510558-7809-4453-BC87-A08019E7C64B}" type="pres">
      <dgm:prSet presAssocID="{0CE76126-5F41-4F4D-AA81-A0FAF34E85DA}" presName="sibTrans" presStyleLbl="sibTrans1D1" presStyleIdx="1" presStyleCnt="5"/>
      <dgm:spPr/>
      <dgm:t>
        <a:bodyPr/>
        <a:lstStyle/>
        <a:p>
          <a:endParaRPr lang="es-CO"/>
        </a:p>
      </dgm:t>
    </dgm:pt>
    <dgm:pt modelId="{6109A3D0-09D6-4B41-9B1D-15F9E29928AC}" type="pres">
      <dgm:prSet presAssocID="{628A291A-5AF6-4CDB-9F53-4DF3525ACDF9}" presName="node" presStyleLbl="node1" presStyleIdx="2" presStyleCnt="5" custScaleX="14748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9A92015-B29D-43DC-B8F3-52916E72B688}" type="pres">
      <dgm:prSet presAssocID="{628A291A-5AF6-4CDB-9F53-4DF3525ACDF9}" presName="spNode" presStyleCnt="0"/>
      <dgm:spPr/>
    </dgm:pt>
    <dgm:pt modelId="{62C12D71-9198-4113-8656-AD0A3E4DE55C}" type="pres">
      <dgm:prSet presAssocID="{30317DDC-94C2-46C4-88AE-1949889FC990}" presName="sibTrans" presStyleLbl="sibTrans1D1" presStyleIdx="2" presStyleCnt="5"/>
      <dgm:spPr/>
      <dgm:t>
        <a:bodyPr/>
        <a:lstStyle/>
        <a:p>
          <a:endParaRPr lang="es-CO"/>
        </a:p>
      </dgm:t>
    </dgm:pt>
    <dgm:pt modelId="{46891340-81F4-4806-B9B0-E3F2EFF390CF}" type="pres">
      <dgm:prSet presAssocID="{07ECFE20-BA4F-423F-A94F-0D9A93A4AE99}" presName="node" presStyleLbl="node1" presStyleIdx="3" presStyleCnt="5" custScaleX="131552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03AD161-3A11-400A-9775-2534A70055D8}" type="pres">
      <dgm:prSet presAssocID="{07ECFE20-BA4F-423F-A94F-0D9A93A4AE99}" presName="spNode" presStyleCnt="0"/>
      <dgm:spPr/>
    </dgm:pt>
    <dgm:pt modelId="{2C4E14A1-6A4C-40AC-A40F-6A9C6A02BAE7}" type="pres">
      <dgm:prSet presAssocID="{39E62B86-4DF2-4602-8528-E64B9465B7D4}" presName="sibTrans" presStyleLbl="sibTrans1D1" presStyleIdx="3" presStyleCnt="5"/>
      <dgm:spPr/>
      <dgm:t>
        <a:bodyPr/>
        <a:lstStyle/>
        <a:p>
          <a:endParaRPr lang="es-CO"/>
        </a:p>
      </dgm:t>
    </dgm:pt>
    <dgm:pt modelId="{5B732065-C6AE-484E-9390-4D47DC61C3E5}" type="pres">
      <dgm:prSet presAssocID="{F0C4755B-DCE5-4CA0-90CC-C2E3FBD41189}" presName="node" presStyleLbl="node1" presStyleIdx="4" presStyleCnt="5" custScaleX="19153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F8C1F870-580E-43C6-84B3-25FA5EB6FF99}" type="pres">
      <dgm:prSet presAssocID="{F0C4755B-DCE5-4CA0-90CC-C2E3FBD41189}" presName="spNode" presStyleCnt="0"/>
      <dgm:spPr/>
    </dgm:pt>
    <dgm:pt modelId="{A63097CA-AF41-4EC9-B535-44E5B42FC187}" type="pres">
      <dgm:prSet presAssocID="{7A638075-1F41-4A4E-9E3C-61B5707A34D8}" presName="sibTrans" presStyleLbl="sibTrans1D1" presStyleIdx="4" presStyleCnt="5"/>
      <dgm:spPr/>
      <dgm:t>
        <a:bodyPr/>
        <a:lstStyle/>
        <a:p>
          <a:endParaRPr lang="es-CO"/>
        </a:p>
      </dgm:t>
    </dgm:pt>
  </dgm:ptLst>
  <dgm:cxnLst>
    <dgm:cxn modelId="{7C761F89-2E4C-44E4-BE8B-D8DBD0F4C201}" type="presOf" srcId="{07ECFE20-BA4F-423F-A94F-0D9A93A4AE99}" destId="{46891340-81F4-4806-B9B0-E3F2EFF390CF}" srcOrd="0" destOrd="0" presId="urn:microsoft.com/office/officeart/2005/8/layout/cycle6"/>
    <dgm:cxn modelId="{DF4C268F-07B5-48F3-827C-839640D4F69E}" type="presOf" srcId="{628A291A-5AF6-4CDB-9F53-4DF3525ACDF9}" destId="{6109A3D0-09D6-4B41-9B1D-15F9E29928AC}" srcOrd="0" destOrd="0" presId="urn:microsoft.com/office/officeart/2005/8/layout/cycle6"/>
    <dgm:cxn modelId="{E0103DC6-09AA-477E-95DC-8CF9D44D46E8}" type="presOf" srcId="{F0C4755B-DCE5-4CA0-90CC-C2E3FBD41189}" destId="{5B732065-C6AE-484E-9390-4D47DC61C3E5}" srcOrd="0" destOrd="0" presId="urn:microsoft.com/office/officeart/2005/8/layout/cycle6"/>
    <dgm:cxn modelId="{A8B8CE95-E96F-4075-8320-B190EA0EC5A7}" srcId="{EA7DAF5D-9CA9-4F0A-8E99-3BE401095E68}" destId="{628A291A-5AF6-4CDB-9F53-4DF3525ACDF9}" srcOrd="2" destOrd="0" parTransId="{4B1B2456-9B7F-40DF-A793-492D9FCE73BB}" sibTransId="{30317DDC-94C2-46C4-88AE-1949889FC990}"/>
    <dgm:cxn modelId="{A05834E5-5A91-49F1-A8D9-B8933FA5592F}" type="presOf" srcId="{B93EC90B-E77E-458C-859C-11439B56445B}" destId="{47E08137-B6C6-49BA-8346-8ED44E2FF843}" srcOrd="0" destOrd="0" presId="urn:microsoft.com/office/officeart/2005/8/layout/cycle6"/>
    <dgm:cxn modelId="{01B9BF06-F6A0-450D-B20C-AE02BB186F80}" type="presOf" srcId="{3288FC46-63A6-4324-B037-651F1E93E52A}" destId="{DF7558C1-7E46-4AF6-AB9E-783C957F94AA}" srcOrd="0" destOrd="0" presId="urn:microsoft.com/office/officeart/2005/8/layout/cycle6"/>
    <dgm:cxn modelId="{95A7CCFE-AFE5-45B9-9D82-F05761CD29DC}" srcId="{EA7DAF5D-9CA9-4F0A-8E99-3BE401095E68}" destId="{07ECFE20-BA4F-423F-A94F-0D9A93A4AE99}" srcOrd="3" destOrd="0" parTransId="{5C87049D-A62D-4EFD-A38E-19729CDAE33E}" sibTransId="{39E62B86-4DF2-4602-8528-E64B9465B7D4}"/>
    <dgm:cxn modelId="{E22E79E3-E954-4870-B451-BE1BA30BD340}" type="presOf" srcId="{7A638075-1F41-4A4E-9E3C-61B5707A34D8}" destId="{A63097CA-AF41-4EC9-B535-44E5B42FC187}" srcOrd="0" destOrd="0" presId="urn:microsoft.com/office/officeart/2005/8/layout/cycle6"/>
    <dgm:cxn modelId="{44C96DD2-380F-48DB-9234-3140B46FC05F}" srcId="{EA7DAF5D-9CA9-4F0A-8E99-3BE401095E68}" destId="{3288FC46-63A6-4324-B037-651F1E93E52A}" srcOrd="1" destOrd="0" parTransId="{E57F8B64-AF78-4C62-B33F-57AB8D6EC0E3}" sibTransId="{0CE76126-5F41-4F4D-AA81-A0FAF34E85DA}"/>
    <dgm:cxn modelId="{6E8107D6-F501-49D3-8C0E-E9B1675EB13F}" type="presOf" srcId="{0CE76126-5F41-4F4D-AA81-A0FAF34E85DA}" destId="{0A510558-7809-4453-BC87-A08019E7C64B}" srcOrd="0" destOrd="0" presId="urn:microsoft.com/office/officeart/2005/8/layout/cycle6"/>
    <dgm:cxn modelId="{117065AA-CF26-4CAB-8EB7-F98DAE048AA8}" srcId="{EA7DAF5D-9CA9-4F0A-8E99-3BE401095E68}" destId="{BE6F8EB1-85B6-42F5-A6B1-2BD096EA92CA}" srcOrd="0" destOrd="0" parTransId="{4175CA01-D3A7-407E-80BA-4ED55C188970}" sibTransId="{B93EC90B-E77E-458C-859C-11439B56445B}"/>
    <dgm:cxn modelId="{4C90A8EE-272D-4C2B-A333-013BA58CAFFD}" type="presOf" srcId="{39E62B86-4DF2-4602-8528-E64B9465B7D4}" destId="{2C4E14A1-6A4C-40AC-A40F-6A9C6A02BAE7}" srcOrd="0" destOrd="0" presId="urn:microsoft.com/office/officeart/2005/8/layout/cycle6"/>
    <dgm:cxn modelId="{DEE91143-974A-4DD5-BC96-22E30F91A217}" srcId="{EA7DAF5D-9CA9-4F0A-8E99-3BE401095E68}" destId="{F0C4755B-DCE5-4CA0-90CC-C2E3FBD41189}" srcOrd="4" destOrd="0" parTransId="{16B7EDB7-D67F-4E00-8BF2-8763F78177BA}" sibTransId="{7A638075-1F41-4A4E-9E3C-61B5707A34D8}"/>
    <dgm:cxn modelId="{5A67A43D-542D-4711-80B1-02DF36555FD3}" type="presOf" srcId="{BE6F8EB1-85B6-42F5-A6B1-2BD096EA92CA}" destId="{D4A8798D-6801-48AC-A1BC-9539BDA2C4DA}" srcOrd="0" destOrd="0" presId="urn:microsoft.com/office/officeart/2005/8/layout/cycle6"/>
    <dgm:cxn modelId="{95E32F94-31E5-4420-A2BD-8FA2A5E12043}" type="presOf" srcId="{EA7DAF5D-9CA9-4F0A-8E99-3BE401095E68}" destId="{289D0EFF-9534-4B6B-ABD2-F0072B3A6A2B}" srcOrd="0" destOrd="0" presId="urn:microsoft.com/office/officeart/2005/8/layout/cycle6"/>
    <dgm:cxn modelId="{07204A56-5AEC-4BE3-97F8-FE1A79323656}" type="presOf" srcId="{30317DDC-94C2-46C4-88AE-1949889FC990}" destId="{62C12D71-9198-4113-8656-AD0A3E4DE55C}" srcOrd="0" destOrd="0" presId="urn:microsoft.com/office/officeart/2005/8/layout/cycle6"/>
    <dgm:cxn modelId="{9B8FF07E-9537-4B89-AD63-E331DE891DC8}" type="presParOf" srcId="{289D0EFF-9534-4B6B-ABD2-F0072B3A6A2B}" destId="{D4A8798D-6801-48AC-A1BC-9539BDA2C4DA}" srcOrd="0" destOrd="0" presId="urn:microsoft.com/office/officeart/2005/8/layout/cycle6"/>
    <dgm:cxn modelId="{DCA1BE36-0B0C-4A58-AFD2-8F36AD2EF4F8}" type="presParOf" srcId="{289D0EFF-9534-4B6B-ABD2-F0072B3A6A2B}" destId="{8D5D42EB-FB1D-4E02-8446-B37361DC8049}" srcOrd="1" destOrd="0" presId="urn:microsoft.com/office/officeart/2005/8/layout/cycle6"/>
    <dgm:cxn modelId="{CDCB4CA8-28EA-4857-91EA-B3DA36A06EFC}" type="presParOf" srcId="{289D0EFF-9534-4B6B-ABD2-F0072B3A6A2B}" destId="{47E08137-B6C6-49BA-8346-8ED44E2FF843}" srcOrd="2" destOrd="0" presId="urn:microsoft.com/office/officeart/2005/8/layout/cycle6"/>
    <dgm:cxn modelId="{97C3DC38-C3F3-44D2-ACB8-B96E2F9FE393}" type="presParOf" srcId="{289D0EFF-9534-4B6B-ABD2-F0072B3A6A2B}" destId="{DF7558C1-7E46-4AF6-AB9E-783C957F94AA}" srcOrd="3" destOrd="0" presId="urn:microsoft.com/office/officeart/2005/8/layout/cycle6"/>
    <dgm:cxn modelId="{EB89AA09-9418-4A90-BFC2-5A4A15DAC852}" type="presParOf" srcId="{289D0EFF-9534-4B6B-ABD2-F0072B3A6A2B}" destId="{B7C956A9-77E6-463A-BDAD-85F43D961717}" srcOrd="4" destOrd="0" presId="urn:microsoft.com/office/officeart/2005/8/layout/cycle6"/>
    <dgm:cxn modelId="{37B4708F-EE4F-4057-9F10-6C8435F94491}" type="presParOf" srcId="{289D0EFF-9534-4B6B-ABD2-F0072B3A6A2B}" destId="{0A510558-7809-4453-BC87-A08019E7C64B}" srcOrd="5" destOrd="0" presId="urn:microsoft.com/office/officeart/2005/8/layout/cycle6"/>
    <dgm:cxn modelId="{659A5CC5-4759-4840-8068-F3D6661A29BD}" type="presParOf" srcId="{289D0EFF-9534-4B6B-ABD2-F0072B3A6A2B}" destId="{6109A3D0-09D6-4B41-9B1D-15F9E29928AC}" srcOrd="6" destOrd="0" presId="urn:microsoft.com/office/officeart/2005/8/layout/cycle6"/>
    <dgm:cxn modelId="{EAD29522-A987-442D-B2CD-D7A0177A5325}" type="presParOf" srcId="{289D0EFF-9534-4B6B-ABD2-F0072B3A6A2B}" destId="{E9A92015-B29D-43DC-B8F3-52916E72B688}" srcOrd="7" destOrd="0" presId="urn:microsoft.com/office/officeart/2005/8/layout/cycle6"/>
    <dgm:cxn modelId="{A0CE9EB7-49FB-4093-ACE7-9EB161FCB364}" type="presParOf" srcId="{289D0EFF-9534-4B6B-ABD2-F0072B3A6A2B}" destId="{62C12D71-9198-4113-8656-AD0A3E4DE55C}" srcOrd="8" destOrd="0" presId="urn:microsoft.com/office/officeart/2005/8/layout/cycle6"/>
    <dgm:cxn modelId="{FDC24503-C998-4708-ADFB-9F1CB6A5C2A1}" type="presParOf" srcId="{289D0EFF-9534-4B6B-ABD2-F0072B3A6A2B}" destId="{46891340-81F4-4806-B9B0-E3F2EFF390CF}" srcOrd="9" destOrd="0" presId="urn:microsoft.com/office/officeart/2005/8/layout/cycle6"/>
    <dgm:cxn modelId="{F69772E8-111F-4FFF-B4FF-1900B1B9ED03}" type="presParOf" srcId="{289D0EFF-9534-4B6B-ABD2-F0072B3A6A2B}" destId="{903AD161-3A11-400A-9775-2534A70055D8}" srcOrd="10" destOrd="0" presId="urn:microsoft.com/office/officeart/2005/8/layout/cycle6"/>
    <dgm:cxn modelId="{7F9BBB2F-E2A7-449E-AAF1-24F8753EEC34}" type="presParOf" srcId="{289D0EFF-9534-4B6B-ABD2-F0072B3A6A2B}" destId="{2C4E14A1-6A4C-40AC-A40F-6A9C6A02BAE7}" srcOrd="11" destOrd="0" presId="urn:microsoft.com/office/officeart/2005/8/layout/cycle6"/>
    <dgm:cxn modelId="{5836D4E2-D51F-48A5-B858-BC758FAF1065}" type="presParOf" srcId="{289D0EFF-9534-4B6B-ABD2-F0072B3A6A2B}" destId="{5B732065-C6AE-484E-9390-4D47DC61C3E5}" srcOrd="12" destOrd="0" presId="urn:microsoft.com/office/officeart/2005/8/layout/cycle6"/>
    <dgm:cxn modelId="{317FD5E1-B152-41ED-A062-1ACBEFDDDFBF}" type="presParOf" srcId="{289D0EFF-9534-4B6B-ABD2-F0072B3A6A2B}" destId="{F8C1F870-580E-43C6-84B3-25FA5EB6FF99}" srcOrd="13" destOrd="0" presId="urn:microsoft.com/office/officeart/2005/8/layout/cycle6"/>
    <dgm:cxn modelId="{56E66BF3-9A37-45C5-BA89-346E078F8696}" type="presParOf" srcId="{289D0EFF-9534-4B6B-ABD2-F0072B3A6A2B}" destId="{A63097CA-AF41-4EC9-B535-44E5B42FC18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11D6F9E-DAF7-40B6-9D13-632F3AFA18A4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A9D66E5B-597B-4EAF-A5AA-0C59C91564EF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FFFF00"/>
              </a:solidFill>
            </a:rPr>
            <a:t>Interdisciplinario</a:t>
          </a:r>
          <a:endParaRPr lang="es-AR" dirty="0">
            <a:solidFill>
              <a:srgbClr val="FFFF00"/>
            </a:solidFill>
          </a:endParaRPr>
        </a:p>
      </dgm:t>
    </dgm:pt>
    <dgm:pt modelId="{CFE83FE0-2B66-40B4-8D30-0D35C608B31A}" type="parTrans" cxnId="{6EB6AAD3-2F9F-4ED2-BC17-DB053F8A409A}">
      <dgm:prSet/>
      <dgm:spPr/>
      <dgm:t>
        <a:bodyPr/>
        <a:lstStyle/>
        <a:p>
          <a:endParaRPr lang="es-AR"/>
        </a:p>
      </dgm:t>
    </dgm:pt>
    <dgm:pt modelId="{3DACEA96-2C90-456C-9DE8-6AA6384CD50A}" type="sibTrans" cxnId="{6EB6AAD3-2F9F-4ED2-BC17-DB053F8A409A}">
      <dgm:prSet/>
      <dgm:spPr/>
      <dgm:t>
        <a:bodyPr/>
        <a:lstStyle/>
        <a:p>
          <a:endParaRPr lang="es-AR"/>
        </a:p>
      </dgm:t>
    </dgm:pt>
    <dgm:pt modelId="{8EA9F7ED-42DE-4C52-8F84-7A7542E592C1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7030A0"/>
              </a:solidFill>
            </a:rPr>
            <a:t>Representando por profesiones de la salud de la institución (gestión y asistencial )Médicos, Enfermeras/os, Farmacéutica, Instrumentadores Quirúrgicos, Administrativos).</a:t>
          </a:r>
          <a:endParaRPr lang="es-ES_tradnl" b="1" dirty="0">
            <a:solidFill>
              <a:srgbClr val="7030A0"/>
            </a:solidFill>
          </a:endParaRPr>
        </a:p>
      </dgm:t>
    </dgm:pt>
    <dgm:pt modelId="{C99334C2-F32D-4B7B-BD1F-F8B773950919}" type="parTrans" cxnId="{D1ED2DF5-C63E-4646-A91E-12CB858F286A}">
      <dgm:prSet/>
      <dgm:spPr/>
      <dgm:t>
        <a:bodyPr/>
        <a:lstStyle/>
        <a:p>
          <a:endParaRPr lang="es-AR"/>
        </a:p>
      </dgm:t>
    </dgm:pt>
    <dgm:pt modelId="{F97C96F9-918A-49D9-8D5E-BB2381762D8F}" type="sibTrans" cxnId="{D1ED2DF5-C63E-4646-A91E-12CB858F286A}">
      <dgm:prSet/>
      <dgm:spPr/>
      <dgm:t>
        <a:bodyPr/>
        <a:lstStyle/>
        <a:p>
          <a:endParaRPr lang="es-AR"/>
        </a:p>
      </dgm:t>
    </dgm:pt>
    <dgm:pt modelId="{B632C2CB-0AF7-476D-AB6A-AEE507BC7D7D}">
      <dgm:prSet/>
      <dgm:spPr/>
      <dgm:t>
        <a:bodyPr/>
        <a:lstStyle/>
        <a:p>
          <a:pPr rtl="0"/>
          <a:r>
            <a:rPr lang="es-ES_tradnl" b="1" dirty="0" smtClean="0"/>
            <a:t>Consta de una Coordinadora  y una Secretaria.</a:t>
          </a:r>
          <a:endParaRPr lang="es-ES_tradnl" b="1" dirty="0"/>
        </a:p>
      </dgm:t>
    </dgm:pt>
    <dgm:pt modelId="{C42D3A9C-E2F7-4B8C-BE67-50382A55820B}" type="parTrans" cxnId="{0D24194E-5C04-46E3-B44D-90063177F249}">
      <dgm:prSet/>
      <dgm:spPr/>
      <dgm:t>
        <a:bodyPr/>
        <a:lstStyle/>
        <a:p>
          <a:endParaRPr lang="es-AR"/>
        </a:p>
      </dgm:t>
    </dgm:pt>
    <dgm:pt modelId="{DA42C01B-8C6A-4F88-A322-876BC22DC8A1}" type="sibTrans" cxnId="{0D24194E-5C04-46E3-B44D-90063177F249}">
      <dgm:prSet/>
      <dgm:spPr/>
      <dgm:t>
        <a:bodyPr/>
        <a:lstStyle/>
        <a:p>
          <a:endParaRPr lang="es-AR"/>
        </a:p>
      </dgm:t>
    </dgm:pt>
    <dgm:pt modelId="{FF7D2F93-9867-4B2A-865B-1A742F8B7462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FFFF00"/>
              </a:solidFill>
            </a:rPr>
            <a:t>Las actividades son carga anexa a la función publica que desempeñan en la institución.</a:t>
          </a:r>
          <a:endParaRPr lang="es-AR" dirty="0">
            <a:solidFill>
              <a:srgbClr val="FFFF00"/>
            </a:solidFill>
          </a:endParaRPr>
        </a:p>
      </dgm:t>
    </dgm:pt>
    <dgm:pt modelId="{1940521A-7AE6-4012-99E7-55975B22726B}" type="parTrans" cxnId="{8EFF0362-DD7C-4864-A547-2CBBA2FB2892}">
      <dgm:prSet/>
      <dgm:spPr/>
      <dgm:t>
        <a:bodyPr/>
        <a:lstStyle/>
        <a:p>
          <a:endParaRPr lang="es-AR"/>
        </a:p>
      </dgm:t>
    </dgm:pt>
    <dgm:pt modelId="{5A89C67B-1BFC-416E-8F79-84438A78B8A2}" type="sibTrans" cxnId="{8EFF0362-DD7C-4864-A547-2CBBA2FB2892}">
      <dgm:prSet/>
      <dgm:spPr/>
      <dgm:t>
        <a:bodyPr/>
        <a:lstStyle/>
        <a:p>
          <a:endParaRPr lang="es-AR"/>
        </a:p>
      </dgm:t>
    </dgm:pt>
    <dgm:pt modelId="{D74EB2D7-E760-4E8A-98CD-9FDE5E99FB99}" type="pres">
      <dgm:prSet presAssocID="{111D6F9E-DAF7-40B6-9D13-632F3AFA18A4}" presName="Name0" presStyleCnt="0">
        <dgm:presLayoutVars>
          <dgm:dir/>
          <dgm:animLvl val="lvl"/>
          <dgm:resizeHandles val="exact"/>
        </dgm:presLayoutVars>
      </dgm:prSet>
      <dgm:spPr/>
    </dgm:pt>
    <dgm:pt modelId="{AE5A3627-7D1A-43AD-8F3E-295A8B648D33}" type="pres">
      <dgm:prSet presAssocID="{A9D66E5B-597B-4EAF-A5AA-0C59C91564EF}" presName="linNode" presStyleCnt="0"/>
      <dgm:spPr/>
    </dgm:pt>
    <dgm:pt modelId="{AFFF6E40-8092-41A9-A56F-7E7A5FA535D2}" type="pres">
      <dgm:prSet presAssocID="{A9D66E5B-597B-4EAF-A5AA-0C59C91564EF}" presName="parentText" presStyleLbl="node1" presStyleIdx="0" presStyleCnt="4" custScaleX="177713">
        <dgm:presLayoutVars>
          <dgm:chMax val="1"/>
          <dgm:bulletEnabled val="1"/>
        </dgm:presLayoutVars>
      </dgm:prSet>
      <dgm:spPr/>
    </dgm:pt>
    <dgm:pt modelId="{8EC11D23-EF6B-4F19-AA2C-FE95D4DC807E}" type="pres">
      <dgm:prSet presAssocID="{3DACEA96-2C90-456C-9DE8-6AA6384CD50A}" presName="sp" presStyleCnt="0"/>
      <dgm:spPr/>
    </dgm:pt>
    <dgm:pt modelId="{16C8E89E-C1BA-4445-B972-7D003C2FED60}" type="pres">
      <dgm:prSet presAssocID="{8EA9F7ED-42DE-4C52-8F84-7A7542E592C1}" presName="linNode" presStyleCnt="0"/>
      <dgm:spPr/>
    </dgm:pt>
    <dgm:pt modelId="{36329AD6-4B25-42C7-AD08-F269906A7AB8}" type="pres">
      <dgm:prSet presAssocID="{8EA9F7ED-42DE-4C52-8F84-7A7542E592C1}" presName="parentText" presStyleLbl="node1" presStyleIdx="1" presStyleCnt="4" custScaleX="182752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E9FC55E-1624-4A8A-8A65-12B35DFC72C9}" type="pres">
      <dgm:prSet presAssocID="{F97C96F9-918A-49D9-8D5E-BB2381762D8F}" presName="sp" presStyleCnt="0"/>
      <dgm:spPr/>
    </dgm:pt>
    <dgm:pt modelId="{AF266573-3BE9-43D6-840D-5EF8A2E748BB}" type="pres">
      <dgm:prSet presAssocID="{B632C2CB-0AF7-476D-AB6A-AEE507BC7D7D}" presName="linNode" presStyleCnt="0"/>
      <dgm:spPr/>
    </dgm:pt>
    <dgm:pt modelId="{4F833D5C-80F7-4886-BEE5-F9D4476C88C6}" type="pres">
      <dgm:prSet presAssocID="{B632C2CB-0AF7-476D-AB6A-AEE507BC7D7D}" presName="parentText" presStyleLbl="node1" presStyleIdx="2" presStyleCnt="4" custLinFactNeighborX="39270" custLinFactNeighborY="-6019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01ADA92-2A13-4431-964F-7E24CF3D5292}" type="pres">
      <dgm:prSet presAssocID="{DA42C01B-8C6A-4F88-A322-876BC22DC8A1}" presName="sp" presStyleCnt="0"/>
      <dgm:spPr/>
    </dgm:pt>
    <dgm:pt modelId="{4C96A181-4B94-46FC-84BA-28CBE7073EBB}" type="pres">
      <dgm:prSet presAssocID="{FF7D2F93-9867-4B2A-865B-1A742F8B7462}" presName="linNode" presStyleCnt="0"/>
      <dgm:spPr/>
    </dgm:pt>
    <dgm:pt modelId="{0FEE2BEF-A2DB-495F-A847-17A6FBC6F611}" type="pres">
      <dgm:prSet presAssocID="{FF7D2F93-9867-4B2A-865B-1A742F8B7462}" presName="parentText" presStyleLbl="node1" presStyleIdx="3" presStyleCnt="4" custScaleX="184329" custLinFactNeighborX="4547" custLinFactNeighborY="-12446">
        <dgm:presLayoutVars>
          <dgm:chMax val="1"/>
          <dgm:bulletEnabled val="1"/>
        </dgm:presLayoutVars>
      </dgm:prSet>
      <dgm:spPr/>
    </dgm:pt>
  </dgm:ptLst>
  <dgm:cxnLst>
    <dgm:cxn modelId="{0D24194E-5C04-46E3-B44D-90063177F249}" srcId="{111D6F9E-DAF7-40B6-9D13-632F3AFA18A4}" destId="{B632C2CB-0AF7-476D-AB6A-AEE507BC7D7D}" srcOrd="2" destOrd="0" parTransId="{C42D3A9C-E2F7-4B8C-BE67-50382A55820B}" sibTransId="{DA42C01B-8C6A-4F88-A322-876BC22DC8A1}"/>
    <dgm:cxn modelId="{A7D034E1-98DD-435C-B341-4AE69197CDCB}" type="presOf" srcId="{111D6F9E-DAF7-40B6-9D13-632F3AFA18A4}" destId="{D74EB2D7-E760-4E8A-98CD-9FDE5E99FB99}" srcOrd="0" destOrd="0" presId="urn:microsoft.com/office/officeart/2005/8/layout/vList5"/>
    <dgm:cxn modelId="{CDE97378-007F-4E89-9C17-07C7F530838A}" type="presOf" srcId="{FF7D2F93-9867-4B2A-865B-1A742F8B7462}" destId="{0FEE2BEF-A2DB-495F-A847-17A6FBC6F611}" srcOrd="0" destOrd="0" presId="urn:microsoft.com/office/officeart/2005/8/layout/vList5"/>
    <dgm:cxn modelId="{A9224942-7459-49CD-88BA-04095B256189}" type="presOf" srcId="{8EA9F7ED-42DE-4C52-8F84-7A7542E592C1}" destId="{36329AD6-4B25-42C7-AD08-F269906A7AB8}" srcOrd="0" destOrd="0" presId="urn:microsoft.com/office/officeart/2005/8/layout/vList5"/>
    <dgm:cxn modelId="{8EFF0362-DD7C-4864-A547-2CBBA2FB2892}" srcId="{111D6F9E-DAF7-40B6-9D13-632F3AFA18A4}" destId="{FF7D2F93-9867-4B2A-865B-1A742F8B7462}" srcOrd="3" destOrd="0" parTransId="{1940521A-7AE6-4012-99E7-55975B22726B}" sibTransId="{5A89C67B-1BFC-416E-8F79-84438A78B8A2}"/>
    <dgm:cxn modelId="{DB7299F7-99B3-4D7C-ADE6-0521647E3283}" type="presOf" srcId="{A9D66E5B-597B-4EAF-A5AA-0C59C91564EF}" destId="{AFFF6E40-8092-41A9-A56F-7E7A5FA535D2}" srcOrd="0" destOrd="0" presId="urn:microsoft.com/office/officeart/2005/8/layout/vList5"/>
    <dgm:cxn modelId="{D1ED2DF5-C63E-4646-A91E-12CB858F286A}" srcId="{111D6F9E-DAF7-40B6-9D13-632F3AFA18A4}" destId="{8EA9F7ED-42DE-4C52-8F84-7A7542E592C1}" srcOrd="1" destOrd="0" parTransId="{C99334C2-F32D-4B7B-BD1F-F8B773950919}" sibTransId="{F97C96F9-918A-49D9-8D5E-BB2381762D8F}"/>
    <dgm:cxn modelId="{6EB6AAD3-2F9F-4ED2-BC17-DB053F8A409A}" srcId="{111D6F9E-DAF7-40B6-9D13-632F3AFA18A4}" destId="{A9D66E5B-597B-4EAF-A5AA-0C59C91564EF}" srcOrd="0" destOrd="0" parTransId="{CFE83FE0-2B66-40B4-8D30-0D35C608B31A}" sibTransId="{3DACEA96-2C90-456C-9DE8-6AA6384CD50A}"/>
    <dgm:cxn modelId="{E76B6A2E-7AB6-420D-B686-FFD4B498B04B}" type="presOf" srcId="{B632C2CB-0AF7-476D-AB6A-AEE507BC7D7D}" destId="{4F833D5C-80F7-4886-BEE5-F9D4476C88C6}" srcOrd="0" destOrd="0" presId="urn:microsoft.com/office/officeart/2005/8/layout/vList5"/>
    <dgm:cxn modelId="{116F0F35-780E-4B1A-9C30-492F4155C7A2}" type="presParOf" srcId="{D74EB2D7-E760-4E8A-98CD-9FDE5E99FB99}" destId="{AE5A3627-7D1A-43AD-8F3E-295A8B648D33}" srcOrd="0" destOrd="0" presId="urn:microsoft.com/office/officeart/2005/8/layout/vList5"/>
    <dgm:cxn modelId="{838A9FE1-BE5A-4F42-9D8A-519113DAF0DF}" type="presParOf" srcId="{AE5A3627-7D1A-43AD-8F3E-295A8B648D33}" destId="{AFFF6E40-8092-41A9-A56F-7E7A5FA535D2}" srcOrd="0" destOrd="0" presId="urn:microsoft.com/office/officeart/2005/8/layout/vList5"/>
    <dgm:cxn modelId="{96BFFAD7-67C1-4F4D-A673-F2AB8E53C36A}" type="presParOf" srcId="{D74EB2D7-E760-4E8A-98CD-9FDE5E99FB99}" destId="{8EC11D23-EF6B-4F19-AA2C-FE95D4DC807E}" srcOrd="1" destOrd="0" presId="urn:microsoft.com/office/officeart/2005/8/layout/vList5"/>
    <dgm:cxn modelId="{4AD65B4E-F5AF-4270-B7A7-0106CBA75DD3}" type="presParOf" srcId="{D74EB2D7-E760-4E8A-98CD-9FDE5E99FB99}" destId="{16C8E89E-C1BA-4445-B972-7D003C2FED60}" srcOrd="2" destOrd="0" presId="urn:microsoft.com/office/officeart/2005/8/layout/vList5"/>
    <dgm:cxn modelId="{BBEF8476-545C-486A-A71C-FC111F4E19E3}" type="presParOf" srcId="{16C8E89E-C1BA-4445-B972-7D003C2FED60}" destId="{36329AD6-4B25-42C7-AD08-F269906A7AB8}" srcOrd="0" destOrd="0" presId="urn:microsoft.com/office/officeart/2005/8/layout/vList5"/>
    <dgm:cxn modelId="{A74D0E68-206C-488D-B492-1B4AEA6FD4E7}" type="presParOf" srcId="{D74EB2D7-E760-4E8A-98CD-9FDE5E99FB99}" destId="{1E9FC55E-1624-4A8A-8A65-12B35DFC72C9}" srcOrd="3" destOrd="0" presId="urn:microsoft.com/office/officeart/2005/8/layout/vList5"/>
    <dgm:cxn modelId="{C04F22C2-3673-4BD5-B938-69C12E315A67}" type="presParOf" srcId="{D74EB2D7-E760-4E8A-98CD-9FDE5E99FB99}" destId="{AF266573-3BE9-43D6-840D-5EF8A2E748BB}" srcOrd="4" destOrd="0" presId="urn:microsoft.com/office/officeart/2005/8/layout/vList5"/>
    <dgm:cxn modelId="{27E7625C-3BDF-4890-8014-23FA4EE8BFA8}" type="presParOf" srcId="{AF266573-3BE9-43D6-840D-5EF8A2E748BB}" destId="{4F833D5C-80F7-4886-BEE5-F9D4476C88C6}" srcOrd="0" destOrd="0" presId="urn:microsoft.com/office/officeart/2005/8/layout/vList5"/>
    <dgm:cxn modelId="{8F0F8438-1997-4AD2-B8D9-6E002258BC0A}" type="presParOf" srcId="{D74EB2D7-E760-4E8A-98CD-9FDE5E99FB99}" destId="{801ADA92-2A13-4431-964F-7E24CF3D5292}" srcOrd="5" destOrd="0" presId="urn:microsoft.com/office/officeart/2005/8/layout/vList5"/>
    <dgm:cxn modelId="{22473B87-59E2-4BB2-8A6B-F478E6F85689}" type="presParOf" srcId="{D74EB2D7-E760-4E8A-98CD-9FDE5E99FB99}" destId="{4C96A181-4B94-46FC-84BA-28CBE7073EBB}" srcOrd="6" destOrd="0" presId="urn:microsoft.com/office/officeart/2005/8/layout/vList5"/>
    <dgm:cxn modelId="{FF945FE0-ED61-47C6-9796-B722485CC07A}" type="presParOf" srcId="{4C96A181-4B94-46FC-84BA-28CBE7073EBB}" destId="{0FEE2BEF-A2DB-495F-A847-17A6FBC6F61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7330F60-A2E1-4042-BEEB-94FCCDC3AD37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AR"/>
        </a:p>
      </dgm:t>
    </dgm:pt>
    <dgm:pt modelId="{E4AE2E2D-1A9F-43D2-B595-0C765A247015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FFFF00"/>
              </a:solidFill>
            </a:rPr>
            <a:t>Designación Interna  del Coordinador, secretario y miembros del Comité; por parte de la Dirección hospitalaria de la institución.  </a:t>
          </a:r>
          <a:endParaRPr lang="es-AR" dirty="0">
            <a:solidFill>
              <a:srgbClr val="FFFF00"/>
            </a:solidFill>
          </a:endParaRPr>
        </a:p>
      </dgm:t>
    </dgm:pt>
    <dgm:pt modelId="{1336A367-5FF2-4DF2-8EF9-1AE813806310}" type="parTrans" cxnId="{4C22E163-507C-4F94-BCDC-681BD6BD547D}">
      <dgm:prSet/>
      <dgm:spPr/>
      <dgm:t>
        <a:bodyPr/>
        <a:lstStyle/>
        <a:p>
          <a:endParaRPr lang="es-AR"/>
        </a:p>
      </dgm:t>
    </dgm:pt>
    <dgm:pt modelId="{FB0F482F-F1B8-45BC-A352-CBFD229AB1F5}" type="sibTrans" cxnId="{4C22E163-507C-4F94-BCDC-681BD6BD547D}">
      <dgm:prSet/>
      <dgm:spPr/>
      <dgm:t>
        <a:bodyPr/>
        <a:lstStyle/>
        <a:p>
          <a:endParaRPr lang="es-AR"/>
        </a:p>
      </dgm:t>
    </dgm:pt>
    <dgm:pt modelId="{EA534277-9E52-4F7F-90FA-5DEF89C47896}">
      <dgm:prSet/>
      <dgm:spPr/>
      <dgm:t>
        <a:bodyPr/>
        <a:lstStyle/>
        <a:p>
          <a:pPr rtl="0"/>
          <a:r>
            <a:rPr lang="es-ES_tradnl" b="1" dirty="0" smtClean="0">
              <a:solidFill>
                <a:schemeClr val="tx1"/>
              </a:solidFill>
            </a:rPr>
            <a:t>Construcción de Programas de Seguridad de pacientes en la institución, con lineamientos conjuntos con la Referente Provincial de Seguridad de Pacientes.</a:t>
          </a:r>
          <a:endParaRPr lang="es-AR" dirty="0">
            <a:solidFill>
              <a:schemeClr val="tx1"/>
            </a:solidFill>
          </a:endParaRPr>
        </a:p>
      </dgm:t>
    </dgm:pt>
    <dgm:pt modelId="{9864FF13-5DB2-4B17-865B-567DC96D020F}" type="parTrans" cxnId="{DECD297B-375B-4C7C-8473-639D798B403C}">
      <dgm:prSet/>
      <dgm:spPr/>
      <dgm:t>
        <a:bodyPr/>
        <a:lstStyle/>
        <a:p>
          <a:endParaRPr lang="es-AR"/>
        </a:p>
      </dgm:t>
    </dgm:pt>
    <dgm:pt modelId="{B9E8D05D-53D5-4984-A19B-6FF5A27E2C5F}" type="sibTrans" cxnId="{DECD297B-375B-4C7C-8473-639D798B403C}">
      <dgm:prSet/>
      <dgm:spPr/>
      <dgm:t>
        <a:bodyPr/>
        <a:lstStyle/>
        <a:p>
          <a:endParaRPr lang="es-AR"/>
        </a:p>
      </dgm:t>
    </dgm:pt>
    <dgm:pt modelId="{A387A445-5A99-4D41-9F8D-659D98129A78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7030A0"/>
              </a:solidFill>
            </a:rPr>
            <a:t>Desarrollo de actividades referidas a Seguridad de pacientes en la institución (registro de actividades y reporte mensual a la Referente Provincial de Seguridad de Pacientes).</a:t>
          </a:r>
          <a:endParaRPr lang="es-AR" dirty="0">
            <a:solidFill>
              <a:srgbClr val="7030A0"/>
            </a:solidFill>
          </a:endParaRPr>
        </a:p>
      </dgm:t>
    </dgm:pt>
    <dgm:pt modelId="{585108F1-B7A5-4DC9-96BE-4CB705A26352}" type="parTrans" cxnId="{5B801D01-1295-4E44-BD4D-19C286A01268}">
      <dgm:prSet/>
      <dgm:spPr/>
      <dgm:t>
        <a:bodyPr/>
        <a:lstStyle/>
        <a:p>
          <a:endParaRPr lang="es-AR"/>
        </a:p>
      </dgm:t>
    </dgm:pt>
    <dgm:pt modelId="{AF263DB4-71C5-47EF-B5F2-3C21224A6206}" type="sibTrans" cxnId="{5B801D01-1295-4E44-BD4D-19C286A01268}">
      <dgm:prSet/>
      <dgm:spPr/>
      <dgm:t>
        <a:bodyPr/>
        <a:lstStyle/>
        <a:p>
          <a:endParaRPr lang="es-AR"/>
        </a:p>
      </dgm:t>
    </dgm:pt>
    <dgm:pt modelId="{1A09B2D1-3F87-4873-B776-C49E7C04C8E8}">
      <dgm:prSet/>
      <dgm:spPr/>
      <dgm:t>
        <a:bodyPr/>
        <a:lstStyle/>
        <a:p>
          <a:pPr rtl="0"/>
          <a:r>
            <a:rPr lang="es-ES_tradnl" b="1" dirty="0" smtClean="0">
              <a:solidFill>
                <a:srgbClr val="7030A0"/>
              </a:solidFill>
            </a:rPr>
            <a:t>Monitoreo y evaluación del programa institucional de Seguridad de Pacientes</a:t>
          </a:r>
          <a:endParaRPr lang="es-AR" dirty="0">
            <a:solidFill>
              <a:srgbClr val="7030A0"/>
            </a:solidFill>
          </a:endParaRPr>
        </a:p>
      </dgm:t>
    </dgm:pt>
    <dgm:pt modelId="{1891F95B-EE88-4559-A99B-A46A75C777DC}" type="parTrans" cxnId="{84F84343-137D-4F18-9E30-C1E0FBF1C3C8}">
      <dgm:prSet/>
      <dgm:spPr/>
      <dgm:t>
        <a:bodyPr/>
        <a:lstStyle/>
        <a:p>
          <a:endParaRPr lang="es-AR"/>
        </a:p>
      </dgm:t>
    </dgm:pt>
    <dgm:pt modelId="{ED30477E-8EAF-435A-BD72-E82A40B909C4}" type="sibTrans" cxnId="{84F84343-137D-4F18-9E30-C1E0FBF1C3C8}">
      <dgm:prSet/>
      <dgm:spPr/>
      <dgm:t>
        <a:bodyPr/>
        <a:lstStyle/>
        <a:p>
          <a:endParaRPr lang="es-AR"/>
        </a:p>
      </dgm:t>
    </dgm:pt>
    <dgm:pt modelId="{B3F2C5E3-616B-429F-9CF5-A8D6B9D4E57E}" type="pres">
      <dgm:prSet presAssocID="{E7330F60-A2E1-4042-BEEB-94FCCDC3AD3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5B821E62-27F1-4D4B-9F29-AF210ACF857B}" type="pres">
      <dgm:prSet presAssocID="{E4AE2E2D-1A9F-43D2-B595-0C765A247015}" presName="horFlow" presStyleCnt="0"/>
      <dgm:spPr/>
    </dgm:pt>
    <dgm:pt modelId="{3A50C419-AB79-4C12-8486-BC2E792E0BD8}" type="pres">
      <dgm:prSet presAssocID="{E4AE2E2D-1A9F-43D2-B595-0C765A247015}" presName="bigChev" presStyleLbl="node1" presStyleIdx="0" presStyleCnt="4" custScaleX="135771"/>
      <dgm:spPr/>
    </dgm:pt>
    <dgm:pt modelId="{D5B7A9B2-FE83-4758-963B-87330A6CC4DF}" type="pres">
      <dgm:prSet presAssocID="{E4AE2E2D-1A9F-43D2-B595-0C765A247015}" presName="vSp" presStyleCnt="0"/>
      <dgm:spPr/>
    </dgm:pt>
    <dgm:pt modelId="{EB88F429-5386-4612-8D08-68F0AF2B7CCB}" type="pres">
      <dgm:prSet presAssocID="{EA534277-9E52-4F7F-90FA-5DEF89C47896}" presName="horFlow" presStyleCnt="0"/>
      <dgm:spPr/>
    </dgm:pt>
    <dgm:pt modelId="{04AEC461-DC71-4F54-87E0-BEC368E2C48A}" type="pres">
      <dgm:prSet presAssocID="{EA534277-9E52-4F7F-90FA-5DEF89C47896}" presName="bigChev" presStyleLbl="node1" presStyleIdx="1" presStyleCnt="4" custScaleX="166725" custLinFactNeighborX="2425" custLinFactNeighborY="-5146"/>
      <dgm:spPr/>
    </dgm:pt>
    <dgm:pt modelId="{8DED0A2D-85DC-4B8C-8789-1A2E17F4BCC2}" type="pres">
      <dgm:prSet presAssocID="{EA534277-9E52-4F7F-90FA-5DEF89C47896}" presName="vSp" presStyleCnt="0"/>
      <dgm:spPr/>
    </dgm:pt>
    <dgm:pt modelId="{79647D2C-0C5C-4904-B10E-804D38C0EDFB}" type="pres">
      <dgm:prSet presAssocID="{A387A445-5A99-4D41-9F8D-659D98129A78}" presName="horFlow" presStyleCnt="0"/>
      <dgm:spPr/>
    </dgm:pt>
    <dgm:pt modelId="{73155FC7-EC48-4EA1-B033-A463D2D2BCA2}" type="pres">
      <dgm:prSet presAssocID="{A387A445-5A99-4D41-9F8D-659D98129A78}" presName="bigChev" presStyleLbl="node1" presStyleIdx="2" presStyleCnt="4" custScaleX="187981"/>
      <dgm:spPr/>
    </dgm:pt>
    <dgm:pt modelId="{09F1A15D-DBAE-4603-A2CF-B67A84331B5D}" type="pres">
      <dgm:prSet presAssocID="{A387A445-5A99-4D41-9F8D-659D98129A78}" presName="vSp" presStyleCnt="0"/>
      <dgm:spPr/>
    </dgm:pt>
    <dgm:pt modelId="{EC39B295-7446-406B-89A7-02F40FC3189E}" type="pres">
      <dgm:prSet presAssocID="{1A09B2D1-3F87-4873-B776-C49E7C04C8E8}" presName="horFlow" presStyleCnt="0"/>
      <dgm:spPr/>
    </dgm:pt>
    <dgm:pt modelId="{19394CAA-6B27-40FC-AC21-732BF76C99D1}" type="pres">
      <dgm:prSet presAssocID="{1A09B2D1-3F87-4873-B776-C49E7C04C8E8}" presName="bigChev" presStyleLbl="node1" presStyleIdx="3" presStyleCnt="4" custScaleX="199538"/>
      <dgm:spPr/>
    </dgm:pt>
  </dgm:ptLst>
  <dgm:cxnLst>
    <dgm:cxn modelId="{4C22E163-507C-4F94-BCDC-681BD6BD547D}" srcId="{E7330F60-A2E1-4042-BEEB-94FCCDC3AD37}" destId="{E4AE2E2D-1A9F-43D2-B595-0C765A247015}" srcOrd="0" destOrd="0" parTransId="{1336A367-5FF2-4DF2-8EF9-1AE813806310}" sibTransId="{FB0F482F-F1B8-45BC-A352-CBFD229AB1F5}"/>
    <dgm:cxn modelId="{0217F208-286B-4943-ACC7-563E12E9A4FF}" type="presOf" srcId="{1A09B2D1-3F87-4873-B776-C49E7C04C8E8}" destId="{19394CAA-6B27-40FC-AC21-732BF76C99D1}" srcOrd="0" destOrd="0" presId="urn:microsoft.com/office/officeart/2005/8/layout/lProcess3"/>
    <dgm:cxn modelId="{51F491CF-827D-475C-B794-9727E25EF358}" type="presOf" srcId="{A387A445-5A99-4D41-9F8D-659D98129A78}" destId="{73155FC7-EC48-4EA1-B033-A463D2D2BCA2}" srcOrd="0" destOrd="0" presId="urn:microsoft.com/office/officeart/2005/8/layout/lProcess3"/>
    <dgm:cxn modelId="{DECD297B-375B-4C7C-8473-639D798B403C}" srcId="{E7330F60-A2E1-4042-BEEB-94FCCDC3AD37}" destId="{EA534277-9E52-4F7F-90FA-5DEF89C47896}" srcOrd="1" destOrd="0" parTransId="{9864FF13-5DB2-4B17-865B-567DC96D020F}" sibTransId="{B9E8D05D-53D5-4984-A19B-6FF5A27E2C5F}"/>
    <dgm:cxn modelId="{7FD8AA9C-E963-4A05-A59D-61BA577FF59B}" type="presOf" srcId="{EA534277-9E52-4F7F-90FA-5DEF89C47896}" destId="{04AEC461-DC71-4F54-87E0-BEC368E2C48A}" srcOrd="0" destOrd="0" presId="urn:microsoft.com/office/officeart/2005/8/layout/lProcess3"/>
    <dgm:cxn modelId="{84F84343-137D-4F18-9E30-C1E0FBF1C3C8}" srcId="{E7330F60-A2E1-4042-BEEB-94FCCDC3AD37}" destId="{1A09B2D1-3F87-4873-B776-C49E7C04C8E8}" srcOrd="3" destOrd="0" parTransId="{1891F95B-EE88-4559-A99B-A46A75C777DC}" sibTransId="{ED30477E-8EAF-435A-BD72-E82A40B909C4}"/>
    <dgm:cxn modelId="{5B801D01-1295-4E44-BD4D-19C286A01268}" srcId="{E7330F60-A2E1-4042-BEEB-94FCCDC3AD37}" destId="{A387A445-5A99-4D41-9F8D-659D98129A78}" srcOrd="2" destOrd="0" parTransId="{585108F1-B7A5-4DC9-96BE-4CB705A26352}" sibTransId="{AF263DB4-71C5-47EF-B5F2-3C21224A6206}"/>
    <dgm:cxn modelId="{961CE8DA-DCBE-4F29-8347-1009648CD872}" type="presOf" srcId="{E4AE2E2D-1A9F-43D2-B595-0C765A247015}" destId="{3A50C419-AB79-4C12-8486-BC2E792E0BD8}" srcOrd="0" destOrd="0" presId="urn:microsoft.com/office/officeart/2005/8/layout/lProcess3"/>
    <dgm:cxn modelId="{1B28751D-4FB8-4C49-BCB7-414B43EEA4F4}" type="presOf" srcId="{E7330F60-A2E1-4042-BEEB-94FCCDC3AD37}" destId="{B3F2C5E3-616B-429F-9CF5-A8D6B9D4E57E}" srcOrd="0" destOrd="0" presId="urn:microsoft.com/office/officeart/2005/8/layout/lProcess3"/>
    <dgm:cxn modelId="{2DB49E37-E04C-4E1A-9301-7C13665FC2FE}" type="presParOf" srcId="{B3F2C5E3-616B-429F-9CF5-A8D6B9D4E57E}" destId="{5B821E62-27F1-4D4B-9F29-AF210ACF857B}" srcOrd="0" destOrd="0" presId="urn:microsoft.com/office/officeart/2005/8/layout/lProcess3"/>
    <dgm:cxn modelId="{AA95105C-9924-4F53-9F4C-FBA8FF798D9F}" type="presParOf" srcId="{5B821E62-27F1-4D4B-9F29-AF210ACF857B}" destId="{3A50C419-AB79-4C12-8486-BC2E792E0BD8}" srcOrd="0" destOrd="0" presId="urn:microsoft.com/office/officeart/2005/8/layout/lProcess3"/>
    <dgm:cxn modelId="{FC9AF383-5E55-4114-AFCB-FB838EF5B1CC}" type="presParOf" srcId="{B3F2C5E3-616B-429F-9CF5-A8D6B9D4E57E}" destId="{D5B7A9B2-FE83-4758-963B-87330A6CC4DF}" srcOrd="1" destOrd="0" presId="urn:microsoft.com/office/officeart/2005/8/layout/lProcess3"/>
    <dgm:cxn modelId="{3065777F-3043-4CDE-8618-EC410499EFB5}" type="presParOf" srcId="{B3F2C5E3-616B-429F-9CF5-A8D6B9D4E57E}" destId="{EB88F429-5386-4612-8D08-68F0AF2B7CCB}" srcOrd="2" destOrd="0" presId="urn:microsoft.com/office/officeart/2005/8/layout/lProcess3"/>
    <dgm:cxn modelId="{0F531E70-AC8B-4FFA-8C91-748C9069FA13}" type="presParOf" srcId="{EB88F429-5386-4612-8D08-68F0AF2B7CCB}" destId="{04AEC461-DC71-4F54-87E0-BEC368E2C48A}" srcOrd="0" destOrd="0" presId="urn:microsoft.com/office/officeart/2005/8/layout/lProcess3"/>
    <dgm:cxn modelId="{08002E97-24AD-4E01-9E85-06E898998C07}" type="presParOf" srcId="{B3F2C5E3-616B-429F-9CF5-A8D6B9D4E57E}" destId="{8DED0A2D-85DC-4B8C-8789-1A2E17F4BCC2}" srcOrd="3" destOrd="0" presId="urn:microsoft.com/office/officeart/2005/8/layout/lProcess3"/>
    <dgm:cxn modelId="{B191CE36-7EBB-4096-AC65-3797D5067517}" type="presParOf" srcId="{B3F2C5E3-616B-429F-9CF5-A8D6B9D4E57E}" destId="{79647D2C-0C5C-4904-B10E-804D38C0EDFB}" srcOrd="4" destOrd="0" presId="urn:microsoft.com/office/officeart/2005/8/layout/lProcess3"/>
    <dgm:cxn modelId="{2B31B624-B17D-4AB6-BDFB-F033857C4E45}" type="presParOf" srcId="{79647D2C-0C5C-4904-B10E-804D38C0EDFB}" destId="{73155FC7-EC48-4EA1-B033-A463D2D2BCA2}" srcOrd="0" destOrd="0" presId="urn:microsoft.com/office/officeart/2005/8/layout/lProcess3"/>
    <dgm:cxn modelId="{C42F3C73-EE04-4FEB-8F34-353D906C25D7}" type="presParOf" srcId="{B3F2C5E3-616B-429F-9CF5-A8D6B9D4E57E}" destId="{09F1A15D-DBAE-4603-A2CF-B67A84331B5D}" srcOrd="5" destOrd="0" presId="urn:microsoft.com/office/officeart/2005/8/layout/lProcess3"/>
    <dgm:cxn modelId="{5B58E64E-D45A-41C2-8D1C-C7EB8FD16788}" type="presParOf" srcId="{B3F2C5E3-616B-429F-9CF5-A8D6B9D4E57E}" destId="{EC39B295-7446-406B-89A7-02F40FC3189E}" srcOrd="6" destOrd="0" presId="urn:microsoft.com/office/officeart/2005/8/layout/lProcess3"/>
    <dgm:cxn modelId="{8A7F1999-F118-459F-8B57-9FC8910AAC57}" type="presParOf" srcId="{EC39B295-7446-406B-89A7-02F40FC3189E}" destId="{19394CAA-6B27-40FC-AC21-732BF76C99D1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E8E0D8-5B74-453D-ABF2-1CD9BE6E5D17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24C34CF1-CE2C-455C-88FD-C02895DE036E}">
      <dgm:prSet/>
      <dgm:spPr/>
      <dgm:t>
        <a:bodyPr/>
        <a:lstStyle/>
        <a:p>
          <a:pPr rtl="0"/>
          <a:r>
            <a:rPr lang="es-AR" dirty="0" smtClean="0">
              <a:latin typeface="Tahoma" pitchFamily="34" charset="0"/>
              <a:ea typeface="Tahoma" pitchFamily="34" charset="0"/>
              <a:cs typeface="Tahoma" pitchFamily="34" charset="0"/>
            </a:rPr>
            <a:t>Se elaboro programa de Seguridad de Pacientes de la institución</a:t>
          </a:r>
          <a:endParaRPr lang="es-A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E5E3C2-423D-4999-A768-155690252772}" type="parTrans" cxnId="{FE3F449A-81F1-4904-A61C-DCD96FFA272D}">
      <dgm:prSet/>
      <dgm:spPr/>
      <dgm:t>
        <a:bodyPr/>
        <a:lstStyle/>
        <a:p>
          <a:endParaRPr lang="es-AR"/>
        </a:p>
      </dgm:t>
    </dgm:pt>
    <dgm:pt modelId="{79166037-536E-4A5D-97B9-63517985682F}" type="sibTrans" cxnId="{FE3F449A-81F1-4904-A61C-DCD96FFA272D}">
      <dgm:prSet/>
      <dgm:spPr/>
      <dgm:t>
        <a:bodyPr/>
        <a:lstStyle/>
        <a:p>
          <a:endParaRPr lang="es-AR"/>
        </a:p>
      </dgm:t>
    </dgm:pt>
    <dgm:pt modelId="{76AB9916-BF36-4D49-B15D-390086D0E6B4}">
      <dgm:prSet custT="1"/>
      <dgm:spPr/>
      <dgm:t>
        <a:bodyPr/>
        <a:lstStyle/>
        <a:p>
          <a:pPr rtl="0"/>
          <a:r>
            <a:rPr lang="es-AR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Aplico instrumento de recolección de datos sobre percepción de cultura organizacional (estudio multicentrico)</a:t>
          </a:r>
          <a:endParaRPr lang="es-AR" sz="16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182193A-B8AE-4125-8EDD-A25D52AC7DBA}" type="parTrans" cxnId="{441C963E-73F1-4BD9-825D-75AE042C78EA}">
      <dgm:prSet/>
      <dgm:spPr/>
      <dgm:t>
        <a:bodyPr/>
        <a:lstStyle/>
        <a:p>
          <a:endParaRPr lang="es-AR"/>
        </a:p>
      </dgm:t>
    </dgm:pt>
    <dgm:pt modelId="{256BC02F-CB5C-45D5-9793-BEB01A623D92}" type="sibTrans" cxnId="{441C963E-73F1-4BD9-825D-75AE042C78EA}">
      <dgm:prSet/>
      <dgm:spPr/>
      <dgm:t>
        <a:bodyPr/>
        <a:lstStyle/>
        <a:p>
          <a:endParaRPr lang="es-AR"/>
        </a:p>
      </dgm:t>
    </dgm:pt>
    <dgm:pt modelId="{450877FF-4831-4C98-97FA-63A123BD54AA}">
      <dgm:prSet/>
      <dgm:spPr/>
      <dgm:t>
        <a:bodyPr/>
        <a:lstStyle/>
        <a:p>
          <a:pPr rtl="0"/>
          <a:r>
            <a:rPr lang="es-AR" dirty="0" smtClean="0">
              <a:latin typeface="Tahoma" pitchFamily="34" charset="0"/>
              <a:ea typeface="Tahoma" pitchFamily="34" charset="0"/>
              <a:cs typeface="Tahoma" pitchFamily="34" charset="0"/>
            </a:rPr>
            <a:t>Estudio epidemiológico sobre eventos adversos reportados </a:t>
          </a:r>
          <a:endParaRPr lang="es-A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9C6505E-9095-4019-9D1B-FE835B75F86C}" type="parTrans" cxnId="{5D0C4B14-E1CB-423E-92DB-2800BBFF7262}">
      <dgm:prSet/>
      <dgm:spPr/>
      <dgm:t>
        <a:bodyPr/>
        <a:lstStyle/>
        <a:p>
          <a:endParaRPr lang="es-AR"/>
        </a:p>
      </dgm:t>
    </dgm:pt>
    <dgm:pt modelId="{8EC52C9F-FC0F-44DF-9A39-6E76FCA37D70}" type="sibTrans" cxnId="{5D0C4B14-E1CB-423E-92DB-2800BBFF7262}">
      <dgm:prSet/>
      <dgm:spPr/>
      <dgm:t>
        <a:bodyPr/>
        <a:lstStyle/>
        <a:p>
          <a:endParaRPr lang="es-AR"/>
        </a:p>
      </dgm:t>
    </dgm:pt>
    <dgm:pt modelId="{C84E6099-161C-4D2F-8788-BA0E4B3113BF}">
      <dgm:prSet/>
      <dgm:spPr/>
      <dgm:t>
        <a:bodyPr/>
        <a:lstStyle/>
        <a:p>
          <a:pPr rtl="0"/>
          <a:r>
            <a:rPr lang="es-AR" dirty="0" smtClean="0">
              <a:latin typeface="Tahoma" pitchFamily="34" charset="0"/>
              <a:ea typeface="Tahoma" pitchFamily="34" charset="0"/>
              <a:cs typeface="Tahoma" pitchFamily="34" charset="0"/>
            </a:rPr>
            <a:t>Elaboro y aplico indicadores de SP con sus protocolos </a:t>
          </a:r>
          <a:endParaRPr lang="es-A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69754D7-F7AD-45AC-A273-BD41D3A9A8F6}" type="parTrans" cxnId="{1211BA8C-C55F-4A39-AF97-F20450161616}">
      <dgm:prSet/>
      <dgm:spPr/>
      <dgm:t>
        <a:bodyPr/>
        <a:lstStyle/>
        <a:p>
          <a:endParaRPr lang="es-AR"/>
        </a:p>
      </dgm:t>
    </dgm:pt>
    <dgm:pt modelId="{C329D5BB-E8BB-4542-B9F3-3A3EC870ECFD}" type="sibTrans" cxnId="{1211BA8C-C55F-4A39-AF97-F20450161616}">
      <dgm:prSet/>
      <dgm:spPr/>
      <dgm:t>
        <a:bodyPr/>
        <a:lstStyle/>
        <a:p>
          <a:endParaRPr lang="es-AR"/>
        </a:p>
      </dgm:t>
    </dgm:pt>
    <dgm:pt modelId="{F33B0CB7-ADCF-4AFD-9DA9-886340DADEED}">
      <dgm:prSet/>
      <dgm:spPr/>
      <dgm:t>
        <a:bodyPr/>
        <a:lstStyle/>
        <a:p>
          <a:pPr algn="ctr" rtl="0"/>
          <a:r>
            <a:rPr lang="es-AR" dirty="0" smtClean="0">
              <a:latin typeface="Tahoma" pitchFamily="34" charset="0"/>
              <a:ea typeface="Tahoma" pitchFamily="34" charset="0"/>
              <a:cs typeface="Tahoma" pitchFamily="34" charset="0"/>
            </a:rPr>
            <a:t>Monitoriza los indicadores de SP  aplicados</a:t>
          </a:r>
          <a:endParaRPr lang="es-AR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57236D8-E10F-44D9-AD1F-1A45B8E6726D}" type="parTrans" cxnId="{7F513202-EA4B-4CA3-ACBF-43C94E312DF6}">
      <dgm:prSet/>
      <dgm:spPr/>
      <dgm:t>
        <a:bodyPr/>
        <a:lstStyle/>
        <a:p>
          <a:endParaRPr lang="es-AR"/>
        </a:p>
      </dgm:t>
    </dgm:pt>
    <dgm:pt modelId="{C263B678-8DD9-4BB0-A016-318304B30AFE}" type="sibTrans" cxnId="{7F513202-EA4B-4CA3-ACBF-43C94E312DF6}">
      <dgm:prSet/>
      <dgm:spPr/>
      <dgm:t>
        <a:bodyPr/>
        <a:lstStyle/>
        <a:p>
          <a:endParaRPr lang="es-AR"/>
        </a:p>
      </dgm:t>
    </dgm:pt>
    <dgm:pt modelId="{3DB1C920-0C6F-421A-A89C-7BD130363B67}" type="pres">
      <dgm:prSet presAssocID="{90E8E0D8-5B74-453D-ABF2-1CD9BE6E5D17}" presName="Name0" presStyleCnt="0">
        <dgm:presLayoutVars>
          <dgm:dir/>
          <dgm:animLvl val="lvl"/>
          <dgm:resizeHandles val="exact"/>
        </dgm:presLayoutVars>
      </dgm:prSet>
      <dgm:spPr/>
    </dgm:pt>
    <dgm:pt modelId="{682806F3-4A16-40D2-840A-983D38014C62}" type="pres">
      <dgm:prSet presAssocID="{24C34CF1-CE2C-455C-88FD-C02895DE036E}" presName="linNode" presStyleCnt="0"/>
      <dgm:spPr/>
    </dgm:pt>
    <dgm:pt modelId="{277F0358-D5A9-4A7B-AF6E-48FB948750C9}" type="pres">
      <dgm:prSet presAssocID="{24C34CF1-CE2C-455C-88FD-C02895DE036E}" presName="parentText" presStyleLbl="node1" presStyleIdx="0" presStyleCnt="5" custScaleX="272050">
        <dgm:presLayoutVars>
          <dgm:chMax val="1"/>
          <dgm:bulletEnabled val="1"/>
        </dgm:presLayoutVars>
      </dgm:prSet>
      <dgm:spPr/>
    </dgm:pt>
    <dgm:pt modelId="{C30C37E3-68C1-46CB-A6B8-8CE6AD6AE682}" type="pres">
      <dgm:prSet presAssocID="{79166037-536E-4A5D-97B9-63517985682F}" presName="sp" presStyleCnt="0"/>
      <dgm:spPr/>
    </dgm:pt>
    <dgm:pt modelId="{8F000B1E-5BD9-4E3E-B169-57890568FAFB}" type="pres">
      <dgm:prSet presAssocID="{76AB9916-BF36-4D49-B15D-390086D0E6B4}" presName="linNode" presStyleCnt="0"/>
      <dgm:spPr/>
    </dgm:pt>
    <dgm:pt modelId="{B6337E5F-4F67-4C98-B1AE-AA761FA4BBEA}" type="pres">
      <dgm:prSet presAssocID="{76AB9916-BF36-4D49-B15D-390086D0E6B4}" presName="parentText" presStyleLbl="node1" presStyleIdx="1" presStyleCnt="5" custScaleX="226231" custLinFactNeighborX="25773" custLinFactNeighborY="-609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F56DF23-A7BE-4C95-8F3E-2D1B7AF17209}" type="pres">
      <dgm:prSet presAssocID="{256BC02F-CB5C-45D5-9793-BEB01A623D92}" presName="sp" presStyleCnt="0"/>
      <dgm:spPr/>
    </dgm:pt>
    <dgm:pt modelId="{75439CE0-B29D-48B6-A23B-795903AAEDAE}" type="pres">
      <dgm:prSet presAssocID="{450877FF-4831-4C98-97FA-63A123BD54AA}" presName="linNode" presStyleCnt="0"/>
      <dgm:spPr/>
    </dgm:pt>
    <dgm:pt modelId="{B3C7CB08-805E-46B2-8D33-654E33C8A709}" type="pres">
      <dgm:prSet presAssocID="{450877FF-4831-4C98-97FA-63A123BD54AA}" presName="parentText" presStyleLbl="node1" presStyleIdx="2" presStyleCnt="5" custScaleX="197365" custLinFactNeighborX="34364" custLinFactNeighborY="-11959">
        <dgm:presLayoutVars>
          <dgm:chMax val="1"/>
          <dgm:bulletEnabled val="1"/>
        </dgm:presLayoutVars>
      </dgm:prSet>
      <dgm:spPr/>
    </dgm:pt>
    <dgm:pt modelId="{991DA4A8-E4C8-46B3-8D90-7E46BCEB07EC}" type="pres">
      <dgm:prSet presAssocID="{8EC52C9F-FC0F-44DF-9A39-6E76FCA37D70}" presName="sp" presStyleCnt="0"/>
      <dgm:spPr/>
    </dgm:pt>
    <dgm:pt modelId="{A42BB401-A75E-4ADC-9BDF-B2F6B29E4B5B}" type="pres">
      <dgm:prSet presAssocID="{C84E6099-161C-4D2F-8788-BA0E4B3113BF}" presName="linNode" presStyleCnt="0"/>
      <dgm:spPr/>
    </dgm:pt>
    <dgm:pt modelId="{A97B0903-1368-42CD-9B70-AD0FDEDFF2D3}" type="pres">
      <dgm:prSet presAssocID="{C84E6099-161C-4D2F-8788-BA0E4B3113BF}" presName="parentText" presStyleLbl="node1" presStyleIdx="3" presStyleCnt="5" custScaleX="197366" custLinFactNeighborX="34364" custLinFactNeighborY="-17824">
        <dgm:presLayoutVars>
          <dgm:chMax val="1"/>
          <dgm:bulletEnabled val="1"/>
        </dgm:presLayoutVars>
      </dgm:prSet>
      <dgm:spPr/>
    </dgm:pt>
    <dgm:pt modelId="{F13AFD8E-AACA-4B73-B5F7-47CB41859DC2}" type="pres">
      <dgm:prSet presAssocID="{C329D5BB-E8BB-4542-B9F3-3A3EC870ECFD}" presName="sp" presStyleCnt="0"/>
      <dgm:spPr/>
    </dgm:pt>
    <dgm:pt modelId="{C2AE3236-9A4F-4410-A104-8DCA56A22177}" type="pres">
      <dgm:prSet presAssocID="{F33B0CB7-ADCF-4AFD-9DA9-886340DADEED}" presName="linNode" presStyleCnt="0"/>
      <dgm:spPr/>
    </dgm:pt>
    <dgm:pt modelId="{5B3A857A-028D-4639-9453-882DBF7051E1}" type="pres">
      <dgm:prSet presAssocID="{F33B0CB7-ADCF-4AFD-9DA9-886340DADEED}" presName="parentText" presStyleLbl="node1" presStyleIdx="4" presStyleCnt="5" custScaleX="197823" custLinFactNeighborX="34364" custLinFactNeighborY="-23690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77CFA231-FE70-4A8B-B4EE-88466F3489B9}" type="presOf" srcId="{C84E6099-161C-4D2F-8788-BA0E4B3113BF}" destId="{A97B0903-1368-42CD-9B70-AD0FDEDFF2D3}" srcOrd="0" destOrd="0" presId="urn:microsoft.com/office/officeart/2005/8/layout/vList5"/>
    <dgm:cxn modelId="{FE3F449A-81F1-4904-A61C-DCD96FFA272D}" srcId="{90E8E0D8-5B74-453D-ABF2-1CD9BE6E5D17}" destId="{24C34CF1-CE2C-455C-88FD-C02895DE036E}" srcOrd="0" destOrd="0" parTransId="{0AE5E3C2-423D-4999-A768-155690252772}" sibTransId="{79166037-536E-4A5D-97B9-63517985682F}"/>
    <dgm:cxn modelId="{13D617FE-655A-4185-8031-C4B94E9E5F4E}" type="presOf" srcId="{90E8E0D8-5B74-453D-ABF2-1CD9BE6E5D17}" destId="{3DB1C920-0C6F-421A-A89C-7BD130363B67}" srcOrd="0" destOrd="0" presId="urn:microsoft.com/office/officeart/2005/8/layout/vList5"/>
    <dgm:cxn modelId="{1211BA8C-C55F-4A39-AF97-F20450161616}" srcId="{90E8E0D8-5B74-453D-ABF2-1CD9BE6E5D17}" destId="{C84E6099-161C-4D2F-8788-BA0E4B3113BF}" srcOrd="3" destOrd="0" parTransId="{A69754D7-F7AD-45AC-A273-BD41D3A9A8F6}" sibTransId="{C329D5BB-E8BB-4542-B9F3-3A3EC870ECFD}"/>
    <dgm:cxn modelId="{C4DC8F89-A8F8-431D-8C61-35D7E3E478E4}" type="presOf" srcId="{76AB9916-BF36-4D49-B15D-390086D0E6B4}" destId="{B6337E5F-4F67-4C98-B1AE-AA761FA4BBEA}" srcOrd="0" destOrd="0" presId="urn:microsoft.com/office/officeart/2005/8/layout/vList5"/>
    <dgm:cxn modelId="{5D0C4B14-E1CB-423E-92DB-2800BBFF7262}" srcId="{90E8E0D8-5B74-453D-ABF2-1CD9BE6E5D17}" destId="{450877FF-4831-4C98-97FA-63A123BD54AA}" srcOrd="2" destOrd="0" parTransId="{79C6505E-9095-4019-9D1B-FE835B75F86C}" sibTransId="{8EC52C9F-FC0F-44DF-9A39-6E76FCA37D70}"/>
    <dgm:cxn modelId="{7F513202-EA4B-4CA3-ACBF-43C94E312DF6}" srcId="{90E8E0D8-5B74-453D-ABF2-1CD9BE6E5D17}" destId="{F33B0CB7-ADCF-4AFD-9DA9-886340DADEED}" srcOrd="4" destOrd="0" parTransId="{E57236D8-E10F-44D9-AD1F-1A45B8E6726D}" sibTransId="{C263B678-8DD9-4BB0-A016-318304B30AFE}"/>
    <dgm:cxn modelId="{C62A6153-9264-4FA2-91F1-FEECD627F48A}" type="presOf" srcId="{450877FF-4831-4C98-97FA-63A123BD54AA}" destId="{B3C7CB08-805E-46B2-8D33-654E33C8A709}" srcOrd="0" destOrd="0" presId="urn:microsoft.com/office/officeart/2005/8/layout/vList5"/>
    <dgm:cxn modelId="{0E51F1E8-F514-44C3-919D-52B84E6CABE7}" type="presOf" srcId="{24C34CF1-CE2C-455C-88FD-C02895DE036E}" destId="{277F0358-D5A9-4A7B-AF6E-48FB948750C9}" srcOrd="0" destOrd="0" presId="urn:microsoft.com/office/officeart/2005/8/layout/vList5"/>
    <dgm:cxn modelId="{83389873-241A-46CE-BC3E-5F8C174B16E9}" type="presOf" srcId="{F33B0CB7-ADCF-4AFD-9DA9-886340DADEED}" destId="{5B3A857A-028D-4639-9453-882DBF7051E1}" srcOrd="0" destOrd="0" presId="urn:microsoft.com/office/officeart/2005/8/layout/vList5"/>
    <dgm:cxn modelId="{441C963E-73F1-4BD9-825D-75AE042C78EA}" srcId="{90E8E0D8-5B74-453D-ABF2-1CD9BE6E5D17}" destId="{76AB9916-BF36-4D49-B15D-390086D0E6B4}" srcOrd="1" destOrd="0" parTransId="{9182193A-B8AE-4125-8EDD-A25D52AC7DBA}" sibTransId="{256BC02F-CB5C-45D5-9793-BEB01A623D92}"/>
    <dgm:cxn modelId="{5B240935-04EC-4433-B75D-EDF7AA8B56A9}" type="presParOf" srcId="{3DB1C920-0C6F-421A-A89C-7BD130363B67}" destId="{682806F3-4A16-40D2-840A-983D38014C62}" srcOrd="0" destOrd="0" presId="urn:microsoft.com/office/officeart/2005/8/layout/vList5"/>
    <dgm:cxn modelId="{A6A418E2-BD7D-473E-8B4A-7BD8BE461361}" type="presParOf" srcId="{682806F3-4A16-40D2-840A-983D38014C62}" destId="{277F0358-D5A9-4A7B-AF6E-48FB948750C9}" srcOrd="0" destOrd="0" presId="urn:microsoft.com/office/officeart/2005/8/layout/vList5"/>
    <dgm:cxn modelId="{7E3DBB87-1618-463B-A692-8D243768467F}" type="presParOf" srcId="{3DB1C920-0C6F-421A-A89C-7BD130363B67}" destId="{C30C37E3-68C1-46CB-A6B8-8CE6AD6AE682}" srcOrd="1" destOrd="0" presId="urn:microsoft.com/office/officeart/2005/8/layout/vList5"/>
    <dgm:cxn modelId="{B3960884-4A7A-4E17-8573-6B208AA87C1E}" type="presParOf" srcId="{3DB1C920-0C6F-421A-A89C-7BD130363B67}" destId="{8F000B1E-5BD9-4E3E-B169-57890568FAFB}" srcOrd="2" destOrd="0" presId="urn:microsoft.com/office/officeart/2005/8/layout/vList5"/>
    <dgm:cxn modelId="{2031F00D-0732-462B-A0FA-F52F07D4E7F9}" type="presParOf" srcId="{8F000B1E-5BD9-4E3E-B169-57890568FAFB}" destId="{B6337E5F-4F67-4C98-B1AE-AA761FA4BBEA}" srcOrd="0" destOrd="0" presId="urn:microsoft.com/office/officeart/2005/8/layout/vList5"/>
    <dgm:cxn modelId="{41B891F7-89FF-4005-8A48-D9DC7860FE2A}" type="presParOf" srcId="{3DB1C920-0C6F-421A-A89C-7BD130363B67}" destId="{2F56DF23-A7BE-4C95-8F3E-2D1B7AF17209}" srcOrd="3" destOrd="0" presId="urn:microsoft.com/office/officeart/2005/8/layout/vList5"/>
    <dgm:cxn modelId="{D56BE0B8-D250-4F67-B11B-77C25792BE06}" type="presParOf" srcId="{3DB1C920-0C6F-421A-A89C-7BD130363B67}" destId="{75439CE0-B29D-48B6-A23B-795903AAEDAE}" srcOrd="4" destOrd="0" presId="urn:microsoft.com/office/officeart/2005/8/layout/vList5"/>
    <dgm:cxn modelId="{573D7F04-6B9D-4380-B7FC-E877F3DD24B5}" type="presParOf" srcId="{75439CE0-B29D-48B6-A23B-795903AAEDAE}" destId="{B3C7CB08-805E-46B2-8D33-654E33C8A709}" srcOrd="0" destOrd="0" presId="urn:microsoft.com/office/officeart/2005/8/layout/vList5"/>
    <dgm:cxn modelId="{FB7212E5-0C40-4312-A27F-0A522BF9C956}" type="presParOf" srcId="{3DB1C920-0C6F-421A-A89C-7BD130363B67}" destId="{991DA4A8-E4C8-46B3-8D90-7E46BCEB07EC}" srcOrd="5" destOrd="0" presId="urn:microsoft.com/office/officeart/2005/8/layout/vList5"/>
    <dgm:cxn modelId="{0D5540E6-36DE-4267-B81F-BA8D9DBCCD55}" type="presParOf" srcId="{3DB1C920-0C6F-421A-A89C-7BD130363B67}" destId="{A42BB401-A75E-4ADC-9BDF-B2F6B29E4B5B}" srcOrd="6" destOrd="0" presId="urn:microsoft.com/office/officeart/2005/8/layout/vList5"/>
    <dgm:cxn modelId="{CFA5ABEA-23D6-417A-9D04-F862351AD143}" type="presParOf" srcId="{A42BB401-A75E-4ADC-9BDF-B2F6B29E4B5B}" destId="{A97B0903-1368-42CD-9B70-AD0FDEDFF2D3}" srcOrd="0" destOrd="0" presId="urn:microsoft.com/office/officeart/2005/8/layout/vList5"/>
    <dgm:cxn modelId="{F70A75FA-82F7-4995-BA54-93F57093157C}" type="presParOf" srcId="{3DB1C920-0C6F-421A-A89C-7BD130363B67}" destId="{F13AFD8E-AACA-4B73-B5F7-47CB41859DC2}" srcOrd="7" destOrd="0" presId="urn:microsoft.com/office/officeart/2005/8/layout/vList5"/>
    <dgm:cxn modelId="{DDF9A772-B072-445B-9665-2D965822587D}" type="presParOf" srcId="{3DB1C920-0C6F-421A-A89C-7BD130363B67}" destId="{C2AE3236-9A4F-4410-A104-8DCA56A22177}" srcOrd="8" destOrd="0" presId="urn:microsoft.com/office/officeart/2005/8/layout/vList5"/>
    <dgm:cxn modelId="{A3DCD971-91A6-4AC8-B806-97BBE4BC3B28}" type="presParOf" srcId="{C2AE3236-9A4F-4410-A104-8DCA56A22177}" destId="{5B3A857A-028D-4639-9453-882DBF7051E1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AEAABC-65FC-4011-9F60-AC093F9FA3FF}" type="doc">
      <dgm:prSet loTypeId="urn:microsoft.com/office/officeart/2005/8/layout/cycle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AR"/>
        </a:p>
      </dgm:t>
    </dgm:pt>
    <dgm:pt modelId="{77633287-4F7F-409E-89F3-31983CBA5AF8}">
      <dgm:prSet phldrT="[Texto]" custT="1"/>
      <dgm:spPr/>
      <dgm:t>
        <a:bodyPr/>
        <a:lstStyle/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Cautelosos</a:t>
          </a:r>
        </a:p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50-70%</a:t>
          </a:r>
          <a:endParaRPr lang="es-AR" sz="16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8D9F10D-5DAE-4CED-9933-38A7CAD56D3A}" type="parTrans" cxnId="{890AAA46-AAD2-4D14-9B81-BC4379475C40}">
      <dgm:prSet/>
      <dgm:spPr/>
      <dgm:t>
        <a:bodyPr/>
        <a:lstStyle/>
        <a:p>
          <a:endParaRPr lang="es-AR"/>
        </a:p>
      </dgm:t>
    </dgm:pt>
    <dgm:pt modelId="{F64E4BAD-5A8E-4042-9D18-CC31DE1BDF09}" type="sibTrans" cxnId="{890AAA46-AAD2-4D14-9B81-BC4379475C40}">
      <dgm:prSet/>
      <dgm:spPr/>
      <dgm:t>
        <a:bodyPr/>
        <a:lstStyle/>
        <a:p>
          <a:endParaRPr lang="es-AR"/>
        </a:p>
      </dgm:t>
    </dgm:pt>
    <dgm:pt modelId="{0A882827-998D-4DCA-8F11-C4016B857977}">
      <dgm:prSet phldrT="[Texto]" custT="1"/>
      <dgm:spPr/>
      <dgm:t>
        <a:bodyPr/>
        <a:lstStyle/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Resistentes</a:t>
          </a:r>
        </a:p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10-15%</a:t>
          </a:r>
          <a:endParaRPr lang="es-AR" sz="16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AA1C707-9696-47C0-ABD7-922632D76C79}" type="parTrans" cxnId="{BC9CD5A4-C5B6-4F2D-AA62-CE3A87EFA604}">
      <dgm:prSet/>
      <dgm:spPr/>
      <dgm:t>
        <a:bodyPr/>
        <a:lstStyle/>
        <a:p>
          <a:endParaRPr lang="es-AR"/>
        </a:p>
      </dgm:t>
    </dgm:pt>
    <dgm:pt modelId="{1F33DE6B-C2AC-4394-89BD-A388C8678318}" type="sibTrans" cxnId="{BC9CD5A4-C5B6-4F2D-AA62-CE3A87EFA604}">
      <dgm:prSet/>
      <dgm:spPr/>
      <dgm:t>
        <a:bodyPr/>
        <a:lstStyle/>
        <a:p>
          <a:endParaRPr lang="es-AR"/>
        </a:p>
      </dgm:t>
    </dgm:pt>
    <dgm:pt modelId="{59A69DD3-9B68-4A98-AD87-7986E72A48C4}">
      <dgm:prSet phldrT="[Texto]" custT="1"/>
      <dgm:spPr/>
      <dgm:t>
        <a:bodyPr/>
        <a:lstStyle/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Bloqueadores</a:t>
          </a:r>
        </a:p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2-5%</a:t>
          </a:r>
          <a:endParaRPr lang="es-AR" sz="16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70DAB5F-E4DA-4E66-AB75-D1B0AD0016D9}" type="parTrans" cxnId="{1E30E266-2E5C-4AB0-8796-E204D603349E}">
      <dgm:prSet/>
      <dgm:spPr/>
      <dgm:t>
        <a:bodyPr/>
        <a:lstStyle/>
        <a:p>
          <a:endParaRPr lang="es-AR"/>
        </a:p>
      </dgm:t>
    </dgm:pt>
    <dgm:pt modelId="{30F61CA9-37A4-4347-A1AC-DFCF53948AD1}" type="sibTrans" cxnId="{1E30E266-2E5C-4AB0-8796-E204D603349E}">
      <dgm:prSet/>
      <dgm:spPr/>
      <dgm:t>
        <a:bodyPr/>
        <a:lstStyle/>
        <a:p>
          <a:endParaRPr lang="es-AR"/>
        </a:p>
      </dgm:t>
    </dgm:pt>
    <dgm:pt modelId="{8153DDE7-B1CC-474E-8FA7-A1442039F79F}">
      <dgm:prSet phldrT="[Texto]" custT="1"/>
      <dgm:spPr/>
      <dgm:t>
        <a:bodyPr/>
        <a:lstStyle/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Prematuros</a:t>
          </a:r>
        </a:p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2-5%</a:t>
          </a:r>
          <a:endParaRPr lang="es-AR" sz="16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BBAD06B-D112-4512-9F2F-D0900B29B759}" type="parTrans" cxnId="{65764D2F-2F6C-45F4-8CD0-E3A52CC86790}">
      <dgm:prSet/>
      <dgm:spPr/>
      <dgm:t>
        <a:bodyPr/>
        <a:lstStyle/>
        <a:p>
          <a:endParaRPr lang="es-AR"/>
        </a:p>
      </dgm:t>
    </dgm:pt>
    <dgm:pt modelId="{BF243901-C777-498B-A729-C52EF782CCE6}" type="sibTrans" cxnId="{65764D2F-2F6C-45F4-8CD0-E3A52CC86790}">
      <dgm:prSet/>
      <dgm:spPr/>
      <dgm:t>
        <a:bodyPr/>
        <a:lstStyle/>
        <a:p>
          <a:endParaRPr lang="es-AR"/>
        </a:p>
      </dgm:t>
    </dgm:pt>
    <dgm:pt modelId="{AA7826B9-B8D1-477B-B262-D44C0476C8F3}">
      <dgm:prSet phldrT="[Texto]" custT="1"/>
      <dgm:spPr/>
      <dgm:t>
        <a:bodyPr/>
        <a:lstStyle/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Innovadores</a:t>
          </a:r>
        </a:p>
        <a:p>
          <a:r>
            <a:rPr lang="es-AR" sz="1600" b="1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10-15%</a:t>
          </a:r>
          <a:endParaRPr lang="es-AR" sz="1600" b="1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5C72AA-11B1-47A2-90C6-879B4E1D3544}" type="parTrans" cxnId="{AD8ECB5D-A744-47D5-85F7-1FEDAFBBFD21}">
      <dgm:prSet/>
      <dgm:spPr/>
      <dgm:t>
        <a:bodyPr/>
        <a:lstStyle/>
        <a:p>
          <a:endParaRPr lang="es-AR"/>
        </a:p>
      </dgm:t>
    </dgm:pt>
    <dgm:pt modelId="{F5501B91-1E6F-4476-ADDA-7B3D2E5224D6}" type="sibTrans" cxnId="{AD8ECB5D-A744-47D5-85F7-1FEDAFBBFD21}">
      <dgm:prSet/>
      <dgm:spPr/>
      <dgm:t>
        <a:bodyPr/>
        <a:lstStyle/>
        <a:p>
          <a:endParaRPr lang="es-AR"/>
        </a:p>
      </dgm:t>
    </dgm:pt>
    <dgm:pt modelId="{38D18A6D-F2AE-4FC5-8DF0-8F6241A1D4FE}" type="pres">
      <dgm:prSet presAssocID="{EAAEAABC-65FC-4011-9F60-AC093F9FA3FF}" presName="Name0" presStyleCnt="0">
        <dgm:presLayoutVars>
          <dgm:dir/>
          <dgm:resizeHandles val="exact"/>
        </dgm:presLayoutVars>
      </dgm:prSet>
      <dgm:spPr/>
    </dgm:pt>
    <dgm:pt modelId="{D35FB973-59C5-46C6-98C7-AF50D1C0540D}" type="pres">
      <dgm:prSet presAssocID="{EAAEAABC-65FC-4011-9F60-AC093F9FA3FF}" presName="cycle" presStyleCnt="0"/>
      <dgm:spPr/>
    </dgm:pt>
    <dgm:pt modelId="{17362715-59B3-435A-AFF9-D45F64D6A806}" type="pres">
      <dgm:prSet presAssocID="{77633287-4F7F-409E-89F3-31983CBA5AF8}" presName="nodeFirstNode" presStyleLbl="node1" presStyleIdx="0" presStyleCnt="5">
        <dgm:presLayoutVars>
          <dgm:bulletEnabled val="1"/>
        </dgm:presLayoutVars>
      </dgm:prSet>
      <dgm:spPr/>
    </dgm:pt>
    <dgm:pt modelId="{AF4889E3-999A-4BC7-A299-3A22692CEAEF}" type="pres">
      <dgm:prSet presAssocID="{F64E4BAD-5A8E-4042-9D18-CC31DE1BDF09}" presName="sibTransFirstNode" presStyleLbl="bgShp" presStyleIdx="0" presStyleCnt="1"/>
      <dgm:spPr/>
    </dgm:pt>
    <dgm:pt modelId="{17D90A0A-0BBF-41BA-8456-422A3874C083}" type="pres">
      <dgm:prSet presAssocID="{0A882827-998D-4DCA-8F11-C4016B857977}" presName="nodeFollowingNodes" presStyleLbl="node1" presStyleIdx="1" presStyleCnt="5">
        <dgm:presLayoutVars>
          <dgm:bulletEnabled val="1"/>
        </dgm:presLayoutVars>
      </dgm:prSet>
      <dgm:spPr/>
    </dgm:pt>
    <dgm:pt modelId="{F3DF8210-8AC0-460D-8F52-CD0BD4DBD4E2}" type="pres">
      <dgm:prSet presAssocID="{59A69DD3-9B68-4A98-AD87-7986E72A48C4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FAE02C2-57D4-416E-8D17-A535E83C851B}" type="pres">
      <dgm:prSet presAssocID="{8153DDE7-B1CC-474E-8FA7-A1442039F79F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CB30EF4-8798-433E-B330-9318A35A397C}" type="pres">
      <dgm:prSet presAssocID="{AA7826B9-B8D1-477B-B262-D44C0476C8F3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BC9CD5A4-C5B6-4F2D-AA62-CE3A87EFA604}" srcId="{EAAEAABC-65FC-4011-9F60-AC093F9FA3FF}" destId="{0A882827-998D-4DCA-8F11-C4016B857977}" srcOrd="1" destOrd="0" parTransId="{2AA1C707-9696-47C0-ABD7-922632D76C79}" sibTransId="{1F33DE6B-C2AC-4394-89BD-A388C8678318}"/>
    <dgm:cxn modelId="{890AAA46-AAD2-4D14-9B81-BC4379475C40}" srcId="{EAAEAABC-65FC-4011-9F60-AC093F9FA3FF}" destId="{77633287-4F7F-409E-89F3-31983CBA5AF8}" srcOrd="0" destOrd="0" parTransId="{58D9F10D-5DAE-4CED-9933-38A7CAD56D3A}" sibTransId="{F64E4BAD-5A8E-4042-9D18-CC31DE1BDF09}"/>
    <dgm:cxn modelId="{5E07D594-2351-4A73-801A-59232C5E5C93}" type="presOf" srcId="{F64E4BAD-5A8E-4042-9D18-CC31DE1BDF09}" destId="{AF4889E3-999A-4BC7-A299-3A22692CEAEF}" srcOrd="0" destOrd="0" presId="urn:microsoft.com/office/officeart/2005/8/layout/cycle3"/>
    <dgm:cxn modelId="{10774A0E-911F-49C6-A116-2E1E10E92D97}" type="presOf" srcId="{8153DDE7-B1CC-474E-8FA7-A1442039F79F}" destId="{4FAE02C2-57D4-416E-8D17-A535E83C851B}" srcOrd="0" destOrd="0" presId="urn:microsoft.com/office/officeart/2005/8/layout/cycle3"/>
    <dgm:cxn modelId="{45AEE599-58F9-4E46-B107-CD7999A0E363}" type="presOf" srcId="{59A69DD3-9B68-4A98-AD87-7986E72A48C4}" destId="{F3DF8210-8AC0-460D-8F52-CD0BD4DBD4E2}" srcOrd="0" destOrd="0" presId="urn:microsoft.com/office/officeart/2005/8/layout/cycle3"/>
    <dgm:cxn modelId="{1E30E266-2E5C-4AB0-8796-E204D603349E}" srcId="{EAAEAABC-65FC-4011-9F60-AC093F9FA3FF}" destId="{59A69DD3-9B68-4A98-AD87-7986E72A48C4}" srcOrd="2" destOrd="0" parTransId="{D70DAB5F-E4DA-4E66-AB75-D1B0AD0016D9}" sibTransId="{30F61CA9-37A4-4347-A1AC-DFCF53948AD1}"/>
    <dgm:cxn modelId="{0605FDC7-277F-4612-B248-30BC235C0EA0}" type="presOf" srcId="{77633287-4F7F-409E-89F3-31983CBA5AF8}" destId="{17362715-59B3-435A-AFF9-D45F64D6A806}" srcOrd="0" destOrd="0" presId="urn:microsoft.com/office/officeart/2005/8/layout/cycle3"/>
    <dgm:cxn modelId="{C524FEBF-A99D-4067-9F92-DD31294EFB0C}" type="presOf" srcId="{EAAEAABC-65FC-4011-9F60-AC093F9FA3FF}" destId="{38D18A6D-F2AE-4FC5-8DF0-8F6241A1D4FE}" srcOrd="0" destOrd="0" presId="urn:microsoft.com/office/officeart/2005/8/layout/cycle3"/>
    <dgm:cxn modelId="{38B08B60-E272-471D-AC37-DAEF56EA92F1}" type="presOf" srcId="{0A882827-998D-4DCA-8F11-C4016B857977}" destId="{17D90A0A-0BBF-41BA-8456-422A3874C083}" srcOrd="0" destOrd="0" presId="urn:microsoft.com/office/officeart/2005/8/layout/cycle3"/>
    <dgm:cxn modelId="{65764D2F-2F6C-45F4-8CD0-E3A52CC86790}" srcId="{EAAEAABC-65FC-4011-9F60-AC093F9FA3FF}" destId="{8153DDE7-B1CC-474E-8FA7-A1442039F79F}" srcOrd="3" destOrd="0" parTransId="{8BBAD06B-D112-4512-9F2F-D0900B29B759}" sibTransId="{BF243901-C777-498B-A729-C52EF782CCE6}"/>
    <dgm:cxn modelId="{23873AD5-6B52-4227-94EE-2A73E3D153C8}" type="presOf" srcId="{AA7826B9-B8D1-477B-B262-D44C0476C8F3}" destId="{8CB30EF4-8798-433E-B330-9318A35A397C}" srcOrd="0" destOrd="0" presId="urn:microsoft.com/office/officeart/2005/8/layout/cycle3"/>
    <dgm:cxn modelId="{AD8ECB5D-A744-47D5-85F7-1FEDAFBBFD21}" srcId="{EAAEAABC-65FC-4011-9F60-AC093F9FA3FF}" destId="{AA7826B9-B8D1-477B-B262-D44C0476C8F3}" srcOrd="4" destOrd="0" parTransId="{025C72AA-11B1-47A2-90C6-879B4E1D3544}" sibTransId="{F5501B91-1E6F-4476-ADDA-7B3D2E5224D6}"/>
    <dgm:cxn modelId="{5377CD66-9E8E-4378-A2BC-CDD768714D3D}" type="presParOf" srcId="{38D18A6D-F2AE-4FC5-8DF0-8F6241A1D4FE}" destId="{D35FB973-59C5-46C6-98C7-AF50D1C0540D}" srcOrd="0" destOrd="0" presId="urn:microsoft.com/office/officeart/2005/8/layout/cycle3"/>
    <dgm:cxn modelId="{F72AF38C-CBD1-48A4-A711-753CF5F8670E}" type="presParOf" srcId="{D35FB973-59C5-46C6-98C7-AF50D1C0540D}" destId="{17362715-59B3-435A-AFF9-D45F64D6A806}" srcOrd="0" destOrd="0" presId="urn:microsoft.com/office/officeart/2005/8/layout/cycle3"/>
    <dgm:cxn modelId="{B064E627-DECB-4FAF-9447-29BEF3AE32CB}" type="presParOf" srcId="{D35FB973-59C5-46C6-98C7-AF50D1C0540D}" destId="{AF4889E3-999A-4BC7-A299-3A22692CEAEF}" srcOrd="1" destOrd="0" presId="urn:microsoft.com/office/officeart/2005/8/layout/cycle3"/>
    <dgm:cxn modelId="{5284CC8A-67FE-4C77-81DE-D110D1A3CA6F}" type="presParOf" srcId="{D35FB973-59C5-46C6-98C7-AF50D1C0540D}" destId="{17D90A0A-0BBF-41BA-8456-422A3874C083}" srcOrd="2" destOrd="0" presId="urn:microsoft.com/office/officeart/2005/8/layout/cycle3"/>
    <dgm:cxn modelId="{B5FD9BF4-D9C3-4085-A8C6-735BC118FFF8}" type="presParOf" srcId="{D35FB973-59C5-46C6-98C7-AF50D1C0540D}" destId="{F3DF8210-8AC0-460D-8F52-CD0BD4DBD4E2}" srcOrd="3" destOrd="0" presId="urn:microsoft.com/office/officeart/2005/8/layout/cycle3"/>
    <dgm:cxn modelId="{ECF2028C-66D8-4886-B85F-8B4199F6F8F1}" type="presParOf" srcId="{D35FB973-59C5-46C6-98C7-AF50D1C0540D}" destId="{4FAE02C2-57D4-416E-8D17-A535E83C851B}" srcOrd="4" destOrd="0" presId="urn:microsoft.com/office/officeart/2005/8/layout/cycle3"/>
    <dgm:cxn modelId="{7EB04124-C7FE-4FF2-A038-E81FFE06C500}" type="presParOf" srcId="{D35FB973-59C5-46C6-98C7-AF50D1C0540D}" destId="{8CB30EF4-8798-433E-B330-9318A35A397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AB0F7-D64A-4FDD-9234-E4CACC24A64E}">
      <dsp:nvSpPr>
        <dsp:cNvPr id="0" name=""/>
        <dsp:cNvSpPr/>
      </dsp:nvSpPr>
      <dsp:spPr>
        <a:xfrm>
          <a:off x="3131011" y="794290"/>
          <a:ext cx="1432653" cy="143282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5081E67-BC50-4333-9C61-AB9B3E41EAEB}">
      <dsp:nvSpPr>
        <dsp:cNvPr id="0" name=""/>
        <dsp:cNvSpPr/>
      </dsp:nvSpPr>
      <dsp:spPr>
        <a:xfrm>
          <a:off x="3026546" y="-324037"/>
          <a:ext cx="1641582" cy="87849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00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300" b="0" i="0" kern="1200" baseline="0" dirty="0"/>
        </a:p>
      </dsp:txBody>
      <dsp:txXfrm>
        <a:off x="3026546" y="-324037"/>
        <a:ext cx="1641582" cy="878497"/>
      </dsp:txXfrm>
    </dsp:sp>
    <dsp:sp modelId="{E89A4BF8-42BD-4AF3-B6C6-4C225C11A886}">
      <dsp:nvSpPr>
        <dsp:cNvPr id="0" name=""/>
        <dsp:cNvSpPr/>
      </dsp:nvSpPr>
      <dsp:spPr>
        <a:xfrm>
          <a:off x="3551256" y="996344"/>
          <a:ext cx="1432653" cy="1432829"/>
        </a:xfrm>
        <a:prstGeom prst="ellipse">
          <a:avLst/>
        </a:prstGeom>
        <a:solidFill>
          <a:schemeClr val="accent5">
            <a:alpha val="50000"/>
            <a:hueOff val="260541"/>
            <a:satOff val="-231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AB7C9CE-8E93-438D-AEDF-92064176780D}">
      <dsp:nvSpPr>
        <dsp:cNvPr id="0" name=""/>
        <dsp:cNvSpPr/>
      </dsp:nvSpPr>
      <dsp:spPr>
        <a:xfrm>
          <a:off x="5287576" y="174256"/>
          <a:ext cx="1552041" cy="140992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i="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Ministerio de Salud de la Provincia de Córdoba.</a:t>
          </a:r>
          <a:endParaRPr lang="es-AR" sz="18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287576" y="174256"/>
        <a:ext cx="1552041" cy="1409920"/>
      </dsp:txXfrm>
    </dsp:sp>
    <dsp:sp modelId="{4A0B64A5-F952-421A-8981-197587F90B92}">
      <dsp:nvSpPr>
        <dsp:cNvPr id="0" name=""/>
        <dsp:cNvSpPr/>
      </dsp:nvSpPr>
      <dsp:spPr>
        <a:xfrm>
          <a:off x="3654526" y="1450967"/>
          <a:ext cx="1432653" cy="1432829"/>
        </a:xfrm>
        <a:prstGeom prst="ellipse">
          <a:avLst/>
        </a:prstGeom>
        <a:solidFill>
          <a:schemeClr val="accent5">
            <a:alpha val="50000"/>
            <a:hueOff val="521082"/>
            <a:satOff val="-4621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81C54FC-A9E1-4B9F-90F6-4C6FA14ED564}">
      <dsp:nvSpPr>
        <dsp:cNvPr id="0" name=""/>
        <dsp:cNvSpPr/>
      </dsp:nvSpPr>
      <dsp:spPr>
        <a:xfrm>
          <a:off x="5309838" y="1740432"/>
          <a:ext cx="1522194" cy="103223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0" i="0" kern="1200" baseline="0" dirty="0"/>
        </a:p>
      </dsp:txBody>
      <dsp:txXfrm>
        <a:off x="5309838" y="1740432"/>
        <a:ext cx="1522194" cy="1032234"/>
      </dsp:txXfrm>
    </dsp:sp>
    <dsp:sp modelId="{8A399430-7EE8-4F40-AB89-AC137B9CA007}">
      <dsp:nvSpPr>
        <dsp:cNvPr id="0" name=""/>
        <dsp:cNvSpPr/>
      </dsp:nvSpPr>
      <dsp:spPr>
        <a:xfrm>
          <a:off x="3363817" y="1815543"/>
          <a:ext cx="1432653" cy="1432829"/>
        </a:xfrm>
        <a:prstGeom prst="ellipse">
          <a:avLst/>
        </a:prstGeom>
        <a:solidFill>
          <a:schemeClr val="accent5">
            <a:alpha val="50000"/>
            <a:hueOff val="781623"/>
            <a:satOff val="-6931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AEF9AA-D6A6-4253-961D-8FB150D6B5EA}">
      <dsp:nvSpPr>
        <dsp:cNvPr id="0" name=""/>
        <dsp:cNvSpPr/>
      </dsp:nvSpPr>
      <dsp:spPr>
        <a:xfrm>
          <a:off x="607049" y="540058"/>
          <a:ext cx="1670769" cy="2240534"/>
        </a:xfrm>
        <a:prstGeom prst="rect">
          <a:avLst/>
        </a:prstGeom>
        <a:solidFill>
          <a:schemeClr val="accent1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i="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Jurisdicción de Seguridad de Pacientes bajo la Dirección del Dr. Héctor </a:t>
          </a:r>
          <a:r>
            <a:rPr lang="es-CO" sz="1400" b="1" i="0" kern="1200" baseline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Maisuls</a:t>
          </a:r>
          <a:r>
            <a:rPr lang="es-CO" sz="1400" b="1" i="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(desig.2007) y la Referente del Programa Lic. Genoveva </a:t>
          </a:r>
          <a:r>
            <a:rPr lang="es-CO" sz="1400" b="1" i="0" kern="1200" baseline="0" dirty="0" err="1" smtClean="0">
              <a:latin typeface="Tahoma" pitchFamily="34" charset="0"/>
              <a:ea typeface="Tahoma" pitchFamily="34" charset="0"/>
              <a:cs typeface="Tahoma" pitchFamily="34" charset="0"/>
            </a:rPr>
            <a:t>Avila</a:t>
          </a:r>
          <a:r>
            <a:rPr lang="es-CO" sz="1400" b="1" i="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 (desig.2010)</a:t>
          </a:r>
          <a:endParaRPr lang="es-AR" sz="1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607049" y="540058"/>
        <a:ext cx="1670769" cy="2240534"/>
      </dsp:txXfrm>
    </dsp:sp>
    <dsp:sp modelId="{14888B40-F190-4017-AE7F-6084622A0A98}">
      <dsp:nvSpPr>
        <dsp:cNvPr id="0" name=""/>
        <dsp:cNvSpPr/>
      </dsp:nvSpPr>
      <dsp:spPr>
        <a:xfrm>
          <a:off x="2898204" y="1815543"/>
          <a:ext cx="1432653" cy="1432829"/>
        </a:xfrm>
        <a:prstGeom prst="ellipse">
          <a:avLst/>
        </a:prstGeom>
        <a:solidFill>
          <a:schemeClr val="accent5">
            <a:alpha val="50000"/>
            <a:hueOff val="1042164"/>
            <a:satOff val="-9241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8078FF7-3329-49F6-B2FB-289BBBD39E3D}">
      <dsp:nvSpPr>
        <dsp:cNvPr id="0" name=""/>
        <dsp:cNvSpPr/>
      </dsp:nvSpPr>
      <dsp:spPr>
        <a:xfrm>
          <a:off x="1399887" y="3124065"/>
          <a:ext cx="1641582" cy="94438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0" i="0" kern="1200" baseline="0" dirty="0"/>
        </a:p>
      </dsp:txBody>
      <dsp:txXfrm>
        <a:off x="1399887" y="3124065"/>
        <a:ext cx="1641582" cy="944384"/>
      </dsp:txXfrm>
    </dsp:sp>
    <dsp:sp modelId="{12675DDA-444C-4087-A9E6-EC5D6ACCD4D6}">
      <dsp:nvSpPr>
        <dsp:cNvPr id="0" name=""/>
        <dsp:cNvSpPr/>
      </dsp:nvSpPr>
      <dsp:spPr>
        <a:xfrm>
          <a:off x="2592295" y="1368149"/>
          <a:ext cx="1432653" cy="1432829"/>
        </a:xfrm>
        <a:prstGeom prst="ellipse">
          <a:avLst/>
        </a:prstGeom>
        <a:solidFill>
          <a:schemeClr val="accent5">
            <a:alpha val="50000"/>
            <a:hueOff val="1302705"/>
            <a:satOff val="-11552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6F64D2D-9050-4C11-B124-B5539E1654CF}">
      <dsp:nvSpPr>
        <dsp:cNvPr id="0" name=""/>
        <dsp:cNvSpPr/>
      </dsp:nvSpPr>
      <dsp:spPr>
        <a:xfrm>
          <a:off x="5472601" y="1992108"/>
          <a:ext cx="1646147" cy="2400379"/>
        </a:xfrm>
        <a:prstGeom prst="rect">
          <a:avLst/>
        </a:prstGeom>
        <a:solidFill>
          <a:schemeClr val="accent2"/>
        </a:solidFill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Apoyo técnico: organizaciones internacionales, nacionales y locales.(ANM,IECS, </a:t>
          </a:r>
          <a:r>
            <a:rPr lang="es-CO" sz="1200" b="1" i="0" kern="1200" baseline="0" dirty="0" smtClean="0">
              <a:latin typeface="Tahoma" pitchFamily="34" charset="0"/>
              <a:ea typeface="Tahoma" pitchFamily="34" charset="0"/>
              <a:cs typeface="Tahoma" pitchFamily="34" charset="0"/>
            </a:rPr>
            <a:t>Red Internacional y Argentina de Enfermería en  Seguridad de Pacientes. OPS. Otras). </a:t>
          </a:r>
          <a:endParaRPr lang="es-AR" sz="12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472601" y="1992108"/>
        <a:ext cx="1646147" cy="2400379"/>
      </dsp:txXfrm>
    </dsp:sp>
    <dsp:sp modelId="{708676C2-BB50-4D82-9958-1AA3E05166BA}">
      <dsp:nvSpPr>
        <dsp:cNvPr id="0" name=""/>
        <dsp:cNvSpPr/>
      </dsp:nvSpPr>
      <dsp:spPr>
        <a:xfrm>
          <a:off x="2710765" y="1169408"/>
          <a:ext cx="1432653" cy="1086700"/>
        </a:xfrm>
        <a:prstGeom prst="ellipse">
          <a:avLst/>
        </a:prstGeom>
        <a:solidFill>
          <a:schemeClr val="accent5">
            <a:alpha val="50000"/>
            <a:hueOff val="1563246"/>
            <a:satOff val="-13862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4F89AB-0F35-4596-80A2-426585161DF7}">
      <dsp:nvSpPr>
        <dsp:cNvPr id="0" name=""/>
        <dsp:cNvSpPr/>
      </dsp:nvSpPr>
      <dsp:spPr>
        <a:xfrm>
          <a:off x="982030" y="510535"/>
          <a:ext cx="1552041" cy="96634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6500" b="0" i="0" kern="1200" baseline="0" dirty="0"/>
        </a:p>
      </dsp:txBody>
      <dsp:txXfrm>
        <a:off x="982030" y="510535"/>
        <a:ext cx="1552041" cy="966347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5ECB50-BC20-48C8-AD5E-5B3B2EDC4288}">
      <dsp:nvSpPr>
        <dsp:cNvPr id="0" name=""/>
        <dsp:cNvSpPr/>
      </dsp:nvSpPr>
      <dsp:spPr>
        <a:xfrm>
          <a:off x="1895" y="763998"/>
          <a:ext cx="1269088" cy="983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Programa de Seguridad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1895" y="763998"/>
        <a:ext cx="1269088" cy="983667"/>
      </dsp:txXfrm>
    </dsp:sp>
    <dsp:sp modelId="{8B9129A9-1A0E-4CDE-BA6D-663AE0FBD662}">
      <dsp:nvSpPr>
        <dsp:cNvPr id="0" name=""/>
        <dsp:cNvSpPr/>
      </dsp:nvSpPr>
      <dsp:spPr>
        <a:xfrm>
          <a:off x="1350857" y="970568"/>
          <a:ext cx="570527" cy="570527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b="1" kern="1200">
            <a:solidFill>
              <a:schemeClr val="tx1"/>
            </a:solidFill>
          </a:endParaRPr>
        </a:p>
      </dsp:txBody>
      <dsp:txXfrm>
        <a:off x="1350857" y="970568"/>
        <a:ext cx="570527" cy="570527"/>
      </dsp:txXfrm>
    </dsp:sp>
    <dsp:sp modelId="{08A344E6-1530-4D70-9BC4-3C501BF24F4E}">
      <dsp:nvSpPr>
        <dsp:cNvPr id="0" name=""/>
        <dsp:cNvSpPr/>
      </dsp:nvSpPr>
      <dsp:spPr>
        <a:xfrm>
          <a:off x="2001259" y="763998"/>
          <a:ext cx="983667" cy="983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Guía técnica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2001259" y="763998"/>
        <a:ext cx="983667" cy="983667"/>
      </dsp:txXfrm>
    </dsp:sp>
    <dsp:sp modelId="{7BD17644-996C-47B8-8F1C-F2FB7F5CE5D8}">
      <dsp:nvSpPr>
        <dsp:cNvPr id="0" name=""/>
        <dsp:cNvSpPr/>
      </dsp:nvSpPr>
      <dsp:spPr>
        <a:xfrm>
          <a:off x="3064800" y="970568"/>
          <a:ext cx="570527" cy="570527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b="1" kern="1200">
            <a:solidFill>
              <a:schemeClr val="tx1"/>
            </a:solidFill>
          </a:endParaRPr>
        </a:p>
      </dsp:txBody>
      <dsp:txXfrm>
        <a:off x="3064800" y="970568"/>
        <a:ext cx="570527" cy="570527"/>
      </dsp:txXfrm>
    </dsp:sp>
    <dsp:sp modelId="{C95751DB-E72F-49AB-B353-BF156537197B}">
      <dsp:nvSpPr>
        <dsp:cNvPr id="0" name=""/>
        <dsp:cNvSpPr/>
      </dsp:nvSpPr>
      <dsp:spPr>
        <a:xfrm>
          <a:off x="3715201" y="763998"/>
          <a:ext cx="1232545" cy="983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100" b="1" kern="1200" dirty="0" smtClean="0">
              <a:solidFill>
                <a:schemeClr val="tx1"/>
              </a:solidFill>
            </a:rPr>
            <a:t>Paquetes instruccionales</a:t>
          </a:r>
          <a:endParaRPr lang="es-CO" sz="1100" b="1" kern="1200" dirty="0">
            <a:solidFill>
              <a:schemeClr val="tx1"/>
            </a:solidFill>
          </a:endParaRPr>
        </a:p>
      </dsp:txBody>
      <dsp:txXfrm>
        <a:off x="3715201" y="763998"/>
        <a:ext cx="1232545" cy="983667"/>
      </dsp:txXfrm>
    </dsp:sp>
    <dsp:sp modelId="{EB354660-299A-4EBB-8FE1-896849BD80B2}">
      <dsp:nvSpPr>
        <dsp:cNvPr id="0" name=""/>
        <dsp:cNvSpPr/>
      </dsp:nvSpPr>
      <dsp:spPr>
        <a:xfrm>
          <a:off x="5027621" y="970568"/>
          <a:ext cx="570527" cy="570527"/>
        </a:xfrm>
        <a:prstGeom prst="mathPlus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b="1" kern="1200">
            <a:solidFill>
              <a:schemeClr val="tx1"/>
            </a:solidFill>
          </a:endParaRPr>
        </a:p>
      </dsp:txBody>
      <dsp:txXfrm>
        <a:off x="5027621" y="970568"/>
        <a:ext cx="570527" cy="570527"/>
      </dsp:txXfrm>
    </dsp:sp>
    <dsp:sp modelId="{F9B10206-4683-482A-A66F-01E2D9569727}">
      <dsp:nvSpPr>
        <dsp:cNvPr id="0" name=""/>
        <dsp:cNvSpPr/>
      </dsp:nvSpPr>
      <dsp:spPr>
        <a:xfrm>
          <a:off x="5678022" y="763998"/>
          <a:ext cx="983667" cy="98366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50" b="1" kern="1200" dirty="0" smtClean="0">
              <a:solidFill>
                <a:schemeClr val="tx1"/>
              </a:solidFill>
            </a:rPr>
            <a:t>Entrenamiento </a:t>
          </a:r>
          <a:endParaRPr lang="es-CO" sz="1050" b="1" kern="1200" dirty="0">
            <a:solidFill>
              <a:schemeClr val="tx1"/>
            </a:solidFill>
          </a:endParaRPr>
        </a:p>
      </dsp:txBody>
      <dsp:txXfrm>
        <a:off x="5678022" y="763998"/>
        <a:ext cx="983667" cy="983667"/>
      </dsp:txXfrm>
    </dsp:sp>
    <dsp:sp modelId="{AAC9CBCD-E930-445D-9535-C4E2869957B1}">
      <dsp:nvSpPr>
        <dsp:cNvPr id="0" name=""/>
        <dsp:cNvSpPr/>
      </dsp:nvSpPr>
      <dsp:spPr>
        <a:xfrm>
          <a:off x="6741563" y="970568"/>
          <a:ext cx="570527" cy="570527"/>
        </a:xfrm>
        <a:prstGeom prst="mathEqual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000" b="1" kern="1200">
            <a:solidFill>
              <a:schemeClr val="tx1"/>
            </a:solidFill>
          </a:endParaRPr>
        </a:p>
      </dsp:txBody>
      <dsp:txXfrm>
        <a:off x="6741563" y="970568"/>
        <a:ext cx="570527" cy="570527"/>
      </dsp:txXfrm>
    </dsp:sp>
    <dsp:sp modelId="{A72711E7-0B87-4539-93B2-675D591D78B4}">
      <dsp:nvSpPr>
        <dsp:cNvPr id="0" name=""/>
        <dsp:cNvSpPr/>
      </dsp:nvSpPr>
      <dsp:spPr>
        <a:xfrm>
          <a:off x="7391965" y="447410"/>
          <a:ext cx="1178699" cy="161684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Atención </a:t>
          </a:r>
          <a:endParaRPr lang="es-CO" sz="1200" b="1" kern="1200" dirty="0" smtClean="0">
            <a:solidFill>
              <a:schemeClr val="tx1"/>
            </a:solidFill>
            <a:hlinkClick xmlns:r="http://schemas.openxmlformats.org/officeDocument/2006/relationships" r:id="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en </a:t>
          </a:r>
          <a:r>
            <a:rPr lang="es-CO" sz="1200" b="1" kern="1200" dirty="0" smtClean="0">
              <a:solidFill>
                <a:schemeClr val="tx1"/>
              </a:solidFill>
              <a:hlinkClick xmlns:r="http://schemas.openxmlformats.org/officeDocument/2006/relationships" r:id=""/>
            </a:rPr>
            <a:t>Salud Segura</a:t>
          </a:r>
          <a:endParaRPr lang="es-CO" sz="1200" b="1" kern="1200" dirty="0">
            <a:solidFill>
              <a:schemeClr val="tx1"/>
            </a:solidFill>
          </a:endParaRPr>
        </a:p>
      </dsp:txBody>
      <dsp:txXfrm>
        <a:off x="7391965" y="447410"/>
        <a:ext cx="1178699" cy="16168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7E4883F-835C-421A-B437-B344A62BF0E0}">
      <dsp:nvSpPr>
        <dsp:cNvPr id="0" name=""/>
        <dsp:cNvSpPr/>
      </dsp:nvSpPr>
      <dsp:spPr>
        <a:xfrm>
          <a:off x="570190" y="0"/>
          <a:ext cx="6462157" cy="3168351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70103E-2FE1-43C1-9F6A-1BE5A805FC83}">
      <dsp:nvSpPr>
        <dsp:cNvPr id="0" name=""/>
        <dsp:cNvSpPr/>
      </dsp:nvSpPr>
      <dsp:spPr>
        <a:xfrm>
          <a:off x="78" y="648073"/>
          <a:ext cx="1324464" cy="187220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rgbClr val="FFFF00"/>
              </a:solidFill>
            </a:rPr>
            <a:t>Frecuen</a:t>
          </a:r>
          <a:endParaRPr lang="es-ES" sz="1400" b="1" kern="1200" dirty="0" smtClean="0">
            <a:solidFill>
              <a:srgbClr val="FFFF0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rgbClr val="FFFF00"/>
              </a:solidFill>
            </a:rPr>
            <a:t>cia</a:t>
          </a:r>
          <a:r>
            <a:rPr lang="es-ES" sz="1400" b="1" kern="1200" dirty="0" smtClean="0">
              <a:solidFill>
                <a:srgbClr val="FFFF00"/>
              </a:solidFill>
            </a:rPr>
            <a:t> magnitud e impacto.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78" y="648073"/>
        <a:ext cx="1324464" cy="1872204"/>
      </dsp:txXfrm>
    </dsp:sp>
    <dsp:sp modelId="{23061778-E906-4BA5-BFBB-B90396947479}">
      <dsp:nvSpPr>
        <dsp:cNvPr id="0" name=""/>
        <dsp:cNvSpPr/>
      </dsp:nvSpPr>
      <dsp:spPr>
        <a:xfrm>
          <a:off x="1517575" y="576063"/>
          <a:ext cx="1324464" cy="2016225"/>
        </a:xfrm>
        <a:prstGeom prst="roundRect">
          <a:avLst/>
        </a:prstGeom>
        <a:solidFill>
          <a:schemeClr val="accent5">
            <a:hueOff val="390811"/>
            <a:satOff val="-3465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Impacto </a:t>
          </a:r>
          <a:r>
            <a:rPr lang="es-ES" sz="1400" b="1" kern="1200" dirty="0" err="1" smtClean="0">
              <a:solidFill>
                <a:srgbClr val="FFFF00"/>
              </a:solidFill>
            </a:rPr>
            <a:t>económi</a:t>
          </a:r>
          <a:endParaRPr lang="es-ES" sz="1400" b="1" kern="1200" dirty="0" smtClean="0">
            <a:solidFill>
              <a:srgbClr val="FFFF0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err="1" smtClean="0">
              <a:solidFill>
                <a:srgbClr val="FFFF00"/>
              </a:solidFill>
            </a:rPr>
            <a:t>co</a:t>
          </a:r>
          <a:r>
            <a:rPr lang="es-ES" sz="1400" b="1" kern="1200" dirty="0" smtClean="0">
              <a:solidFill>
                <a:srgbClr val="FFFF00"/>
              </a:solidFill>
            </a:rPr>
            <a:t>, sanitario, social y emocional .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1517575" y="576063"/>
        <a:ext cx="1324464" cy="2016225"/>
      </dsp:txXfrm>
    </dsp:sp>
    <dsp:sp modelId="{B21C0DA8-8D95-424F-88CF-E2838ADA0D21}">
      <dsp:nvSpPr>
        <dsp:cNvPr id="0" name=""/>
        <dsp:cNvSpPr/>
      </dsp:nvSpPr>
      <dsp:spPr>
        <a:xfrm>
          <a:off x="3035073" y="504059"/>
          <a:ext cx="1568085" cy="2160233"/>
        </a:xfrm>
        <a:prstGeom prst="roundRect">
          <a:avLst/>
        </a:prstGeom>
        <a:solidFill>
          <a:schemeClr val="accent5">
            <a:hueOff val="781623"/>
            <a:satOff val="-6931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Preocupa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ción de los </a:t>
          </a:r>
          <a:r>
            <a:rPr lang="es-ES" sz="1400" b="1" kern="1200" dirty="0" err="1" smtClean="0">
              <a:solidFill>
                <a:srgbClr val="FFFF00"/>
              </a:solidFill>
            </a:rPr>
            <a:t>profesiona</a:t>
          </a:r>
          <a:endParaRPr lang="es-ES" sz="1400" b="1" kern="1200" dirty="0" smtClean="0">
            <a:solidFill>
              <a:srgbClr val="FFFF00"/>
            </a:solidFill>
          </a:endParaRP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les, instituciones y ciudadanos.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3035073" y="504059"/>
        <a:ext cx="1568085" cy="2160233"/>
      </dsp:txXfrm>
    </dsp:sp>
    <dsp:sp modelId="{5457C7DF-E90C-40F2-8772-83ECF00541FC}">
      <dsp:nvSpPr>
        <dsp:cNvPr id="0" name=""/>
        <dsp:cNvSpPr/>
      </dsp:nvSpPr>
      <dsp:spPr>
        <a:xfrm>
          <a:off x="4796192" y="864098"/>
          <a:ext cx="1288769" cy="1440155"/>
        </a:xfrm>
        <a:prstGeom prst="roundRect">
          <a:avLst/>
        </a:prstGeom>
        <a:solidFill>
          <a:schemeClr val="accent5">
            <a:hueOff val="1172434"/>
            <a:satOff val="-10396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Prevenibi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lidad de los eventos adversos en salud. </a:t>
          </a:r>
          <a:endParaRPr lang="es-ES" sz="1400" b="1" kern="1200" dirty="0">
            <a:solidFill>
              <a:srgbClr val="FFFF00"/>
            </a:solidFill>
          </a:endParaRPr>
        </a:p>
      </dsp:txBody>
      <dsp:txXfrm>
        <a:off x="4796192" y="864098"/>
        <a:ext cx="1288769" cy="1440155"/>
      </dsp:txXfrm>
    </dsp:sp>
    <dsp:sp modelId="{8336085D-0707-40FB-AA5B-AC85420BE99A}">
      <dsp:nvSpPr>
        <dsp:cNvPr id="0" name=""/>
        <dsp:cNvSpPr/>
      </dsp:nvSpPr>
      <dsp:spPr>
        <a:xfrm>
          <a:off x="6277995" y="432049"/>
          <a:ext cx="1324464" cy="2304253"/>
        </a:xfrm>
        <a:prstGeom prst="roundRect">
          <a:avLst/>
        </a:prstGeom>
        <a:solidFill>
          <a:schemeClr val="accent5">
            <a:hueOff val="1563246"/>
            <a:satOff val="-13862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Evidencias existentes sobre el impacto ,la efectivi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rgbClr val="FFFF00"/>
              </a:solidFill>
            </a:rPr>
            <a:t>dad de medidas y practicas seguras.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6277995" y="432049"/>
        <a:ext cx="1324464" cy="23042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021326-FB83-4350-8FF0-3B4E073CC11C}">
      <dsp:nvSpPr>
        <dsp:cNvPr id="0" name=""/>
        <dsp:cNvSpPr/>
      </dsp:nvSpPr>
      <dsp:spPr>
        <a:xfrm>
          <a:off x="1569774" y="44104"/>
          <a:ext cx="2117035" cy="211703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Personas</a:t>
          </a:r>
          <a:endParaRPr lang="es-AR" sz="1900" kern="1200" dirty="0"/>
        </a:p>
      </dsp:txBody>
      <dsp:txXfrm>
        <a:off x="1852045" y="414586"/>
        <a:ext cx="1552492" cy="952665"/>
      </dsp:txXfrm>
    </dsp:sp>
    <dsp:sp modelId="{1B38D9B1-DC0F-4ACA-A5C3-691E372049F9}">
      <dsp:nvSpPr>
        <dsp:cNvPr id="0" name=""/>
        <dsp:cNvSpPr/>
      </dsp:nvSpPr>
      <dsp:spPr>
        <a:xfrm>
          <a:off x="2333671" y="1367251"/>
          <a:ext cx="2117035" cy="211703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Procesos</a:t>
          </a:r>
          <a:endParaRPr lang="es-AR" sz="1900" kern="1200" dirty="0"/>
        </a:p>
      </dsp:txBody>
      <dsp:txXfrm>
        <a:off x="2981131" y="1914152"/>
        <a:ext cx="1270221" cy="1164369"/>
      </dsp:txXfrm>
    </dsp:sp>
    <dsp:sp modelId="{152B8108-0EBD-4088-B1FD-A012FA3331FE}">
      <dsp:nvSpPr>
        <dsp:cNvPr id="0" name=""/>
        <dsp:cNvSpPr/>
      </dsp:nvSpPr>
      <dsp:spPr>
        <a:xfrm>
          <a:off x="805877" y="1367251"/>
          <a:ext cx="2117035" cy="211703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900" kern="1200" dirty="0" smtClean="0"/>
            <a:t>Tecnología e Insumos</a:t>
          </a:r>
          <a:endParaRPr lang="es-AR" sz="1900" kern="1200" dirty="0"/>
        </a:p>
      </dsp:txBody>
      <dsp:txXfrm>
        <a:off x="1005231" y="1914152"/>
        <a:ext cx="1270221" cy="116436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0BB08-4AD8-4547-B7E5-CB79653AF5C0}">
      <dsp:nvSpPr>
        <dsp:cNvPr id="0" name=""/>
        <dsp:cNvSpPr/>
      </dsp:nvSpPr>
      <dsp:spPr>
        <a:xfrm>
          <a:off x="969676" y="0"/>
          <a:ext cx="3857652" cy="385765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71C97C-245D-432B-BAC4-779E693A98D8}">
      <dsp:nvSpPr>
        <dsp:cNvPr id="0" name=""/>
        <dsp:cNvSpPr/>
      </dsp:nvSpPr>
      <dsp:spPr>
        <a:xfrm>
          <a:off x="2898502" y="386141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LINEAMIENTOS DE </a:t>
          </a:r>
          <a:r>
            <a:rPr lang="es-CO" sz="800" b="1" kern="1200" dirty="0" smtClean="0"/>
            <a:t>POLITICA SANITARIA</a:t>
          </a:r>
          <a:endParaRPr lang="es-CO" sz="800" b="1" kern="1200" dirty="0"/>
        </a:p>
      </dsp:txBody>
      <dsp:txXfrm>
        <a:off x="2898502" y="386141"/>
        <a:ext cx="2507473" cy="342818"/>
      </dsp:txXfrm>
    </dsp:sp>
    <dsp:sp modelId="{7AD7A082-FD1C-4F9E-A1FF-7444A25E816D}">
      <dsp:nvSpPr>
        <dsp:cNvPr id="0" name=""/>
        <dsp:cNvSpPr/>
      </dsp:nvSpPr>
      <dsp:spPr>
        <a:xfrm>
          <a:off x="2898502" y="771812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OBJETIVOS</a:t>
          </a:r>
          <a:endParaRPr lang="es-CO" sz="800" b="1" kern="1200" dirty="0"/>
        </a:p>
      </dsp:txBody>
      <dsp:txXfrm>
        <a:off x="2898502" y="771812"/>
        <a:ext cx="2507473" cy="342818"/>
      </dsp:txXfrm>
    </dsp:sp>
    <dsp:sp modelId="{4B76F7F9-4748-49A9-AB7C-6D0E856E803D}">
      <dsp:nvSpPr>
        <dsp:cNvPr id="0" name=""/>
        <dsp:cNvSpPr/>
      </dsp:nvSpPr>
      <dsp:spPr>
        <a:xfrm>
          <a:off x="2898502" y="1157483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TERMINOLOGIA</a:t>
          </a:r>
          <a:endParaRPr lang="es-CO" sz="800" b="1" kern="1200" dirty="0"/>
        </a:p>
      </dsp:txBody>
      <dsp:txXfrm>
        <a:off x="2898502" y="1157483"/>
        <a:ext cx="2507473" cy="342818"/>
      </dsp:txXfrm>
    </dsp:sp>
    <dsp:sp modelId="{9A001FC9-0D29-40E4-9DEE-1F755FA58D87}">
      <dsp:nvSpPr>
        <dsp:cNvPr id="0" name=""/>
        <dsp:cNvSpPr/>
      </dsp:nvSpPr>
      <dsp:spPr>
        <a:xfrm>
          <a:off x="2898502" y="1543154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MODELO CONCEPTUAL</a:t>
          </a:r>
          <a:endParaRPr lang="es-CO" sz="800" b="1" kern="1200" dirty="0"/>
        </a:p>
      </dsp:txBody>
      <dsp:txXfrm>
        <a:off x="2898502" y="1543154"/>
        <a:ext cx="2507473" cy="342818"/>
      </dsp:txXfrm>
    </dsp:sp>
    <dsp:sp modelId="{AF57E3B0-2453-451D-81BD-7BFEB2FD5F8A}">
      <dsp:nvSpPr>
        <dsp:cNvPr id="0" name=""/>
        <dsp:cNvSpPr/>
      </dsp:nvSpPr>
      <dsp:spPr>
        <a:xfrm>
          <a:off x="2898502" y="1928825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HERRAMIENTAS PARA EL PROGRAMA</a:t>
          </a:r>
          <a:endParaRPr lang="es-CO" sz="800" b="1" kern="1200" dirty="0"/>
        </a:p>
      </dsp:txBody>
      <dsp:txXfrm>
        <a:off x="2898502" y="1928825"/>
        <a:ext cx="2507473" cy="342818"/>
      </dsp:txXfrm>
    </dsp:sp>
    <dsp:sp modelId="{7507FE5F-E681-48A9-88F8-C36A3B6834D5}">
      <dsp:nvSpPr>
        <dsp:cNvPr id="0" name=""/>
        <dsp:cNvSpPr/>
      </dsp:nvSpPr>
      <dsp:spPr>
        <a:xfrm>
          <a:off x="2898502" y="2314497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HERRAMIENTAS PARA EL PROFESIONAL</a:t>
          </a:r>
          <a:endParaRPr lang="es-CO" sz="800" b="1" kern="1200" dirty="0"/>
        </a:p>
      </dsp:txBody>
      <dsp:txXfrm>
        <a:off x="2898502" y="2314497"/>
        <a:ext cx="2507473" cy="342818"/>
      </dsp:txXfrm>
    </dsp:sp>
    <dsp:sp modelId="{943E10D8-1D54-409E-8B60-04A6A4EC135E}">
      <dsp:nvSpPr>
        <dsp:cNvPr id="0" name=""/>
        <dsp:cNvSpPr/>
      </dsp:nvSpPr>
      <dsp:spPr>
        <a:xfrm>
          <a:off x="2898502" y="2700168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CAPACITACION</a:t>
          </a:r>
          <a:endParaRPr lang="es-CO" sz="800" b="1" kern="1200" dirty="0"/>
        </a:p>
      </dsp:txBody>
      <dsp:txXfrm>
        <a:off x="2898502" y="2700168"/>
        <a:ext cx="2507473" cy="342818"/>
      </dsp:txXfrm>
    </dsp:sp>
    <dsp:sp modelId="{97550F30-87B8-49B5-B05B-634294A59674}">
      <dsp:nvSpPr>
        <dsp:cNvPr id="0" name=""/>
        <dsp:cNvSpPr/>
      </dsp:nvSpPr>
      <dsp:spPr>
        <a:xfrm>
          <a:off x="2898502" y="3085839"/>
          <a:ext cx="2507473" cy="34281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800" b="1" kern="1200" dirty="0" smtClean="0"/>
            <a:t>MONITORIZACION</a:t>
          </a:r>
          <a:endParaRPr lang="es-CO" sz="800" b="1" kern="1200" dirty="0"/>
        </a:p>
      </dsp:txBody>
      <dsp:txXfrm>
        <a:off x="2898502" y="3085839"/>
        <a:ext cx="2507473" cy="342818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A8798D-6801-48AC-A1BC-9539BDA2C4DA}">
      <dsp:nvSpPr>
        <dsp:cNvPr id="0" name=""/>
        <dsp:cNvSpPr/>
      </dsp:nvSpPr>
      <dsp:spPr>
        <a:xfrm>
          <a:off x="1820828" y="31742"/>
          <a:ext cx="2451679" cy="867742"/>
        </a:xfrm>
        <a:prstGeom prst="roundRect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ACCESIBILIDAD</a:t>
          </a:r>
          <a:endParaRPr lang="es-CO" sz="1800" b="1" kern="1200" dirty="0"/>
        </a:p>
      </dsp:txBody>
      <dsp:txXfrm>
        <a:off x="1820828" y="31742"/>
        <a:ext cx="2451679" cy="867742"/>
      </dsp:txXfrm>
    </dsp:sp>
    <dsp:sp modelId="{47E08137-B6C6-49BA-8346-8ED44E2FF843}">
      <dsp:nvSpPr>
        <dsp:cNvPr id="0" name=""/>
        <dsp:cNvSpPr/>
      </dsp:nvSpPr>
      <dsp:spPr>
        <a:xfrm>
          <a:off x="1189806" y="726874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491230" y="174918"/>
              </a:moveTo>
              <a:arcTo wR="1732594" hR="1732594" stAng="17758050" swAng="1032435"/>
            </a:path>
          </a:pathLst>
        </a:custGeom>
        <a:noFill/>
        <a:ln w="9525" cap="flat" cmpd="sng" algn="ctr">
          <a:solidFill>
            <a:schemeClr val="accent6">
              <a:shade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7558C1-7E46-4AF6-AB9E-783C957F94AA}">
      <dsp:nvSpPr>
        <dsp:cNvPr id="0" name=""/>
        <dsp:cNvSpPr/>
      </dsp:nvSpPr>
      <dsp:spPr>
        <a:xfrm>
          <a:off x="3554003" y="1199563"/>
          <a:ext cx="2374690" cy="867742"/>
        </a:xfrm>
        <a:prstGeom prst="roundRect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OPORTUNIDAD</a:t>
          </a:r>
          <a:endParaRPr lang="es-CO" sz="1700" b="1" kern="1200" dirty="0"/>
        </a:p>
      </dsp:txBody>
      <dsp:txXfrm>
        <a:off x="3554003" y="1199563"/>
        <a:ext cx="2374690" cy="867742"/>
      </dsp:txXfrm>
    </dsp:sp>
    <dsp:sp modelId="{0A510558-7809-4453-BC87-A08019E7C64B}">
      <dsp:nvSpPr>
        <dsp:cNvPr id="0" name=""/>
        <dsp:cNvSpPr/>
      </dsp:nvSpPr>
      <dsp:spPr>
        <a:xfrm>
          <a:off x="1360958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3462825" y="1642133"/>
              </a:moveTo>
              <a:arcTo wR="1732594" hR="1732594" stAng="21420430" swAng="2195114"/>
            </a:path>
          </a:pathLst>
        </a:custGeom>
        <a:noFill/>
        <a:ln w="9525" cap="flat" cmpd="sng" algn="ctr">
          <a:solidFill>
            <a:schemeClr val="accent6">
              <a:shade val="90000"/>
              <a:hueOff val="-32180"/>
              <a:satOff val="-307"/>
              <a:lumOff val="455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09A3D0-09D6-4B41-9B1D-15F9E29928AC}">
      <dsp:nvSpPr>
        <dsp:cNvPr id="0" name=""/>
        <dsp:cNvSpPr/>
      </dsp:nvSpPr>
      <dsp:spPr>
        <a:xfrm>
          <a:off x="3127492" y="3136663"/>
          <a:ext cx="1968907" cy="867742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000" b="1" kern="1200" dirty="0" smtClean="0"/>
            <a:t>SEGURIDAD</a:t>
          </a:r>
          <a:endParaRPr lang="es-CO" sz="1800" b="1" kern="1200" dirty="0"/>
        </a:p>
      </dsp:txBody>
      <dsp:txXfrm>
        <a:off x="3127492" y="3136663"/>
        <a:ext cx="1968907" cy="867742"/>
      </dsp:txXfrm>
    </dsp:sp>
    <dsp:sp modelId="{62C12D71-9198-4113-8656-AD0A3E4DE55C}">
      <dsp:nvSpPr>
        <dsp:cNvPr id="0" name=""/>
        <dsp:cNvSpPr/>
      </dsp:nvSpPr>
      <dsp:spPr>
        <a:xfrm>
          <a:off x="1360958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1764791" y="3464889"/>
              </a:moveTo>
              <a:arcTo wR="1732594" hR="1732594" stAng="5336112" swAng="339095"/>
            </a:path>
          </a:pathLst>
        </a:custGeom>
        <a:noFill/>
        <a:ln w="9525" cap="flat" cmpd="sng" algn="ctr">
          <a:solidFill>
            <a:schemeClr val="accent6">
              <a:shade val="90000"/>
              <a:hueOff val="-64360"/>
              <a:satOff val="-615"/>
              <a:lumOff val="91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891340-81F4-4806-B9B0-E3F2EFF390CF}">
      <dsp:nvSpPr>
        <dsp:cNvPr id="0" name=""/>
        <dsp:cNvSpPr/>
      </dsp:nvSpPr>
      <dsp:spPr>
        <a:xfrm>
          <a:off x="1197057" y="3136663"/>
          <a:ext cx="1756203" cy="867742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500" b="1" kern="1200" dirty="0" smtClean="0"/>
            <a:t>PERTINENCIA</a:t>
          </a:r>
          <a:endParaRPr lang="es-CO" sz="1500" b="1" kern="1200" dirty="0"/>
        </a:p>
      </dsp:txBody>
      <dsp:txXfrm>
        <a:off x="1197057" y="3136663"/>
        <a:ext cx="1756203" cy="867742"/>
      </dsp:txXfrm>
    </dsp:sp>
    <dsp:sp modelId="{2C4E14A1-6A4C-40AC-A40F-6A9C6A02BAE7}">
      <dsp:nvSpPr>
        <dsp:cNvPr id="0" name=""/>
        <dsp:cNvSpPr/>
      </dsp:nvSpPr>
      <dsp:spPr>
        <a:xfrm>
          <a:off x="1360958" y="436241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289352" y="2691206"/>
              </a:moveTo>
              <a:arcTo wR="1732594" hR="1732594" stAng="8784456" swAng="2195114"/>
            </a:path>
          </a:pathLst>
        </a:custGeom>
        <a:noFill/>
        <a:ln w="9525" cap="flat" cmpd="sng" algn="ctr">
          <a:solidFill>
            <a:schemeClr val="accent6">
              <a:shade val="90000"/>
              <a:hueOff val="-96540"/>
              <a:satOff val="-922"/>
              <a:lumOff val="1365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732065-C6AE-484E-9390-4D47DC61C3E5}">
      <dsp:nvSpPr>
        <dsp:cNvPr id="0" name=""/>
        <dsp:cNvSpPr/>
      </dsp:nvSpPr>
      <dsp:spPr>
        <a:xfrm>
          <a:off x="167306" y="1199563"/>
          <a:ext cx="2556903" cy="867742"/>
        </a:xfrm>
        <a:prstGeom prst="roundRect">
          <a:avLst/>
        </a:prstGeom>
        <a:solidFill>
          <a:srgbClr val="FF99CC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/>
            <a:t>CONTINUIDAD</a:t>
          </a:r>
          <a:endParaRPr lang="es-CO" sz="1800" b="1" kern="1200" dirty="0"/>
        </a:p>
      </dsp:txBody>
      <dsp:txXfrm>
        <a:off x="167306" y="1199563"/>
        <a:ext cx="2556903" cy="867742"/>
      </dsp:txXfrm>
    </dsp:sp>
    <dsp:sp modelId="{A63097CA-AF41-4EC9-B535-44E5B42FC187}">
      <dsp:nvSpPr>
        <dsp:cNvPr id="0" name=""/>
        <dsp:cNvSpPr/>
      </dsp:nvSpPr>
      <dsp:spPr>
        <a:xfrm>
          <a:off x="1523611" y="701480"/>
          <a:ext cx="3465188" cy="3465188"/>
        </a:xfrm>
        <a:custGeom>
          <a:avLst/>
          <a:gdLst/>
          <a:ahLst/>
          <a:cxnLst/>
          <a:rect l="0" t="0" r="0" b="0"/>
          <a:pathLst>
            <a:path>
              <a:moveTo>
                <a:pt x="520552" y="494516"/>
              </a:moveTo>
              <a:arcTo wR="1732594" hR="1732594" stAng="13536530" swAng="993768"/>
            </a:path>
          </a:pathLst>
        </a:custGeom>
        <a:noFill/>
        <a:ln w="9525" cap="flat" cmpd="sng" algn="ctr">
          <a:solidFill>
            <a:schemeClr val="accent6">
              <a:shade val="90000"/>
              <a:hueOff val="-128719"/>
              <a:satOff val="-1229"/>
              <a:lumOff val="1820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FF6E40-8092-41A9-A56F-7E7A5FA535D2}">
      <dsp:nvSpPr>
        <dsp:cNvPr id="0" name=""/>
        <dsp:cNvSpPr/>
      </dsp:nvSpPr>
      <dsp:spPr>
        <a:xfrm>
          <a:off x="1356511" y="2126"/>
          <a:ext cx="5159399" cy="10227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rgbClr val="FFFF00"/>
              </a:solidFill>
            </a:rPr>
            <a:t>Interdisciplinario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1356511" y="2126"/>
        <a:ext cx="5159399" cy="1022709"/>
      </dsp:txXfrm>
    </dsp:sp>
    <dsp:sp modelId="{36329AD6-4B25-42C7-AD08-F269906A7AB8}">
      <dsp:nvSpPr>
        <dsp:cNvPr id="0" name=""/>
        <dsp:cNvSpPr/>
      </dsp:nvSpPr>
      <dsp:spPr>
        <a:xfrm>
          <a:off x="1356511" y="1075971"/>
          <a:ext cx="5305692" cy="102270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rgbClr val="7030A0"/>
              </a:solidFill>
            </a:rPr>
            <a:t>Representando por profesiones de la salud de la institución (gestión y asistencial )Médicos, Enfermeras/os, Farmacéutica, Instrumentadores Quirúrgicos, Administrativos).</a:t>
          </a:r>
          <a:endParaRPr lang="es-ES_tradnl" sz="1400" b="1" kern="1200" dirty="0">
            <a:solidFill>
              <a:srgbClr val="7030A0"/>
            </a:solidFill>
          </a:endParaRPr>
        </a:p>
      </dsp:txBody>
      <dsp:txXfrm>
        <a:off x="1356511" y="1075971"/>
        <a:ext cx="5305692" cy="1022709"/>
      </dsp:txXfrm>
    </dsp:sp>
    <dsp:sp modelId="{4F833D5C-80F7-4886-BEE5-F9D4476C88C6}">
      <dsp:nvSpPr>
        <dsp:cNvPr id="0" name=""/>
        <dsp:cNvSpPr/>
      </dsp:nvSpPr>
      <dsp:spPr>
        <a:xfrm>
          <a:off x="2496606" y="2088259"/>
          <a:ext cx="2903220" cy="102270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/>
            <a:t>Consta de una Coordinadora  y una Secretaria.</a:t>
          </a:r>
          <a:endParaRPr lang="es-ES_tradnl" sz="1400" b="1" kern="1200" dirty="0"/>
        </a:p>
      </dsp:txBody>
      <dsp:txXfrm>
        <a:off x="2496606" y="2088259"/>
        <a:ext cx="2903220" cy="1022709"/>
      </dsp:txXfrm>
    </dsp:sp>
    <dsp:sp modelId="{0FEE2BEF-A2DB-495F-A847-17A6FBC6F611}">
      <dsp:nvSpPr>
        <dsp:cNvPr id="0" name=""/>
        <dsp:cNvSpPr/>
      </dsp:nvSpPr>
      <dsp:spPr>
        <a:xfrm>
          <a:off x="1488521" y="3096374"/>
          <a:ext cx="5351476" cy="102270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400" b="1" kern="1200" dirty="0" smtClean="0">
              <a:solidFill>
                <a:srgbClr val="FFFF00"/>
              </a:solidFill>
            </a:rPr>
            <a:t>Las actividades son carga anexa a la función publica que desempeñan en la institución.</a:t>
          </a:r>
          <a:endParaRPr lang="es-AR" sz="1400" kern="1200" dirty="0">
            <a:solidFill>
              <a:srgbClr val="FFFF00"/>
            </a:solidFill>
          </a:endParaRPr>
        </a:p>
      </dsp:txBody>
      <dsp:txXfrm>
        <a:off x="1488521" y="3096374"/>
        <a:ext cx="5351476" cy="1022709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A50C419-AB79-4C12-8486-BC2E792E0BD8}">
      <dsp:nvSpPr>
        <dsp:cNvPr id="0" name=""/>
        <dsp:cNvSpPr/>
      </dsp:nvSpPr>
      <dsp:spPr>
        <a:xfrm>
          <a:off x="1372938" y="3183"/>
          <a:ext cx="3423555" cy="1008626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FFFF00"/>
              </a:solidFill>
            </a:rPr>
            <a:t>Designación Interna  del Coordinador, secretario y miembros del Comité; por parte de la Dirección hospitalaria de la institución.  </a:t>
          </a:r>
          <a:endParaRPr lang="es-AR" sz="1100" kern="1200" dirty="0">
            <a:solidFill>
              <a:srgbClr val="FFFF00"/>
            </a:solidFill>
          </a:endParaRPr>
        </a:p>
      </dsp:txBody>
      <dsp:txXfrm>
        <a:off x="1372938" y="3183"/>
        <a:ext cx="3423555" cy="1008626"/>
      </dsp:txXfrm>
    </dsp:sp>
    <dsp:sp modelId="{04AEC461-DC71-4F54-87E0-BEC368E2C48A}">
      <dsp:nvSpPr>
        <dsp:cNvPr id="0" name=""/>
        <dsp:cNvSpPr/>
      </dsp:nvSpPr>
      <dsp:spPr>
        <a:xfrm>
          <a:off x="1434086" y="1101113"/>
          <a:ext cx="4204080" cy="1008626"/>
        </a:xfrm>
        <a:prstGeom prst="chevron">
          <a:avLst/>
        </a:prstGeom>
        <a:solidFill>
          <a:schemeClr val="accent2">
            <a:hueOff val="2160929"/>
            <a:satOff val="8251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chemeClr val="tx1"/>
              </a:solidFill>
            </a:rPr>
            <a:t>Construcción de Programas de Seguridad de pacientes en la institución, con lineamientos conjuntos con la Referente Provincial de Seguridad de Pacientes.</a:t>
          </a:r>
          <a:endParaRPr lang="es-AR" sz="1100" kern="1200" dirty="0">
            <a:solidFill>
              <a:schemeClr val="tx1"/>
            </a:solidFill>
          </a:endParaRPr>
        </a:p>
      </dsp:txBody>
      <dsp:txXfrm>
        <a:off x="1434086" y="1101113"/>
        <a:ext cx="4204080" cy="1008626"/>
      </dsp:txXfrm>
    </dsp:sp>
    <dsp:sp modelId="{73155FC7-EC48-4EA1-B033-A463D2D2BCA2}">
      <dsp:nvSpPr>
        <dsp:cNvPr id="0" name=""/>
        <dsp:cNvSpPr/>
      </dsp:nvSpPr>
      <dsp:spPr>
        <a:xfrm>
          <a:off x="1372938" y="2302851"/>
          <a:ext cx="4740064" cy="1008626"/>
        </a:xfrm>
        <a:prstGeom prst="chevron">
          <a:avLst/>
        </a:prstGeom>
        <a:solidFill>
          <a:schemeClr val="accent2">
            <a:hueOff val="4321858"/>
            <a:satOff val="16502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7030A0"/>
              </a:solidFill>
            </a:rPr>
            <a:t>Desarrollo de actividades referidas a Seguridad de pacientes en la institución (registro de actividades y reporte mensual a la Referente Provincial de Seguridad de Pacientes).</a:t>
          </a:r>
          <a:endParaRPr lang="es-AR" sz="1100" kern="1200" dirty="0">
            <a:solidFill>
              <a:srgbClr val="7030A0"/>
            </a:solidFill>
          </a:endParaRPr>
        </a:p>
      </dsp:txBody>
      <dsp:txXfrm>
        <a:off x="1372938" y="2302851"/>
        <a:ext cx="4740064" cy="1008626"/>
      </dsp:txXfrm>
    </dsp:sp>
    <dsp:sp modelId="{19394CAA-6B27-40FC-AC21-732BF76C99D1}">
      <dsp:nvSpPr>
        <dsp:cNvPr id="0" name=""/>
        <dsp:cNvSpPr/>
      </dsp:nvSpPr>
      <dsp:spPr>
        <a:xfrm>
          <a:off x="1372938" y="3452685"/>
          <a:ext cx="5031482" cy="1008626"/>
        </a:xfrm>
        <a:prstGeom prst="chevron">
          <a:avLst/>
        </a:prstGeom>
        <a:solidFill>
          <a:schemeClr val="accent2">
            <a:hueOff val="6482786"/>
            <a:satOff val="24753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100" b="1" kern="1200" dirty="0" smtClean="0">
              <a:solidFill>
                <a:srgbClr val="7030A0"/>
              </a:solidFill>
            </a:rPr>
            <a:t>Monitoreo y evaluación del programa institucional de Seguridad de Pacientes</a:t>
          </a:r>
          <a:endParaRPr lang="es-AR" sz="1100" kern="1200" dirty="0">
            <a:solidFill>
              <a:srgbClr val="7030A0"/>
            </a:solidFill>
          </a:endParaRPr>
        </a:p>
      </dsp:txBody>
      <dsp:txXfrm>
        <a:off x="1372938" y="3452685"/>
        <a:ext cx="5031482" cy="100862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7F0358-D5A9-4A7B-AF6E-48FB948750C9}">
      <dsp:nvSpPr>
        <dsp:cNvPr id="0" name=""/>
        <dsp:cNvSpPr/>
      </dsp:nvSpPr>
      <dsp:spPr>
        <a:xfrm>
          <a:off x="72013" y="1993"/>
          <a:ext cx="6840749" cy="87163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3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Se elaboro programa de Seguridad de Pacientes de la institución</a:t>
          </a:r>
          <a:endParaRPr lang="es-AR" sz="23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013" y="1993"/>
        <a:ext cx="6840749" cy="871637"/>
      </dsp:txXfrm>
    </dsp:sp>
    <dsp:sp modelId="{B6337E5F-4F67-4C98-B1AE-AA761FA4BBEA}">
      <dsp:nvSpPr>
        <dsp:cNvPr id="0" name=""/>
        <dsp:cNvSpPr/>
      </dsp:nvSpPr>
      <dsp:spPr>
        <a:xfrm>
          <a:off x="720080" y="864095"/>
          <a:ext cx="5688622" cy="87163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Aplico instrumento de recolección de datos sobre percepción de cultura organizacional (estudio multicentrico)</a:t>
          </a:r>
          <a:endParaRPr lang="es-AR" sz="16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20080" y="864095"/>
        <a:ext cx="5688622" cy="871637"/>
      </dsp:txXfrm>
    </dsp:sp>
    <dsp:sp modelId="{B3C7CB08-805E-46B2-8D33-654E33C8A709}">
      <dsp:nvSpPr>
        <dsp:cNvPr id="0" name=""/>
        <dsp:cNvSpPr/>
      </dsp:nvSpPr>
      <dsp:spPr>
        <a:xfrm>
          <a:off x="936102" y="1728193"/>
          <a:ext cx="4962781" cy="87163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Estudio epidemiológico sobre eventos adversos reportados </a:t>
          </a:r>
          <a:endParaRPr lang="es-AR" sz="2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36102" y="1728193"/>
        <a:ext cx="4962781" cy="871637"/>
      </dsp:txXfrm>
    </dsp:sp>
    <dsp:sp modelId="{A97B0903-1368-42CD-9B70-AD0FDEDFF2D3}">
      <dsp:nvSpPr>
        <dsp:cNvPr id="0" name=""/>
        <dsp:cNvSpPr/>
      </dsp:nvSpPr>
      <dsp:spPr>
        <a:xfrm>
          <a:off x="936102" y="2592292"/>
          <a:ext cx="4962806" cy="87163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Elaboro y aplico indicadores de SP con sus protocolos </a:t>
          </a:r>
          <a:endParaRPr lang="es-AR" sz="22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36102" y="2592292"/>
        <a:ext cx="4962806" cy="871637"/>
      </dsp:txXfrm>
    </dsp:sp>
    <dsp:sp modelId="{5B3A857A-028D-4639-9453-882DBF7051E1}">
      <dsp:nvSpPr>
        <dsp:cNvPr id="0" name=""/>
        <dsp:cNvSpPr/>
      </dsp:nvSpPr>
      <dsp:spPr>
        <a:xfrm>
          <a:off x="936102" y="3456381"/>
          <a:ext cx="4974297" cy="87163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100" kern="1200" dirty="0" smtClean="0">
              <a:latin typeface="Tahoma" pitchFamily="34" charset="0"/>
              <a:ea typeface="Tahoma" pitchFamily="34" charset="0"/>
              <a:cs typeface="Tahoma" pitchFamily="34" charset="0"/>
            </a:rPr>
            <a:t>Monitoriza los indicadores de SP  aplicados</a:t>
          </a:r>
          <a:endParaRPr lang="es-AR" sz="2100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936102" y="3456381"/>
        <a:ext cx="4974297" cy="8716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F4889E3-999A-4BC7-A299-3A22692CEAEF}">
      <dsp:nvSpPr>
        <dsp:cNvPr id="0" name=""/>
        <dsp:cNvSpPr/>
      </dsp:nvSpPr>
      <dsp:spPr>
        <a:xfrm>
          <a:off x="1085994" y="-21579"/>
          <a:ext cx="4020698" cy="4020698"/>
        </a:xfrm>
        <a:prstGeom prst="circularArrow">
          <a:avLst>
            <a:gd name="adj1" fmla="val 5544"/>
            <a:gd name="adj2" fmla="val 330680"/>
            <a:gd name="adj3" fmla="val 13811749"/>
            <a:gd name="adj4" fmla="val 17364200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62715-59B3-435A-AFF9-D45F64D6A806}">
      <dsp:nvSpPr>
        <dsp:cNvPr id="0" name=""/>
        <dsp:cNvSpPr/>
      </dsp:nvSpPr>
      <dsp:spPr>
        <a:xfrm>
          <a:off x="2169557" y="1975"/>
          <a:ext cx="1853573" cy="92678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Cautelosos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50-70%</a:t>
          </a:r>
          <a:endParaRPr lang="es-AR" sz="16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2169557" y="1975"/>
        <a:ext cx="1853573" cy="926786"/>
      </dsp:txXfrm>
    </dsp:sp>
    <dsp:sp modelId="{17D90A0A-0BBF-41BA-8456-422A3874C083}">
      <dsp:nvSpPr>
        <dsp:cNvPr id="0" name=""/>
        <dsp:cNvSpPr/>
      </dsp:nvSpPr>
      <dsp:spPr>
        <a:xfrm>
          <a:off x="3800223" y="1186723"/>
          <a:ext cx="1853573" cy="92678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Resistentes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10-15%</a:t>
          </a:r>
          <a:endParaRPr lang="es-AR" sz="16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800223" y="1186723"/>
        <a:ext cx="1853573" cy="926786"/>
      </dsp:txXfrm>
    </dsp:sp>
    <dsp:sp modelId="{F3DF8210-8AC0-460D-8F52-CD0BD4DBD4E2}">
      <dsp:nvSpPr>
        <dsp:cNvPr id="0" name=""/>
        <dsp:cNvSpPr/>
      </dsp:nvSpPr>
      <dsp:spPr>
        <a:xfrm>
          <a:off x="3177364" y="3103686"/>
          <a:ext cx="1853573" cy="92678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Bloqueadores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2-5%</a:t>
          </a:r>
          <a:endParaRPr lang="es-AR" sz="16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3177364" y="3103686"/>
        <a:ext cx="1853573" cy="926786"/>
      </dsp:txXfrm>
    </dsp:sp>
    <dsp:sp modelId="{4FAE02C2-57D4-416E-8D17-A535E83C851B}">
      <dsp:nvSpPr>
        <dsp:cNvPr id="0" name=""/>
        <dsp:cNvSpPr/>
      </dsp:nvSpPr>
      <dsp:spPr>
        <a:xfrm>
          <a:off x="1161750" y="3103686"/>
          <a:ext cx="1853573" cy="92678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Prematuros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2-5%</a:t>
          </a:r>
          <a:endParaRPr lang="es-AR" sz="16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61750" y="3103686"/>
        <a:ext cx="1853573" cy="926786"/>
      </dsp:txXfrm>
    </dsp:sp>
    <dsp:sp modelId="{8CB30EF4-8798-433E-B330-9318A35A397C}">
      <dsp:nvSpPr>
        <dsp:cNvPr id="0" name=""/>
        <dsp:cNvSpPr/>
      </dsp:nvSpPr>
      <dsp:spPr>
        <a:xfrm>
          <a:off x="538891" y="1186723"/>
          <a:ext cx="1853573" cy="92678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Innovadores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600" b="1" kern="1200" dirty="0" smtClean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10-15%</a:t>
          </a:r>
          <a:endParaRPr lang="es-AR" sz="1600" b="1" kern="1200" dirty="0">
            <a:solidFill>
              <a:srgbClr val="FFFF00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538891" y="1186723"/>
        <a:ext cx="1853573" cy="926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68BAD-449E-4B93-8CA9-6175603D183F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4A92C-4930-40DC-A724-7DA2D8C5ABEA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2F846DE-5DD3-404E-8ADE-4805E939BD8F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97C3F60-629A-4F52-9402-DBDA7C69B529}" type="slidenum">
              <a:rPr lang="en-GB" sz="1200"/>
              <a:pPr algn="r"/>
              <a:t>5</a:t>
            </a:fld>
            <a:endParaRPr lang="en-GB" sz="120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70413" cy="3427412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_tradn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29CA9B-0414-401E-8A49-B44AFCBA0CFB}" type="slidenum">
              <a:rPr lang="es-AR" smtClean="0"/>
              <a:pPr/>
              <a:t>9</a:t>
            </a:fld>
            <a:endParaRPr lang="es-A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79E538F-BD6C-4BA0-A8A5-437FEA31DEF0}" type="datetimeFigureOut">
              <a:rPr lang="es-AR" smtClean="0"/>
              <a:t>30/11/2012</a:t>
            </a:fld>
            <a:endParaRPr lang="es-AR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F5BDB04-01A1-4005-AA9F-DD20E3DD20FB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ar/imgres?imgurl=http://media.lavozdegalicia.es/default/2008/06/27/0012_2367046/Foto/p27c8f2.jpg&amp;imgrefurl=http://www.lavozdegalicia.es/pontevedra/2008/06/27/0003_6940063.htm&amp;usg=__N_5Mxxbjnsdf-sfPAOaRKZwvqf4=&amp;h=315&amp;w=316&amp;sz=12&amp;hl=es&amp;start=27&amp;zoom=1&amp;tbnid=DvXQEIhhA3dU8M:&amp;tbnh=117&amp;tbnw=117&amp;ei=k9fOT-mOJenF0QGRluiICA&amp;prev=/search%3Fq%3Dpacientes%2Bidentificados%2Bcon%2Bpulseras%2Ben%2Bhospitales%26start%3D21%26hl%3Des%26sa%3DN%26gbv%3D2%26tbm%3Disch%26prmd%3Divns&amp;itbs=1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4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10.xml"/><Relationship Id="rId2" Type="http://schemas.openxmlformats.org/officeDocument/2006/relationships/hyperlink" Target="http://www.minproteccionsocial.gov.co/ocs/public/her_calidad/Default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Relationship Id="rId9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seguridaddepacientes@cba.gov.ar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seguridaddepacientes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27584" y="3717032"/>
            <a:ext cx="7772400" cy="1544168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Programa Provincial de Seguridad de Paciente</a:t>
            </a:r>
          </a:p>
          <a:p>
            <a:endParaRPr lang="es-AR" sz="2400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s-AR" sz="2400" b="1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“COMITÉ DE SEGURIDAD DE PACIENTE”</a:t>
            </a:r>
            <a:endParaRPr lang="es-AR" sz="2400" b="1" dirty="0">
              <a:solidFill>
                <a:srgbClr val="CC00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4283968" y="566124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A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Lic. Esp. Genoveva Avila</a:t>
            </a:r>
          </a:p>
          <a:p>
            <a:pPr algn="r"/>
            <a:r>
              <a:rPr lang="es-AR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Ministerio de Salud de Córdoba</a:t>
            </a:r>
            <a:endParaRPr lang="es-AR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340" name="AutoShape 4" descr="data:image/jpeg;base64,/9j/4AAQSkZJRgABAQAAAQABAAD/2wCEAAkGBhQSERIUEhQSFRUWFxYVFhcXFBUaHBUXFxcXFRgXGBQdHyYeGBsjGxQYHy8gIycpLCwtFR4xNTAqNScrLCkBCQoKDgwOGg8PFzQlHyQpKSwsKSwpNSosLCkvKSwsLCwsLywtLCwsLCwpKSwsLCwsLCwsLCwpLCwsLCwsLCwsLP/AABEIAGkB3wMBIgACEQEDEQH/xAAbAAEAAgMBAQAAAAAAAAAAAAAABAUCAwYHAf/EAEQQAAIBAgQEAwcCAgYIBwEAAAECAwARBBIhMQUTIkEGUZEUFjJVYXHTI0JSgRUzYqGxwQckQ3KCkpPwVGNkg6LR4VP/xAAZAQEBAQEBAQAAAAAAAAAAAAAAAQIDBAX/xAAqEQEAAQMDBAMAAAcBAAAAAAAAAQIREiFRUgMxYbETIkEyQnGh4fDxBP/aAAwDAQACEQMRAD8A9vpSlApSqjjHieHDMiOSZHuVRRmbKurOR+1B3Y2FyBvSIvokzZb0qq4b4mgm0V7N/C3Sf5djVrerMTHdKaoqi8SouKeM4IJjCy4iSRVV2EOHmlyq5YLmKKbXyNp9K0R/6Q8Fe0krwH/1EM0H/wApVVT61M8N4pJlknWLlmSSRSe8ghdokcnyKoCPoe9WsyKQQwBHe9rf300vrDT5DiFdQyMrKdiCCD9iK2VyGN8NYZCz4OX2OYWY8ixQl9FMuFHS4Y21sD5MN628H8Wusvs+OTlSFikUwV1hxJH8BcXR/wCwSb2OVm1q431gdVSlKyFKUoFKUoFKUoFKUoFKUoFKUoFKUoFKUoFKUoFKUoFKUoFKUoFKUoFKUoFKUoFKUoFKUoFKUoFKUoFKUoFKUoFKUoFKUoFKUoFKV8JoKnxPx72WEMq55ZGEcEd9ZJW+Ffoo+Jj2VSapcD4bKxzGVuZiZx+rN5nXKiD9sa30UffUkmscKfasfPiDYx4bNhYP9/Q4l/UJH/7bedXU2IVMt79RCiwJJJ+g2G+p00NdYi2n6xVro4OLDhhpbuD9CNDXQcN4/NFE4ZXkUKRG1iSHscqE9wTYDXvWWG4Q0vXJmjYFxYoub+sYjMR0OoXKBYdtSamzxz8tkIilQggqFKNa3bdSfSuVXyZ66w8lHR+KbxKw4auIaKLnFI3yxF8i6l8oMosdFBbTvpfW+0scLT9wLnr1cltH+IWOlraWttVVwnxRFygJWySL0sGBuSulx538q2S+K0G0UxHnlQeiswP91SqqI7y9ecWvdcpCAAAAALAAAAWGwtUXi3CYsTC8MyB43FiD6ggjVWBsQRqCARULBcYfEXMIRAA4PMJLo+ayExLoUYAtfODsLb2m+wMSS0sh1QgLZQCosQLDMQx1IZjVje7UTEqbw9xGWGY4HFMXdVz4eZt8RCDY5u3NTQNbcFW7kDpq5jxX4fvAJcOv+s4ZjiICWYktqXjzMT0yKWS2wzCw0FXnCuIpiIYpozdJUWRT/ZYBh/jWptOqpdKUrIUpSgxeQAXJAA3JNqwOJWwbMtjscwsfsa5bxoUGIwbYsXwS80yXBMazWUwtMNsgAksW0DFe9jVVPNghilknWH2I4dfZWMf6IkMkonC6WDsGjtcdQvlvrWopHoHMGguLnUC+9DMLE3Fhub7fevLMHwieSTAlOZHJFFxGXCZ8y5U9pg9nilFrhGhOQqRcA7ArpsixgkEc2KjZMIcTi2mSVTljmATlGdRcGNSJNTdb5D5GtfH5S7032pbA5lsdjcWP2Pevr4hRuVH3IFeZlWxSYUQ4fAtaXGcteW3s8toriQC2mYm2bbU71HhEKtw7M0QRMIY74yBpGDrMisnSwCSAgjcjQWvT4/Jd6pz1zZbrm3tcXt9q+pMCSAQSNwCLj7jtXmjvkxOLhwTQzzyjFur5LT4OZkdlEkhFjETZEvYgBRZhqJHC/ZWl4cMChWaNr4iyMrpGYm5i4piL5mdkNmJYtrrYmnx2/VeiF9baX3t/+V8MwHcaC517ef2rmcVxSKDibGZwnMw0KITfqbmydINt9R61zccrtjPbnhYwTzthGZrW9kNoYxydyDOnMzEfDMe1SKLo9H9rT+NP+YVnzhqbiw312+/lXl/EuD4ePBYkmGJT/SSDSIA5FxkLMNB8OQOfKwNR+MYOSHC8VljV2TETYuKVAGJVi2SCdF7AXytbsVP7auET+j1dpwCASATsCbX+w71kX2Gmu1eccRGFV8eMdGzTyW9nBRmeSMQry1wjDUMHDaKQwbU9jUTib4pik7QvJJw2KC7qwF5sqS4wKh/rM0Vo7juWAtV+Pyr1ISAkgEXG+u338qwOJUC5ZQNviHavNXnlgxmPxWGV3OJljwqixK53wmGbDzN3CK5kViAfj120gScMTDxYOImIRx4vHrmxMTzINHALqCCSTsb7mnx+Uu9aGIW9rrfyuL+lBiFsTmWw3Nxp9z2rzLi2DzTyThIzAk2AZpY4zzo0CxkNCe0V7Bh2RnOu1aYBh+YWkRfYhjsa+I6Dk5nQcPJMLaxi0nUbrcoafHG5d6mJxYG4sdjfQ/zrLmC9tL727+led+IYExiQ4fARBoAkuJzQlY1SUllgdb2DfqGSTTugPemeXFYmHGQqy4iPBowQ3Aduc64jDt2ucpAPZlU6jfOHku9CadQLkqB5ki3lvWQfS+lv++9eV8Imhy4SfGoVwpOOdOahyRTSYpmUzIdFYxlgGOlywvdhfpPDMBXBY3KrLhy85wqEEZYDGLBVOoQyCQqOysLWFgLVRb9LuuScEXBB+xBok4PwkH7EGvMPDOFiMfDGwiZZEw1sa6IyKU9mKmOQ2AeTnZSBqRlfa5vdf6KQi4SNVOGziGDOIoWjdTktaYknO1766a301qVUREXuXdqJwSVBGYbi4uPuK+84WvcWGhNxXmnC+LR4N8QMOsWKyx4iVZkjImSV5UIw2Ia3UzvILEkG0eo0zVEbDSYTCY3CyxyKHiixKsziTPIHjjxJuu12VZLdzIxqx0/Jd6vn1tpff/sVgcQotdlF9uoa1yWL8T4cYyDEmQcjkzw82xyCTmQsEJ7MRt52rnsLFAs2BOMjBibDY1gskTNrLiopEHLy3DlCdLX3FSKN5LvUma2p0rDni1wVI2uDfXy+/wBK4d8PKOAYxZFkF4cbyke+dYSZTAjDe4jKix1Gx1qJNwJ8Mi4qRIo1M+Dd4sPnaONIiytMbqpLEOMxCiyoN7XpFG8q73C8QDoHIZAdbSDKwF9MynVbjWxsddRW8SjTUa7a7/bzrzbjeMjnXEToUaBsXggskkbPE4RRmbLpnQE2uDa4OulYcDxa4c4FpbpGk3EAJMjKjhgGDxoReOMkkKp/h0JFidfHpe/+2S70wTDXUab6jT7+VfFxCkZgykedxb1ryuYxNNi2y5sK3EY3xWVDZ4ThBkZwBdovaNW3HxX0vVtx5YMZFBhMHEs2HmMk03KtGhSMACz6DMZXjYW35TeRqYRfuXeg3rWMSts2ZcvncW9dq5vhPGQ3C+ZjUP6aPHiUKZrtETFJZBfMGK3HmGFcnAsH6c7GIYWTHGbFRKLxYdRg3jhEosF+JY3Y2sHYamwNSKC71MyDTUa7a7/asROL5bi+9r6+leao0EMfCnmAR0ndo8yMGjwp5/LFiLoArILHXYVaticLPxSIJkjkgkZmbKVkxEpiZCgNrtGFNySbEooGxpNFh3NKUrClKUoFKUoFaMdiBHHJIdkRmP8Awgn/ACrfVT4tUnAYwLv7PNb/AKbVY1kcr4IkdcLDFbrdBiJGZra4gGeTIuXqyvIBbazLrXR4XBhLn4nIUPIQuaTKNCxAA7nQCwuahYSIDDYd4lA5cSFAqKSY8ilo0GlswUDQjUL9qsXnAXMb2tfY3Ol7Bdy30Gtd6u+jm04ZbSSj+IrJ8dybrkJy/tH6f2Ov1qt8VBZYHiz5Dnw7M1wqqBPGwu5spJy2ygk9Q01rfLmaWJmuiMcgCoS7goXAmbL+koIcWva9tbtasOP4TDpgpFlBjw8SqxES2yLEwkGVQNgUGgGwqdpEPG50mYMyksuc5FKj4mC6Ek3y2BPe17DatF6lcbS0wbs6AA/VSTb0ao8MDObKCT9KxP8A56a71S+f1KqormIIJ2jcPGQGAtqLgg9iKtovFzj44Qf9xx/g3/3XzC+HSdZGA+g1PrVrh+GRJsgJ8zr/AI1MIp0h26cdT+j7hfEMMisc2XKLsH0IHnbuPqL1V+AnywzwA6YfEzRLpYCMkTRgDyCTKP5VY8Vw4ZMy6SJ1Rt5Ea2+x2I+tVfgnECSbiTjZsTGf5nB4Yn/GkRpL10zPaXVUpSsNlKUoFqWpSgWpalKD4RUXFcQEbxK1/wBViim2gYIz6ntcKal1A4zw8zRFVYK4KujH9rowZSR3FxYjuCRUnwzVeI0QMR4tiXP0ysFEzFgFsRAQshGoJsTapvD+KiUyKEdeWVBzZd2UPYWJ7EetU+M8LyGNER06cNNAxYG7NNlzPp9Vvb+1Vjw3h8sZnZjGTIVZQM1gVjWOzHyugOnnXOJqvq40z1MteyTFxqIqWLqgDvH1kLdkYqQLnXUGt746MEgugO5BYX7fX6j1Fc+PDEgytmiZ/wDWAwZTk/XkEhKjfptb6jyrJfCdo5EzKxb2cZmW5Kw5LhvO+Q/TWrerZYq6my8PFIcobmx5WNgc62J8gb61qxXFo0dEzAuzKuUMLjMDYkXvbSqLiHhWRxOqSIEleVstmGXPHGinQi9ihOXQHN9K3L4ckEgOaLKJhNmKnP8A1eQrfbQ7Hy0t3plVsmfU4rwcUhsx5sdlNmOdbKfIm+la8ZxRYzCLM3NcIpWxFypcEm+1lJv9K52HwjKM7O6O7LCL5pBZ4jKeYDra5k+ADKNRqDVvi+GSMMJ1oTC6u5KkZ7RtGbAbfHf+VImrYiuuY7JM/HIERnMqZVtmIYG2bbQedb14hFe3MS9s1s4vl/itfb61zvuceSqB0BGG5F8psXzq4ci+3Sfr1Vl7qsZZHYqczGQdUgyOYeTYKNGAF9T2Nrd6ZVbGfU4r88Th0/Vj1Nh1rqdrb1mMZGWKZ0LAXK5hcDzI3FUMvhMGPIOWP9WGHFl2a98w+lacX4Ulld2aVbFZkBs18sqgKMt7AC2vdvMVb1bLNdcfyrxeKIzAKVZSrsXV4yqlCoIPVe/Ve4BAtqRpW1eJwlc/Njy7Zs62uBci97X0qix3ht5suYwoRFLFlVSVOdoWUkG3T+kQV8mt2rNPDrNKkrmIETLKUVTlssEkItfdiZAb22UDtepM1bGdfFdniEV1HMju4ugzi7Dtl11/lWjCcXjdUYsEzllUMwBYqxXTXXb+8VRe6Un6S8xMkZjIADCxSYymwGhupAF9sugrP3SOYEsGUrlZc0igDmvKCuU6nrsQf4RTKrZM+pxdJFi0YsqurFdGAYEr9x22/uqGePR89YQwJySuSGUhOUY1IbW4P6oP/Caj8J4S0TzXKiN9VRSxysWdnYMdRmzDp2Fjbeqg+DpCApeMBYJYAQhu2d4nDOb6/wBXqB/ETekzVbstVVdotDppuJxiJps6mNFZmZTmFlBJ23tatGG4upTPIpgFwBzGjGa4uCCGI/z0rVw7hRijlACB5CWN2kdS2VU1za2so0FqrB4YlCFFaNELk8pTIEReXkyqdx1dWUWHbzumatlmqvSYhfYfiSM7psVKgG46sy5xl89L+la+I8aihjLllNgzBQy3bLvl11qnh8MSIISHQvEYWFw1jkgMDXO4vmJH2rTJ4TkyMueIl4RExZT0kPI4ZBfvzLEE/tG9TKq3ZjPqW/hX3EOKiLl9EjmQkKEC30GY7kdhWMPGEdY2TqV7G9wuQMOksDrcmwA31rDifBhO0OY9MZYsAzKWzIV3UjzqDjPDbFyIjGkZOHOXKbqIHDZVA0sQLfT61ZmYlqZ6kTOiYviKMxSSA6xiQsmZc9o2ZSbX2JX++pEfFkszORGqsFzO6WN1VhsdPitY2Om1rGqFvCjlWQtEBbE5Sqm5M5awf6AN/MgbWrePDbrKZVaNjzDIFZWtZoYod9bMOVe9tmI+tSJq2SK+p+w6BMbGzFA6FgLlQwJA+1bSK5/C8BkGKWZ3UhebYdXwyZcqgfCuULa4+Lf6V0ArcTM93WiZnvD7S1KVpstS1KUClKUClKUClKUCteJgDo6HZlKn7MLH/GtlDQcR4QxuXA4eM3aSPNhLWbWXD5ojcgHKP073PnU7B4LlyddjnOaNQtxC5UmUK1rhWN2BOtyw2sBEeEYPiT3Fo8eAyN5YiJSHQn+2hDAeaPV1icOsiMjXKsLGxINj3DAgg9wQbjtXeZ/d2JMXDmQgXvoRZsvUCGHUNhcComOxET4Z2mCNGyFXUsCpJ6DHfYnN0feslx7BjEQHlAD2UFV5bOVVsxuLgDUAk6aCteDwRjmYsWcuGZWCBUjF1zIADuSc1yCx1ubWAkeRF4bihjsNDIE5cUiBgGsXFwChQqSFtrvrpsL1O4fKY2MLZdFDKwFs63t1D+IEfzrHg2JlYSiZAhSaREsLB4gbxuup/awB+oNayScTJbskY/vYn/EVf1xrt3WvPr5z6r8VIyWv3qFLjDoLFmJsqjdj5CuFfViJtTGqXn9WOP4jZcq6u91UfUg3J+gFyT9Ki/6NMNbBc3T/AFiWScEAjMjHJEbHUfpIlQOOYV0RMOrXxeNvECv+whAvM48gq6X7u6DvXaYPCrFGkaAKiKqKoFgqqLAAfQCrEzhr+u1FNtW41z3EeMyRPNzDkQI7xDlZuYEjDkiTNlzg5uggXCm2gJHQ1Dl4NCzMzRqSwIa9zcMMrabC40Nt6RZ0VOJ8WhM5MMhVFmcsGS2XDsElNr3vdhYd9a3TeJwha8UmXNIikFDndGy5QL6XJ0JsPO1WEvB4WBDRoQVkQgi91lIaRT9GIFx3tWiDw9CpkLIrmQyFiwvcSNmZbbW2H1yi+1a+thHHiQZ8hjZWzmNiWXKrZY2Az7EsJVIG5sRuK18O8TCRImyOVbkq0hyC0kqK6jJe/wC9QbXALdwCasRwOCyjlrZWzi5Ju1wQzXPUQVUgm9io8q+xcEgVkZYkUoFVbCwUKuRbDbRdAdwNKmgg47jxWQKqMVWVUlfpsLxmUgLe50K6ju1vOzBceaeGV4YmEireNZLqrsylkBe2muh3tVhLwiFnEjRqXBBDEdwCoP3yki/kbbV9h4XEiGNUAQixW5ta1ranQW0t2ppYUsXikIl5DncMVkUJy2isEJzRFmOgdWuDYhlIOovnB4nADiRSWVowStrWmxUuFTS99DHc/wB1zpVgfD2HNrxIbX1NyTfLfMSbt8C73+BfIVnJwKBipaJCVII07h+aDbuQ5LC+xNxT6iHwnjbTyrZCsTwiWMnLdwzdLaG69JvY+Y+tVCeK5jCoyxc8zLca5fZzMo5gG98jBPLOT2rpsLwqKJi0aKrEWJHlctl+guSbbamvo4XF/wDzTYLt2DZwPsG1+9LxsKmLxYrXyRSt1Ki/CA2ZzHe5NhqL28j/ACrFPFBzP+lZFjRgS6gmRpHiMdtdQYyLi97GrePhUSkkIou2fvYNctcDYHMSdO5vWuTgsB3jW9raXB+LmDUHcMSwO4JPnS9IiYDjZkEjqjFREkipYBrnmZl+putq2NxQywyvhlzlRaMm1nOVWuuovbNbcXIIuN6lxYBI0IhVY+kKLLoAt8unkLnT61rwXCI44FhtdQLHtmN8xbptYltdLW7U0FYnidUEQcmQu6xsQhQozyiFQ0JJZbMwBO2hI8q28P8AEN4UaQHN+mGIAtd05lwPIeVTf6Bw/T+knSQwvr1K/MDG+7B+oE6g619HBIMytykuoAXTYAEDTbQMwv5MR3pekR+F8UeWSQMhRRHE6glSevmG5Kk9lGnaxqm4B4jnmSLmj+vSPlyiB47SNFLLIvKcksqrGLNexMluxNdLguGQxX5aKtwAbdwt8o+wubDtXyThcLIkZRckdsg2yWBUZbbdJI+xI70vGwpcD4oMi5wjctxDkbo6edCkihgDdtW1I06hvqRu4b4hL8tMrPI4DGwVQqiOBna5PnOthubnsL1YQ8Cw6FSsSLlCqthYAKuRQBtovSPIHSsv6Gg6f00GU3FtCNFXcdsqKLbEKPKrM0/gjcO48JndEQ9BUlrgjK2ezA99Y7WH8Q13rTivEyxvIGifKrtHnulmdYPaLAXvbKCLm2o2trU/D8GhjOZI1U6G4v2DWH2Akaw2GatUfAIeZLIyKzSsWJI841iI/wCVbX3sbbVPqI8XiO5IMTgK6RyHMh5ckiqyqQDc6OlyNs/extjw/wATCRolaKSMyrG6hih6ZEkcE5SbH9JgR9t+1jLwqJnzlFzjZvIgEA22uASAdxc1EwHhnDxxLEI1IVY1vsTyxZTptbXQWAzHzNPqIo8XoWAWKZukMcq3IJjMoW3fQAXuBd1HnZF4mzahF5fLZy3NTRlk5fLPkbixG4Olr1ZR8EgWwWNVyqEAW4AUAqBYaaAkDyvpRuBwEActbAMNzfqIY63uTmAa+9xfel6RC4f4oWZo1COufOAXsozI8iMq/wAbAxE2GtiD52+4jxMqOyvG6ortHzCyBSyw8/zuFygi5tqPLWpkXBIFKFY0BQsyf2WbOWcDbMeY9236211NaV8OwZ5XdFcysWbMB+6NYyLd7qtr7202pekRovFIb/ZsLLKzlmVQgjKg3YkXvnFtPSty8bDwcwBkIlWMggEgmRU720IbfexqUvBYArLy0swZWvrmDkFrk6m5UEn6Vsi4ZEqlFRQubOR5vcNmPm1wDfzFL0imn8UMFBSBiWeNVDOgzK04gZgQTYi4IB3uNtbfR4uUlgsUrHPkXQAMeaIfiNgvUb/UC48qt5OGQsMpRbWsPoMwfTy6gD9xXyPhMIJIRdWDne2YNnzAbA5tdO+tL07CtxPipE0KPmBysunSxk5ag/Rupgf4VP2pF4oDFTypVXozM2UZC+awK3zHVbbdxvVnLwmJs941/UKs5tYsyWCsSNbiwse1qyXh0Y/Yv7T/ADT4TfuR5002FRL4my8pmjdRIjMi9BL3aBEuQbKS04Hcam5FqYjxVkJBhkuiyvJ1JZFh5ZY3v1XWUMAPIg2NWKcBgC5REmWzKBa4CtluoB+FehdBp0isl4NCFK8tbFXU3F7rJbOCTqc1he+9qXpFQPGsZMmSKZgpdcwU5bxyiB8zbIAxJ1/arHsascVxkIIDluJSBmzLkXNa132JN7Ad+1b/AOh4urotmN2sWGt7kix0udTbespOFxEIpRcqWyDYLa1hYaWFhYfQUnHYVPvapjWQRSFXRZYj09cbMq5z3jADqxuNA30Ntb+LcpfNET+oI48jBuZ+iJybjawJ+h0q2HA4eq0YGbexI75rCx0FyTYaanzo/AoD/s1HwnS4sUXIpFtjlOXTtptT6iqxfi0CORhHKqqkhDkLfMkHPtyyQR03GttRb61jL4hkCSXUg3xCxydJBMRYgFb3+EHU6XU7aXupeEwsrK0aENmuCNDmTltfzunT9qx/oWHMzctbsGDfXNbNp2JsLnvYVb07Cq98UJkyxSkKWGbL09MghYs2yANrc9gTV9BJmVWFtQDob767jQ1GPBoeroAzG5sWGt7k2B0udTbe+tS44woAUAACwA2AGgAFZm34MqUpUClKUFdx7gqYqFonuL2KuPijdTmSRT2ZWAI+1czw/jE3M9knyx4lRm5uUGOeNWUGSJcwJYqdV1yHe4tft6reOeH4sXGEmU6HMjqxV4n7PHIOpG+oNapqtpKTCEeGplUZfgYyITdirnN1gkk362H1DEbGtDksMkmUSqRy3YALJIqBuYiBy1gSQVJBsDuCCYTtjsHpKhxsI2lhAE6j/wAzD7Sm37oyCT+yow8SYXFnlNOsVxYRuz4fEZwfiW7K6LYHYXNzsN+saspOHxM0mIZ4XUwtGI+sHIk8UrK+VbhnzKW+nQuutR2xBinnKknqHxG/YNb7A6AeQpxzh4PLdnNo5I5BIl2KJCrOSUBtma7qWVdVcjTSqiXi8cpeaNs0cnWjai6kC2hsR/OtTRk8/WnGFzPxFpSqhbteyqL6nQaknbTfYVYySRcPi5s15Jn6ERBd5GO0UKf57bkkAVS8CxszKfY8MzyPo2IxCvFDEPJFYcybt8IAax6hpXScE8LCKQzzyNiMSwsZX0CA26IYrkRJoNBqbakmuM0xTLp06J71d2Hhrgkgd8VisvtUwClQbrBECSsCHvYklm/cxvsAB0NKViZv3dylKUClKUClKUClKUClKUClKUFfxuN2iIQMTmQsFNmZAwLqpuNStxuN9xVU0cnMj5Uboi5Si5EC9TMJjJfqU5NVtbfvciulpVibDkZUxl4v652UZtRCI8xw8nxnRriUhbA7ZT5tX2RcVmVl9oNhKEZkguSeQVEo2CFlkFwAbDcaE9bStZeBzPOnMGO5quF5bmPNluCVkzKCoFwAEtp+7c1I4tHO08TRL0RZWIz25mdsrgKPiKxg2zEC7De1XxFKlxyTY7Eo8Ku7Z25fTaHKSzPzFcDqAUKLFe1zc62zwpxxjBYuGAZrZYrlxyrRtpYrcyai2nfuepyC97C/nb/OvtXLwOYwuFxNypaXViDIRDnC8zEGym1ioBitcH4vvW3g2JxbTrzkZU5XXfJYSgQ2y21Fy0txdvhGo0v0VKmXgc2ylsNhFCO11TrUX5Qyi7bjqI0B7an6GPw9ZYjiTJFNJnDFUW12IMrFAS1ibFVDkqDdRbpNdYBSmQ5PDcMlEmHZQ41BIKkCJQ8jsqEtoCGCZbE2C7W0tcFiZGnnUm8cZIBFuovZwp8iguLf21q3r4BTIca2AmOa0cli0nLt0BHYQZHMZclQMsmt9bsbdQFWXF1xDTLyw5VSrIAI+WTZyTIx6gQ2XQW0PfW3Q0pl4HNLhMRLhSkrSZmkjsRZHVM8ZbqFgSLOQQNgBruYi+3KZrhwTIxUryyrssUCobMTkhYrISNCDfXYnsKUy8DmsR7XZyFuyZ0TROoAf1o+pDAW849tawiixrEZpHAsouqRA2Yz3JzA9SgQi9gL3NtbL1FKZeByMAxnWQJVZ+phaLICYogShNzmDhhYm1r6bGrTg/tPNl5xOQZgoKrYgNZGDADUoLsDfU/ttY3VKTV4ClKVkKUpQKUpQKUpQKUpQKUpQKUpQKUqBxXhzygBJ5YLG5MYju2mxzq2nfSpKTNoT6Vz/u1N8wxnph/xV9925vmGM9MN+KsZTs551cV8RUbGcMimGWaKOQeTorD0Iqq925vmGM9MN+Knu3N8wxnphvxUymPz+/8Akzq4sG/0ecN/8DhP+in+FqqD4VaHGRGOIezh1KhAAIwNhl7AGrr3bm+YYz0w34qe7c3zDGemG/FXSOtXH/Yc64mu16V8BX2qD3bm+YYz0w34qe7c3zDGemG/FXPKdvTp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oPdub5hjPTDfip7tzfMMZ6Yb8VMp29GdXFf0qg925vmGM9MN+Knu3N8wxnphvxUynb0Z1cV/SqD3bm+YYz0w34qe7c3zDGemG/FTKdvRnVxX9K58+GZvmGM9MN+KrjAYcxoFaR5CN3fLmb6nKAPQVqJmfxqmqZ7wkUpStNlKUoFKUoFKUoFKUoFKUoFKUoFKUoFKUoFKUoFKUoFKUoFKUoFKUoFKUoFKUoFKUoFKUoFKUoFKUoFKUoFKUoFKUoFKUoFKUoFKUoFKUoFKUoFKUoFKUoP/2Q=="/>
          <p:cNvSpPr>
            <a:spLocks noChangeAspect="1" noChangeArrowheads="1"/>
          </p:cNvSpPr>
          <p:nvPr/>
        </p:nvSpPr>
        <p:spPr bwMode="auto">
          <a:xfrm>
            <a:off x="63500" y="-490538"/>
            <a:ext cx="4562475" cy="10001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 dirty="0"/>
          </a:p>
        </p:txBody>
      </p:sp>
      <p:pic>
        <p:nvPicPr>
          <p:cNvPr id="14342" name="Picture 6" descr="http://www.baires-salud.com.ar/uploads/92b96d330fbb1e67195e914b78dfd75ab6f09d1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7524750" cy="165735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9" name="Picture 10" descr="100px-Escudo_COA_Cordoba_province_argent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5373216"/>
            <a:ext cx="8640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WordArt 13" descr="Vertical estrecha"/>
          <p:cNvSpPr>
            <a:spLocks noChangeArrowheads="1" noChangeShapeType="1" noTextEdit="1"/>
          </p:cNvSpPr>
          <p:nvPr/>
        </p:nvSpPr>
        <p:spPr bwMode="auto">
          <a:xfrm>
            <a:off x="684213" y="1916113"/>
            <a:ext cx="7334250" cy="1531937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s-AR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Comité de Seguridad de los pacientes</a:t>
            </a: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149080"/>
            <a:ext cx="8183880" cy="1224136"/>
          </a:xfrm>
        </p:spPr>
        <p:txBody>
          <a:bodyPr>
            <a:normAutofit fontScale="90000"/>
          </a:bodyPr>
          <a:lstStyle/>
          <a:p>
            <a:pPr algn="r"/>
            <a:r>
              <a:rPr lang="es-AR" sz="2700" dirty="0" smtClean="0">
                <a:solidFill>
                  <a:srgbClr val="00206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Resolución Ministerio de Salud de la Provincia de Córdoba N° 0965/2008 </a:t>
            </a:r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pic>
        <p:nvPicPr>
          <p:cNvPr id="5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548680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1119206" y="207964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683568" y="908720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Pilares de los Comité de Seguridad de Pacientes</a:t>
            </a:r>
            <a:endParaRPr lang="es-AR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40352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848872" cy="123110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de-DE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de-DE" sz="28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de-DE" sz="2800" dirty="0" smtClean="0">
                <a:solidFill>
                  <a:srgbClr val="7030A0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Comité de Seguridad de Pacientes</a:t>
            </a:r>
          </a:p>
          <a:p>
            <a:pPr algn="ctr"/>
            <a:r>
              <a:rPr lang="de-DE" sz="1800" dirty="0" smtClean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-Hospital de Niños de la Santísima Trinidad - Córdoba - </a:t>
            </a:r>
            <a:endParaRPr lang="de-DE" sz="1800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789040"/>
            <a:ext cx="3024336" cy="2304256"/>
          </a:xfrm>
          <a:prstGeom prst="rect">
            <a:avLst/>
          </a:prstGeom>
          <a:noFill/>
        </p:spPr>
      </p:pic>
      <p:pic>
        <p:nvPicPr>
          <p:cNvPr id="6" name="Picture 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700808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76672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552" y="2276873"/>
            <a:ext cx="8208963" cy="40626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dbl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endParaRPr lang="es-ES" b="1" u="sng" dirty="0">
              <a:solidFill>
                <a:srgbClr val="FFFF00"/>
              </a:solidFill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Promover el desarrollo de una cultura organizacional no punitiva y proclive al análisis de su propia actuación.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Fortalecer la sistematización de los procesos de atención en medicina.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s-MX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Incentivar el </a:t>
            </a: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reporte de incidentes, errores en la atención y eventos adversos para su análisis.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Proveer en los profesionales  una fluida comunicación para el abordaje del tema</a:t>
            </a:r>
            <a:r>
              <a:rPr lang="es-MX" sz="2000" b="1" dirty="0"/>
              <a:t>.</a:t>
            </a:r>
          </a:p>
          <a:p>
            <a:pPr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/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683568" y="1052736"/>
            <a:ext cx="66135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600" b="1" dirty="0">
                <a:solidFill>
                  <a:srgbClr val="7030A0"/>
                </a:solidFill>
                <a:latin typeface="Arial" charset="0"/>
                <a:cs typeface="+mn-cs"/>
              </a:rPr>
              <a:t>Comité de Seguridad de los pacientes</a:t>
            </a:r>
            <a:endParaRPr lang="es-ES_tradnl" sz="3600" b="1" dirty="0">
              <a:solidFill>
                <a:srgbClr val="7030A0"/>
              </a:solidFill>
              <a:latin typeface="Arial" charset="0"/>
              <a:cs typeface="+mn-cs"/>
            </a:endParaRPr>
          </a:p>
        </p:txBody>
      </p:sp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11"/>
          <p:cNvSpPr>
            <a:spLocks noChangeArrowheads="1"/>
          </p:cNvSpPr>
          <p:nvPr/>
        </p:nvSpPr>
        <p:spPr bwMode="auto">
          <a:xfrm>
            <a:off x="755576" y="1844824"/>
            <a:ext cx="7632774" cy="3847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mpd="dbl">
            <a:solidFill>
              <a:srgbClr val="7030A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es-MX" sz="2400" b="1" dirty="0" smtClean="0"/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Intensificar una política de seguridad del paciente.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Mejorar </a:t>
            </a: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la interrelación entre los distintos servicios y divisiones, involucradas en la atención de los pacientes. 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Involucrar a los profesionales del hospital  en el análisis del tema.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Mantener un abordaje </a:t>
            </a:r>
            <a:r>
              <a:rPr lang="es-MX" sz="2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de la información y/o datos con resguardo de  </a:t>
            </a: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confidencialidad.</a:t>
            </a:r>
          </a:p>
          <a:p>
            <a:pPr algn="just">
              <a:buClr>
                <a:srgbClr val="FFFF00"/>
              </a:buClr>
            </a:pPr>
            <a:r>
              <a:rPr lang="es-MX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s-ES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548680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468313" y="1628774"/>
          <a:ext cx="8064500" cy="4248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611560" y="764704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Integrantes</a:t>
            </a:r>
          </a:p>
        </p:txBody>
      </p:sp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48680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68313" y="16287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</a:pPr>
            <a:endParaRPr lang="es-AR" sz="2400" b="1"/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1403648" y="1052736"/>
            <a:ext cx="381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3600" b="1" dirty="0">
                <a:solidFill>
                  <a:srgbClr val="7030A0"/>
                </a:solidFill>
              </a:rPr>
              <a:t>Dependencia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539552" y="2636912"/>
            <a:ext cx="8064127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_tradn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El Comité </a:t>
            </a:r>
            <a:r>
              <a:rPr lang="es-ES_tradnl" sz="28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depende </a:t>
            </a:r>
            <a:r>
              <a:rPr lang="es-ES_tradnl" sz="2800" dirty="0">
                <a:latin typeface="Tahoma" pitchFamily="34" charset="0"/>
                <a:ea typeface="Tahoma" pitchFamily="34" charset="0"/>
                <a:cs typeface="Tahoma" pitchFamily="34" charset="0"/>
              </a:rPr>
              <a:t>de la Dirección hospitalaria de la institución, bajo  la coordinación directa del Director y de la Referente de la Jurisdicción de Seguridad de Pacientes del Ministerio de Salud de la Provincia de Córdoba.</a:t>
            </a:r>
          </a:p>
        </p:txBody>
      </p:sp>
      <p:pic>
        <p:nvPicPr>
          <p:cNvPr id="7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4288" y="692696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68313" y="1628775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CC0066"/>
              </a:buClr>
              <a:buFont typeface="Wingdings" pitchFamily="2" charset="2"/>
              <a:buChar char="Ø"/>
            </a:pPr>
            <a:endParaRPr lang="es-AR" sz="2400" b="1"/>
          </a:p>
        </p:txBody>
      </p:sp>
      <p:graphicFrame>
        <p:nvGraphicFramePr>
          <p:cNvPr id="7" name="6 Diagrama"/>
          <p:cNvGraphicFramePr/>
          <p:nvPr/>
        </p:nvGraphicFramePr>
        <p:xfrm>
          <a:off x="827088" y="1484785"/>
          <a:ext cx="777736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899592" y="620688"/>
            <a:ext cx="5251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800" b="1" dirty="0">
                <a:solidFill>
                  <a:srgbClr val="CC0066"/>
                </a:solidFill>
              </a:rPr>
              <a:t>Actividades a Considerar</a:t>
            </a:r>
          </a:p>
        </p:txBody>
      </p:sp>
      <p:pic>
        <p:nvPicPr>
          <p:cNvPr id="8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AR" sz="36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Actividades Desarrolladas</a:t>
            </a:r>
            <a:endParaRPr lang="es-AR" sz="3600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  <p:pic>
        <p:nvPicPr>
          <p:cNvPr id="5" name="Picture 8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3645024"/>
            <a:ext cx="1143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 descr="http://ts1.mm.bing.net/th?id=H.4863832223383576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653136"/>
            <a:ext cx="2857500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1187624" y="1412776"/>
          <a:ext cx="698477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96336" y="332656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Título"/>
          <p:cNvSpPr txBox="1">
            <a:spLocks/>
          </p:cNvSpPr>
          <p:nvPr/>
        </p:nvSpPr>
        <p:spPr>
          <a:xfrm>
            <a:off x="179512" y="1124744"/>
            <a:ext cx="7776864" cy="1224136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Programa de Seguridad del Paciente de Córdoba</a:t>
            </a:r>
          </a:p>
        </p:txBody>
      </p:sp>
      <p:graphicFrame>
        <p:nvGraphicFramePr>
          <p:cNvPr id="8" name="7 Diagrama"/>
          <p:cNvGraphicFramePr/>
          <p:nvPr/>
        </p:nvGraphicFramePr>
        <p:xfrm>
          <a:off x="827584" y="1844824"/>
          <a:ext cx="76327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362" name="AutoShape 2" descr="data:image/jpeg;base64,/9j/4AAQSkZJRgABAQAAAQABAAD/2wCEAAkGBggGEBUIBxQUFRUVGBQaGRcYGB4WHxwhFRwbISAXHyIdHCYeHiAnHBkcITspIzM1LDgsHiI9NjA2OCcrOCkBCQoKDQsNGQ8OGjQkHyU0NS81Lyw1LDQsLzYpNSwpLCwsKTQsKSwsLDQuKiwpLywsLCkpKSwpKSwsLCopNCwsNP/AABEIAFAATwMBIgACEQEDEQH/xAAbAAACAwEBAQAAAAAAAAAAAAAEBQADBgECB//EADoQAAIBAgQEBAQCBwkAAAAAAAECAwQRAAUSIQYiMUETMlFhFEJxgSORM0NicqGxwQcVJCU1UmOU4f/EABgBAAMBAQAAAAAAAAAAAAAAAAECAwAE/8QAIREAAgICAgIDAQAAAAAAAAAAAAECEQMhEkEiMRMyUQT/2gAMAwEAAhEDEQA/APt+JiE264T8RZ//AHMqxUyeLPKSIogbaiOrE/Ki3uW7D3Ixkr9GHGJj53XS53lUimWoZ5GGpiBpS9/Kq9lHa+/qcOsm4vMhEOaAC/Rx0v7jth5QpXZzL+iPPgxrnlPmVYI4Mrk8K7/iSCxZVCseUMCCS2kb9icASZJxHAP8FXhj/wA9Osl/b8No7YILUBrTVPLeRI1iEfprJe49SwXoOy4YCsmnAamjNjoN3OjZjvtYtcDexHcYFtHSJTnudZR/rdMGjH66mYyWt3aMgOo/d1fTD3LsypM1jFXQSLIjdGU3GPHw9ZJs8gXZhyL6nYgsT0HthJXcMT5fI+b8PNpnYqXRjaOYKBysBsrEfOBcG17gWxtMxp8dGF2SZzBnkXxEIKkEq6NsyOvmRh6j+III2IwxGFejHiSRYlMkhsACST2A74x/DyvmrPxDVXvOAIlN+SEeRbHozedvqBvpuTf7QHmaiahp/NUvHCLHSbSGzkHtZNR+2LEqlqlC5ZbTYAPblUFbqQCOftsDtvfFYrVisF4ggSoEYJIa7FbAEmyknbqRsPLvcjAVLl0cXNmiSAeirqH3I3+1sNainjp1E5sSHRizAt6AkW6bdhtg4dbDE54ozafZJ403YJwz8FG8yUliSytqvcstrC/fltpw9eVIt5CB9TbGDaWef/MJVKsJZV1pygoH0rcg3Ld+mOSBZSWlGo9y3OfzOJ5JfG6qwPLw0zcSV8EZC6gSbgAbkkC9tvbfFfxk0ljBGfkN2ITZjv6tcDe1vvjIZZWNk7+JTDlJ50Hf3H7Q/jjSxcTZbJs76T+0Cv8APbBhLkrHhljJCrMBPw9VJnTBRHMyQ1Crewu1op/S4LBW26EG/LbGrBOF+a0EGfUstETyzRuupe2oEah7g7/bFXClfJmdHDU1GzlFDi97MuzD7MDh/asqKuM1EtRl0bXsap/vanm2/icFUoSjb4IWAteMat7DzC3YKSLex9sU8cKIY6fMSLiCphY9rB9UbMfYLKT9se6+SWa8GXn8VdwdrIQLgOL3s3Sw3+mLLcUKy6slQAwXOplNlU2ex21D0tcb4opY3r0WSv0k23jVtaAq3ra7MCLX6e2L6LwWXXEb3LXN9Vj8wv7HsNsSBTE7Rb2NmBsAN+qgjcm4ub/7sAAmqoJYIHEsni2qGYm99IY3EZv00gjbAha2D6aTLkmq8uolMkrMssqHZbyoqDmsQotGNuuxxdSUa5Y4jqBrDHkf02vpIPfbrjOKb2cubG27QLS5XU1e6Cw9TthrT8OwrvUMW9hsP6nBvjeuJ4+F4GjCEQOpy+DLF8akBCAjxEBIDC4u3XzDr7jY4r/s/sKV1XoKmuA/7En9ScTOa9Y4XQbllYAdOgJJv2AFycW8B0rU2Xw+ICrOGlYHqDOxkI/N8bXA6YPY0zXLYc3gkoKkXSVGRvowtjO8L1kk8HwtZ+mgPhTC9+dAOfck2dbOCd7MPTGtxmuIsqqaWUZ9lC63VdM0IsDMg3AB7SJclb7G5Bte4EH0x2rLayQUN61jyAXkuTYKgJ1gWtfpf2wPXxy1NqhLqqa7kKS7qwW/h6WBW4HudumJlFbDn0a5jA10J5V8pQgEMHF92B+U9D74J0tQnXELoTcqPlJJJkuTuPUfcemKCA5b4SqSGCEaJUkLSqLWZCLK23cOxufQ47mj2eFR3Yn8l/8AcB1k06BIMqddmilW3l8HUNYZibdCxB+m2xx4zWSWGWKZ2DHS528tr7ED6G17727YMv0TJ9RhPJJTi7DActcdhuSTYKOpPoMDVGazVQWG1ybAAdSew9sMWem4TjFZmF5J5DpjjTdmY9Iox3Pq3QC5JAGOacZTdMnBcn4i/OMveYJk72M9ZdXHURwKQZfzUhL92cbWGNvEgjARdgNgPphJw5k9RTs+aZtpNTPp1aekar5YFPUqtybnqxJsNgHwwdJUjqSo5iEXxMTGCZ7NeFjLIcxyWT4edvMdOpJbdpEuL/vAhvfthZUZ3m2X/hZtSyR3/XwD4qMb7coAkB+q2HrjaYlsOpvsFHzyXiPheYNFTVdPclmMbyblrEbBzym53HQ7gjCeHO8tqFSiyxy60qiFmJDXIANw1zqFtr+2Pq8tNFP+mVW+oB/njPcT8JnN9ElEVQp8trAi/tisMkb2RzQbh4+xLkkedtd8spwGa48ec2RAe6IvPIe5vpHTfrjSZRw1Hl7mvrHaepYWMzgAgH5EA2RPYfck74cxKVUKfQY9YjKVlYRUY0THRjmOjCjH/9k="/>
          <p:cNvSpPr>
            <a:spLocks noChangeAspect="1" noChangeArrowheads="1"/>
          </p:cNvSpPr>
          <p:nvPr/>
        </p:nvSpPr>
        <p:spPr bwMode="auto">
          <a:xfrm>
            <a:off x="63500" y="-376238"/>
            <a:ext cx="752475" cy="762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pic>
        <p:nvPicPr>
          <p:cNvPr id="15364" name="Picture 4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84368" y="404664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50825" y="765175"/>
            <a:ext cx="86423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AR" sz="2800" b="1">
              <a:solidFill>
                <a:srgbClr val="CC0066"/>
              </a:solidFill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23850" y="1916113"/>
            <a:ext cx="5688013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400"/>
              <a:t>Instrumentos </a:t>
            </a:r>
            <a:r>
              <a:rPr lang="es-AR" sz="2400" u="sng">
                <a:solidFill>
                  <a:schemeClr val="hlink"/>
                </a:solidFill>
              </a:rPr>
              <a:t>sistematizados</a:t>
            </a:r>
            <a:r>
              <a:rPr lang="es-AR" sz="2400">
                <a:solidFill>
                  <a:srgbClr val="000066"/>
                </a:solidFill>
              </a:rPr>
              <a:t> </a:t>
            </a:r>
            <a:r>
              <a:rPr lang="es-AR" sz="2400"/>
              <a:t>operativos, en donde se definen las variables a ser utilizadas, para la </a:t>
            </a:r>
            <a:r>
              <a:rPr lang="es-AR" sz="2400" u="sng">
                <a:solidFill>
                  <a:schemeClr val="hlink"/>
                </a:solidFill>
              </a:rPr>
              <a:t>recolección  y evaluación</a:t>
            </a:r>
            <a:r>
              <a:rPr lang="es-AR" sz="2400"/>
              <a:t> del proceso de atención de la salud.</a:t>
            </a:r>
          </a:p>
          <a:p>
            <a:r>
              <a:rPr lang="es-AR" sz="2400"/>
              <a:t>Sus resultados son </a:t>
            </a:r>
            <a:r>
              <a:rPr lang="es-AR" sz="2400" u="sng">
                <a:solidFill>
                  <a:schemeClr val="hlink"/>
                </a:solidFill>
              </a:rPr>
              <a:t>tangibles y medibles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9200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sz="32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Indicadores de Seguridad de Pacientes </a:t>
            </a:r>
            <a:endParaRPr lang="es-ES_tradnl" sz="32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_tradnl" sz="32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_tradnl" sz="3200" b="1" dirty="0" smtClean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spcBef>
                <a:spcPct val="50000"/>
              </a:spcBef>
            </a:pPr>
            <a:endParaRPr lang="es-ES_tradnl" sz="3200" b="1" dirty="0">
              <a:solidFill>
                <a:srgbClr val="CC0066"/>
              </a:solidFill>
            </a:endParaRP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67544" y="5229200"/>
            <a:ext cx="792088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_tradnl" sz="1600" dirty="0"/>
              <a:t>Fuente: Adaptación Comité de Seguridad de Pacientes .Hospital de Niños de la Santísima Trinidad. Córdoba.2010</a:t>
            </a:r>
          </a:p>
        </p:txBody>
      </p:sp>
      <p:pic>
        <p:nvPicPr>
          <p:cNvPr id="14343" name="Picture 8" descr="ANd9GcTPLu9p707smLCAHSD3pjdR7TKI5bkhkG58AsNcfY0lM5vi5v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25649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467544" y="476672"/>
            <a:ext cx="58324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ea typeface="Times New Roman" pitchFamily="18" charset="0"/>
              </a:rPr>
              <a:t>FORMATO DEL INDICADOR</a:t>
            </a:r>
            <a:endParaRPr lang="es-ES_tradnl" sz="2400" dirty="0">
              <a:solidFill>
                <a:srgbClr val="7030A0"/>
              </a:solidFill>
              <a:ea typeface="Times New Roman" pitchFamily="18" charset="0"/>
            </a:endParaRPr>
          </a:p>
          <a:p>
            <a:pPr eaLnBrk="0" hangingPunct="0"/>
            <a:endParaRPr lang="es-ES_tradnl" sz="2400" dirty="0">
              <a:solidFill>
                <a:srgbClr val="CC0066"/>
              </a:solidFill>
              <a:ea typeface="Times New Roman" pitchFamily="18" charset="0"/>
            </a:endParaRPr>
          </a:p>
        </p:txBody>
      </p:sp>
      <p:graphicFrame>
        <p:nvGraphicFramePr>
          <p:cNvPr id="58514" name="Group 146"/>
          <p:cNvGraphicFramePr>
            <a:graphicFrameLocks noGrp="1"/>
          </p:cNvGraphicFramePr>
          <p:nvPr/>
        </p:nvGraphicFramePr>
        <p:xfrm>
          <a:off x="539750" y="1196751"/>
          <a:ext cx="7920682" cy="5303310"/>
        </p:xfrm>
        <a:graphic>
          <a:graphicData uri="http://schemas.openxmlformats.org/drawingml/2006/table">
            <a:tbl>
              <a:tblPr/>
              <a:tblGrid>
                <a:gridCol w="2546889"/>
                <a:gridCol w="5373793"/>
              </a:tblGrid>
              <a:tr h="2692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Nombre de Indicador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Dimensión del Indicador 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Seguridad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Justificación 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Formula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Numero de pacientes con datos correctos según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indicador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----------------------------------------------------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Numero de pacientes evaluados X100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78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Explicación de términos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Población 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Todos los pacientes hospitalizados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según indicador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Tipo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Proceso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Fuentes de Datos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Observación directa y reporte de seguimiento de aplicación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del indicador.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6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Estándar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100% de pacientes con brazalete con datos correctos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según indicador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3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Responsables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Dirección Hospitalaria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Comité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de Seguridad de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Pacientes.</a:t>
                      </a: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Servicio de </a:t>
                      </a: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Enfermería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Profesionales involucrados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_tradnl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42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Periodicidad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Semanal ,Mensual y trimestral</a:t>
                      </a: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46" name="Rectangle 141"/>
          <p:cNvSpPr>
            <a:spLocks noChangeArrowheads="1"/>
          </p:cNvSpPr>
          <p:nvPr/>
        </p:nvSpPr>
        <p:spPr bwMode="auto">
          <a:xfrm>
            <a:off x="0" y="6942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AR"/>
          </a:p>
        </p:txBody>
      </p:sp>
      <p:pic>
        <p:nvPicPr>
          <p:cNvPr id="7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942975" cy="6480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04664"/>
            <a:ext cx="4693145" cy="122413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HIGIENE DE MANOS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/>
          <a:srcRect l="54932" t="10742" r="11377" b="15039"/>
          <a:stretch>
            <a:fillRect/>
          </a:stretch>
        </p:blipFill>
        <p:spPr bwMode="auto">
          <a:xfrm>
            <a:off x="7020272" y="2780928"/>
            <a:ext cx="1879054" cy="36416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2532" name="8 Rectángulo"/>
          <p:cNvSpPr>
            <a:spLocks noChangeArrowheads="1"/>
          </p:cNvSpPr>
          <p:nvPr/>
        </p:nvSpPr>
        <p:spPr bwMode="auto">
          <a:xfrm>
            <a:off x="3071813" y="2428875"/>
            <a:ext cx="1285875" cy="28575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CO" sz="2800"/>
          </a:p>
        </p:txBody>
      </p:sp>
      <p:sp>
        <p:nvSpPr>
          <p:cNvPr id="8" name="7 Rectángulo redondeado"/>
          <p:cNvSpPr/>
          <p:nvPr/>
        </p:nvSpPr>
        <p:spPr>
          <a:xfrm>
            <a:off x="2627784" y="4725144"/>
            <a:ext cx="1152128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Rectángulo redondeado"/>
          <p:cNvSpPr/>
          <p:nvPr/>
        </p:nvSpPr>
        <p:spPr>
          <a:xfrm>
            <a:off x="5868144" y="5517232"/>
            <a:ext cx="720080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  <p:pic>
        <p:nvPicPr>
          <p:cNvPr id="44034" name="Picture 2" descr="http://ts1.mm.bing.net/th?id=H.4671314615141196&amp;pid=15.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1485900" cy="2847976"/>
          </a:xfrm>
          <a:prstGeom prst="rect">
            <a:avLst/>
          </a:prstGeom>
          <a:noFill/>
        </p:spPr>
      </p:pic>
      <p:pic>
        <p:nvPicPr>
          <p:cNvPr id="44036" name="Picture 4" descr="http://ts3.mm.bing.net/th?id=H.4580269901939994&amp;pid=15.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060848"/>
            <a:ext cx="2019300" cy="2857500"/>
          </a:xfrm>
          <a:prstGeom prst="rect">
            <a:avLst/>
          </a:prstGeom>
          <a:noFill/>
        </p:spPr>
      </p:pic>
      <p:pic>
        <p:nvPicPr>
          <p:cNvPr id="44038" name="Picture 6" descr="http://ts3.mm.bing.net/th?id=H.5014774503246966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916832"/>
            <a:ext cx="23526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620688"/>
            <a:ext cx="3671887" cy="864096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algn="r">
              <a:buFontTx/>
              <a:buNone/>
            </a:pPr>
            <a:r>
              <a:rPr lang="es-CO" sz="2800" b="1" dirty="0" smtClean="0">
                <a:solidFill>
                  <a:srgbClr val="7030A0"/>
                </a:solidFill>
              </a:rPr>
              <a:t>IDENTIFICACION DEL PACIENTE</a:t>
            </a:r>
          </a:p>
        </p:txBody>
      </p:sp>
      <p:pic>
        <p:nvPicPr>
          <p:cNvPr id="72708" name="Picture 4" descr="http://ts3.mm.bing.net/th?id=I4822505924919874&amp;pid=1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293096"/>
            <a:ext cx="2281436" cy="1423045"/>
          </a:xfrm>
          <a:prstGeom prst="rect">
            <a:avLst/>
          </a:prstGeom>
          <a:noFill/>
        </p:spPr>
      </p:pic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772816"/>
            <a:ext cx="590550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ANd9GcRfzalTkJPHkWc2XlmPX6BDSr80bZvzfRZfXdBadwUB0lUFuHINS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365104"/>
            <a:ext cx="23050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ANd9GcR8hZup7AEU0MwdTbXDa507hEtSDk33y6rmORm8U6FK15LvbgEYdl8tU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35896" y="4293096"/>
            <a:ext cx="2376488" cy="1439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42938" y="5929313"/>
            <a:ext cx="4929187" cy="41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800" b="1" dirty="0">
                <a:solidFill>
                  <a:schemeClr val="tx2"/>
                </a:solidFill>
                <a:latin typeface="+mn-lt"/>
              </a:rPr>
              <a:t> TRABAJO EN EQUIPO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CO" sz="2800" b="1" dirty="0">
              <a:solidFill>
                <a:schemeClr val="tx2"/>
              </a:solidFill>
              <a:latin typeface="+mn-lt"/>
            </a:endParaRP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defRPr/>
            </a:pPr>
            <a:r>
              <a:rPr lang="es-CO" sz="2800" b="1" dirty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342900" indent="-342900" algn="ctr" eaLnBrk="0" hangingPunct="0">
              <a:lnSpc>
                <a:spcPct val="80000"/>
              </a:lnSpc>
              <a:spcBef>
                <a:spcPct val="20000"/>
              </a:spcBef>
              <a:buFontTx/>
              <a:buChar char="•"/>
              <a:defRPr/>
            </a:pPr>
            <a:endParaRPr lang="es-CO" sz="2800" b="1" dirty="0">
              <a:solidFill>
                <a:schemeClr val="tx2"/>
              </a:solidFill>
              <a:latin typeface="+mn-lt"/>
            </a:endParaRPr>
          </a:p>
          <a:p>
            <a:pPr marL="342900" indent="-342900" algn="ctr">
              <a:lnSpc>
                <a:spcPct val="80000"/>
              </a:lnSpc>
              <a:defRPr/>
            </a:pPr>
            <a:endParaRPr lang="es-CO" sz="2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7412" name="Picture 6" descr="Cirugía columna - 0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36912"/>
            <a:ext cx="27083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5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476672"/>
            <a:ext cx="6480720" cy="792088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s-CO" sz="3200" dirty="0" smtClean="0">
                <a:solidFill>
                  <a:schemeClr val="tx2"/>
                </a:solidFill>
              </a:rPr>
              <a:t/>
            </a:r>
            <a:br>
              <a:rPr lang="es-CO" sz="3200" dirty="0" smtClean="0">
                <a:solidFill>
                  <a:schemeClr val="tx2"/>
                </a:solidFill>
              </a:rPr>
            </a:br>
            <a:r>
              <a:rPr lang="es-CO" sz="3200" dirty="0" smtClean="0">
                <a:solidFill>
                  <a:srgbClr val="7030A0"/>
                </a:solidFill>
              </a:rPr>
              <a:t> USO DE LISTAS DE </a:t>
            </a:r>
            <a:r>
              <a:rPr lang="es-CO" sz="3200" dirty="0" smtClean="0">
                <a:solidFill>
                  <a:srgbClr val="7030A0"/>
                </a:solidFill>
              </a:rPr>
              <a:t>CHEQUEO </a:t>
            </a:r>
            <a:endParaRPr lang="es-CO" sz="3200" b="1" dirty="0" smtClean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3 Marcador de contenido" descr="quirofan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412776"/>
            <a:ext cx="4960786" cy="4899571"/>
          </a:xfrm>
        </p:spPr>
      </p:pic>
      <p:pic>
        <p:nvPicPr>
          <p:cNvPr id="7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48680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9552" y="760413"/>
            <a:ext cx="4968552" cy="88265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>
              <a:buFontTx/>
              <a:buNone/>
              <a:defRPr/>
            </a:pPr>
            <a:r>
              <a:rPr lang="es-CO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MEDICACION SEGURA</a:t>
            </a:r>
          </a:p>
        </p:txBody>
      </p:sp>
      <p:sp>
        <p:nvSpPr>
          <p:cNvPr id="19459" name="Text Box 7"/>
          <p:cNvSpPr txBox="1">
            <a:spLocks noChangeArrowheads="1"/>
          </p:cNvSpPr>
          <p:nvPr/>
        </p:nvSpPr>
        <p:spPr bwMode="auto">
          <a:xfrm>
            <a:off x="6012160" y="2204864"/>
            <a:ext cx="2159520" cy="831850"/>
          </a:xfrm>
          <a:prstGeom prst="rect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s-CO" sz="2400" b="1" dirty="0">
                <a:solidFill>
                  <a:schemeClr val="bg1"/>
                </a:solidFill>
              </a:rPr>
              <a:t>ROJO: Alto Riesgo</a:t>
            </a:r>
            <a:endParaRPr lang="es-ES" sz="2400" b="1" dirty="0">
              <a:solidFill>
                <a:schemeClr val="bg1"/>
              </a:solidFill>
            </a:endParaRPr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081213"/>
            <a:ext cx="547687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6084168" y="3212976"/>
            <a:ext cx="2108720" cy="1196975"/>
          </a:xfrm>
          <a:prstGeom prst="rect">
            <a:avLst/>
          </a:prstGeom>
          <a:solidFill>
            <a:srgbClr val="FF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s-CO" sz="2400"/>
              <a:t>AMARILLO: </a:t>
            </a:r>
          </a:p>
          <a:p>
            <a:pPr algn="ctr"/>
            <a:r>
              <a:rPr lang="es-CO" sz="2400"/>
              <a:t>Presentación Similar</a:t>
            </a:r>
            <a:endParaRPr lang="es-ES" sz="2400"/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6156325" y="4581525"/>
            <a:ext cx="2016075" cy="1562100"/>
          </a:xfrm>
          <a:prstGeom prst="rect">
            <a:avLst/>
          </a:prstGeom>
          <a:solidFill>
            <a:srgbClr val="0033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FontTx/>
              <a:buChar char="•"/>
            </a:pPr>
            <a:r>
              <a:rPr lang="es-CO" sz="2400">
                <a:solidFill>
                  <a:schemeClr val="bg1"/>
                </a:solidFill>
              </a:rPr>
              <a:t>AZUL: </a:t>
            </a:r>
          </a:p>
          <a:p>
            <a:pPr algn="ctr"/>
            <a:r>
              <a:rPr lang="es-CO" sz="2400">
                <a:solidFill>
                  <a:schemeClr val="bg1"/>
                </a:solidFill>
              </a:rPr>
              <a:t>Alto Riesgo y Presentación Similar</a:t>
            </a:r>
            <a:endParaRPr lang="es-ES" sz="2400">
              <a:solidFill>
                <a:schemeClr val="bg1"/>
              </a:solidFill>
            </a:endParaRPr>
          </a:p>
        </p:txBody>
      </p:sp>
      <p:pic>
        <p:nvPicPr>
          <p:cNvPr id="7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3 CuadroTexto"/>
          <p:cNvSpPr txBox="1">
            <a:spLocks noChangeArrowheads="1"/>
          </p:cNvSpPr>
          <p:nvPr/>
        </p:nvSpPr>
        <p:spPr bwMode="auto">
          <a:xfrm>
            <a:off x="357188" y="1628775"/>
            <a:ext cx="4070350" cy="1754326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CO" dirty="0" smtClean="0">
                <a:solidFill>
                  <a:srgbClr val="0070C0"/>
                </a:solidFill>
              </a:rPr>
              <a:t>REPORTE </a:t>
            </a:r>
            <a:endParaRPr lang="es-CO" dirty="0">
              <a:solidFill>
                <a:srgbClr val="0070C0"/>
              </a:solidFill>
            </a:endParaRPr>
          </a:p>
          <a:p>
            <a:endParaRPr lang="es-CO" dirty="0">
              <a:solidFill>
                <a:srgbClr val="0070C0"/>
              </a:solidFill>
            </a:endParaRPr>
          </a:p>
          <a:p>
            <a:r>
              <a:rPr lang="es-CO" dirty="0">
                <a:solidFill>
                  <a:srgbClr val="0070C0"/>
                </a:solidFill>
              </a:rPr>
              <a:t>Fecha:_______________________</a:t>
            </a:r>
          </a:p>
          <a:p>
            <a:r>
              <a:rPr lang="es-CO" dirty="0">
                <a:solidFill>
                  <a:srgbClr val="0070C0"/>
                </a:solidFill>
              </a:rPr>
              <a:t>Proceso:_____________________</a:t>
            </a:r>
          </a:p>
          <a:p>
            <a:r>
              <a:rPr lang="es-CO" dirty="0">
                <a:solidFill>
                  <a:srgbClr val="0070C0"/>
                </a:solidFill>
              </a:rPr>
              <a:t>Actividad:____________________</a:t>
            </a:r>
          </a:p>
          <a:p>
            <a:r>
              <a:rPr lang="es-CO" dirty="0" smtClean="0">
                <a:solidFill>
                  <a:srgbClr val="0070C0"/>
                </a:solidFill>
              </a:rPr>
              <a:t>Profesional:_________________</a:t>
            </a:r>
            <a:endParaRPr lang="es-CO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14938" y="2714625"/>
            <a:ext cx="3643312" cy="3738711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600" dirty="0"/>
              <a:t>		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es-CO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A:</a:t>
            </a:r>
            <a:r>
              <a:rPr lang="es-CO" sz="1600" dirty="0"/>
              <a:t> </a:t>
            </a:r>
            <a:r>
              <a:rPr lang="es-CO" sz="1600" dirty="0">
                <a:solidFill>
                  <a:srgbClr val="FF0000"/>
                </a:solidFill>
              </a:rPr>
              <a:t>Potencial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600" dirty="0"/>
              <a:t>		</a:t>
            </a:r>
            <a:r>
              <a:rPr lang="es-CO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B:</a:t>
            </a:r>
            <a:r>
              <a:rPr lang="es-CO" sz="1600" dirty="0"/>
              <a:t> </a:t>
            </a:r>
            <a:r>
              <a:rPr lang="es-CO" sz="1600" dirty="0">
                <a:solidFill>
                  <a:srgbClr val="FF0000"/>
                </a:solidFill>
              </a:rPr>
              <a:t>Sin Daño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600" dirty="0"/>
              <a:t>		</a:t>
            </a:r>
            <a:r>
              <a:rPr lang="es-CO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C:</a:t>
            </a:r>
            <a:r>
              <a:rPr lang="es-CO" sz="1600" dirty="0"/>
              <a:t> </a:t>
            </a:r>
            <a:r>
              <a:rPr lang="es-CO" sz="1600" dirty="0">
                <a:solidFill>
                  <a:srgbClr val="FF0000"/>
                </a:solidFill>
              </a:rPr>
              <a:t>Daño Leve</a:t>
            </a:r>
          </a:p>
          <a:p>
            <a:pPr marL="1600200" lvl="3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s-CO" sz="1100" i="1" dirty="0"/>
              <a:t>No Aumenta la Hospitalización</a:t>
            </a:r>
          </a:p>
          <a:p>
            <a:pPr marL="1600200" lvl="3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s-CO" sz="1100" i="1" dirty="0"/>
              <a:t>No requiere procedimiento o Tratamiento adicional</a:t>
            </a:r>
          </a:p>
          <a:p>
            <a:pPr marL="1143000" lvl="2" indent="-228600" eaLnBrk="0" hangingPunct="0">
              <a:lnSpc>
                <a:spcPct val="90000"/>
              </a:lnSpc>
              <a:spcBef>
                <a:spcPct val="20000"/>
              </a:spcBef>
              <a:defRPr/>
            </a:pPr>
            <a:r>
              <a:rPr lang="es-CO" sz="16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D1:</a:t>
            </a:r>
            <a:r>
              <a:rPr lang="es-CO" sz="1200" dirty="0"/>
              <a:t> </a:t>
            </a:r>
            <a:r>
              <a:rPr lang="es-CO" sz="1600" dirty="0">
                <a:solidFill>
                  <a:srgbClr val="FF0000"/>
                </a:solidFill>
              </a:rPr>
              <a:t>Daño Moderado </a:t>
            </a:r>
          </a:p>
          <a:p>
            <a:pPr marL="1600200" lvl="3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s-CO" sz="1100" i="1" dirty="0"/>
              <a:t>Aumenta la Hospitalización  al menos 1 día</a:t>
            </a:r>
          </a:p>
          <a:p>
            <a:pPr marL="1600200" lvl="3" indent="-228600" eaLnBrk="0" hangingPunct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s-CO" sz="1100" i="1" dirty="0"/>
              <a:t>Requiere Tratamiento Adicional</a:t>
            </a:r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s-CO" dirty="0"/>
              <a:t>	</a:t>
            </a:r>
            <a:r>
              <a:rPr lang="es-CO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s-CO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D2:</a:t>
            </a:r>
            <a:r>
              <a:rPr lang="es-CO" dirty="0"/>
              <a:t>  </a:t>
            </a:r>
            <a:r>
              <a:rPr lang="es-CO" sz="1600" dirty="0">
                <a:solidFill>
                  <a:srgbClr val="FF0000"/>
                </a:solidFill>
              </a:rPr>
              <a:t>Daño Severo</a:t>
            </a:r>
            <a:endParaRPr lang="es-CO" sz="1600" dirty="0"/>
          </a:p>
          <a:p>
            <a:pPr marL="742950" lvl="1" indent="-285750" eaLnBrk="0" hangingPunct="0">
              <a:lnSpc>
                <a:spcPct val="70000"/>
              </a:lnSpc>
              <a:spcBef>
                <a:spcPct val="20000"/>
              </a:spcBef>
              <a:defRPr/>
            </a:pPr>
            <a:r>
              <a:rPr lang="es-CO" dirty="0"/>
              <a:t>		        </a:t>
            </a:r>
            <a:r>
              <a:rPr lang="es-CO" sz="1100" i="1" dirty="0"/>
              <a:t>Discapacidad residual o          		Muerte</a:t>
            </a:r>
            <a:endParaRPr lang="es-ES" sz="1100" i="1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214938" y="1914525"/>
            <a:ext cx="3643312" cy="800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s-CO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Clasificación </a:t>
            </a:r>
            <a:br>
              <a:rPr lang="es-CO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s-CO" sz="24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Eventos Adversos</a:t>
            </a:r>
            <a:endParaRPr lang="es-ES" sz="24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23528" y="476672"/>
            <a:ext cx="6192688" cy="12003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CO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Reporte : </a:t>
            </a:r>
            <a:r>
              <a:rPr lang="es-CO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Eventos Adversos</a:t>
            </a:r>
          </a:p>
        </p:txBody>
      </p:sp>
      <p:sp>
        <p:nvSpPr>
          <p:cNvPr id="32774" name="9 CuadroTexto"/>
          <p:cNvSpPr txBox="1">
            <a:spLocks noChangeArrowheads="1"/>
          </p:cNvSpPr>
          <p:nvPr/>
        </p:nvSpPr>
        <p:spPr bwMode="auto">
          <a:xfrm>
            <a:off x="3613306" y="4743450"/>
            <a:ext cx="108395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CO" sz="2000" b="1" dirty="0"/>
              <a:t>Análisis</a:t>
            </a:r>
          </a:p>
        </p:txBody>
      </p:sp>
      <p:sp>
        <p:nvSpPr>
          <p:cNvPr id="32775" name="10 Flecha derecha"/>
          <p:cNvSpPr>
            <a:spLocks noChangeArrowheads="1"/>
          </p:cNvSpPr>
          <p:nvPr/>
        </p:nvSpPr>
        <p:spPr bwMode="auto">
          <a:xfrm>
            <a:off x="4500563" y="5032375"/>
            <a:ext cx="642937" cy="10398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CO" sz="2800"/>
          </a:p>
        </p:txBody>
      </p:sp>
      <p:sp>
        <p:nvSpPr>
          <p:cNvPr id="32776" name="11 Flecha derecha"/>
          <p:cNvSpPr>
            <a:spLocks noChangeArrowheads="1"/>
          </p:cNvSpPr>
          <p:nvPr/>
        </p:nvSpPr>
        <p:spPr bwMode="auto">
          <a:xfrm>
            <a:off x="3357563" y="3644900"/>
            <a:ext cx="714375" cy="103981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endParaRPr lang="es-CO" sz="2800"/>
          </a:p>
        </p:txBody>
      </p:sp>
      <p:pic>
        <p:nvPicPr>
          <p:cNvPr id="10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76672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68313" y="1651000"/>
          <a:ext cx="2657475" cy="4730750"/>
        </p:xfrm>
        <a:graphic>
          <a:graphicData uri="http://schemas.openxmlformats.org/presentationml/2006/ole">
            <p:oleObj spid="_x0000_s32770" name="Acrobat Document" r:id="rId3" imgW="3236040" imgH="5767200" progId="">
              <p:embed/>
            </p:oleObj>
          </a:graphicData>
        </a:graphic>
      </p:graphicFrame>
      <p:sp>
        <p:nvSpPr>
          <p:cNvPr id="99331" name="Text Box 3"/>
          <p:cNvSpPr txBox="1">
            <a:spLocks noChangeArrowheads="1"/>
          </p:cNvSpPr>
          <p:nvPr/>
        </p:nvSpPr>
        <p:spPr bwMode="auto">
          <a:xfrm>
            <a:off x="467544" y="548680"/>
            <a:ext cx="4392488" cy="95410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PREVENCION CAIDA DE PACIENTES</a:t>
            </a:r>
            <a:endParaRPr lang="es-ES" sz="28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11800" t="9441" r="15300" b="9462"/>
          <a:stretch>
            <a:fillRect/>
          </a:stretch>
        </p:blipFill>
        <p:spPr bwMode="auto">
          <a:xfrm>
            <a:off x="3203575" y="1628775"/>
            <a:ext cx="5113338" cy="426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9333" name="Text Box 5"/>
          <p:cNvSpPr txBox="1">
            <a:spLocks noChangeArrowheads="1"/>
          </p:cNvSpPr>
          <p:nvPr/>
        </p:nvSpPr>
        <p:spPr bwMode="auto">
          <a:xfrm>
            <a:off x="4046538" y="5862638"/>
            <a:ext cx="3382962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Listas de Chequeo</a:t>
            </a:r>
            <a:endParaRPr lang="es-ES" sz="2800" b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24328" y="476672"/>
            <a:ext cx="942975" cy="952500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539552" y="4077072"/>
            <a:ext cx="2592288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  <a:p>
            <a:endParaRPr lang="es-AR" dirty="0" smtClean="0"/>
          </a:p>
          <a:p>
            <a:endParaRPr lang="es-AR" dirty="0"/>
          </a:p>
        </p:txBody>
      </p:sp>
      <p:pic>
        <p:nvPicPr>
          <p:cNvPr id="32772" name="Picture 4" descr="http://ts4.mm.bing.net/th?id=I.4897148283782739&amp;pid=15.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4005064"/>
            <a:ext cx="2160240" cy="2143125"/>
          </a:xfrm>
          <a:prstGeom prst="rect">
            <a:avLst/>
          </a:prstGeom>
          <a:noFill/>
        </p:spPr>
      </p:pic>
      <p:sp>
        <p:nvSpPr>
          <p:cNvPr id="9" name="8 CuadroTexto"/>
          <p:cNvSpPr txBox="1"/>
          <p:nvPr/>
        </p:nvSpPr>
        <p:spPr>
          <a:xfrm>
            <a:off x="3275856" y="1628800"/>
            <a:ext cx="15841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body" idx="4294967295"/>
          </p:nvPr>
        </p:nvSpPr>
        <p:spPr>
          <a:xfrm>
            <a:off x="467544" y="692696"/>
            <a:ext cx="8362950" cy="4537075"/>
          </a:xfrm>
          <a:noFill/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b="1" dirty="0" smtClean="0">
                <a:solidFill>
                  <a:srgbClr val="7030A0"/>
                </a:solidFill>
                <a:latin typeface="Tahoma" pitchFamily="34" charset="0"/>
              </a:rPr>
              <a:t>MONITOREO </a:t>
            </a:r>
            <a:r>
              <a:rPr lang="es-ES" sz="2000" b="1" dirty="0" smtClean="0">
                <a:solidFill>
                  <a:srgbClr val="7030A0"/>
                </a:solidFill>
                <a:latin typeface="Tahoma" pitchFamily="34" charset="0"/>
              </a:rPr>
              <a:t>(Ej. Identificación de Pacientes)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000" b="1" dirty="0" smtClean="0">
                <a:solidFill>
                  <a:srgbClr val="7030A0"/>
                </a:solidFill>
                <a:latin typeface="Tahoma" pitchFamily="34" charset="0"/>
              </a:rPr>
              <a:t> </a:t>
            </a:r>
            <a:endParaRPr lang="es-ES" sz="2000" b="1" dirty="0" smtClean="0">
              <a:solidFill>
                <a:srgbClr val="7030A0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Numero de</a:t>
            </a:r>
            <a:r>
              <a:rPr lang="es-ES" sz="2100" b="1" dirty="0" smtClean="0">
                <a:solidFill>
                  <a:schemeClr val="bg1"/>
                </a:solidFill>
                <a:latin typeface="Tw Cen MT" pitchFamily="34" charset="0"/>
              </a:rPr>
              <a:t> </a:t>
            </a:r>
            <a:r>
              <a:rPr lang="es-ES" sz="2100" b="1" dirty="0" smtClean="0">
                <a:solidFill>
                  <a:srgbClr val="CC0066"/>
                </a:solidFill>
                <a:latin typeface="Tw Cen MT" pitchFamily="34" charset="0"/>
              </a:rPr>
              <a:t>pacientes correctamente identificados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------------------------------------------------------------------------ X 100  =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Numero total de </a:t>
            </a:r>
            <a:r>
              <a:rPr lang="es-ES" sz="2100" b="1" dirty="0" smtClean="0">
                <a:solidFill>
                  <a:srgbClr val="CC0066"/>
                </a:solidFill>
                <a:latin typeface="Tw Cen MT" pitchFamily="34" charset="0"/>
              </a:rPr>
              <a:t>pacientes ingresados en la unidad o servicio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1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1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100" b="1" dirty="0" smtClean="0">
              <a:solidFill>
                <a:schemeClr val="bg1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Numero de </a:t>
            </a:r>
            <a:r>
              <a:rPr lang="es-ES" sz="2100" b="1" dirty="0" smtClean="0">
                <a:solidFill>
                  <a:srgbClr val="CC0066"/>
                </a:solidFill>
                <a:latin typeface="Tw Cen MT" pitchFamily="34" charset="0"/>
              </a:rPr>
              <a:t>pacientes con incidencias reportadas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-------------------------------------------------------------------X100 =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es-ES" sz="2100" b="1" dirty="0" smtClean="0">
                <a:solidFill>
                  <a:srgbClr val="7030A0"/>
                </a:solidFill>
                <a:latin typeface="Tw Cen MT" pitchFamily="34" charset="0"/>
              </a:rPr>
              <a:t>Numero de </a:t>
            </a:r>
            <a:r>
              <a:rPr lang="es-ES" sz="2100" b="1" dirty="0" smtClean="0">
                <a:solidFill>
                  <a:srgbClr val="CC0066"/>
                </a:solidFill>
                <a:latin typeface="Tw Cen MT" pitchFamily="34" charset="0"/>
              </a:rPr>
              <a:t>pacientes totales ingresados en la unidad o servicio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100" b="1" dirty="0" smtClean="0">
              <a:solidFill>
                <a:srgbClr val="FFFF00"/>
              </a:solidFill>
              <a:latin typeface="Tw Cen MT" pitchFamily="34" charset="0"/>
            </a:endParaRP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None/>
            </a:pPr>
            <a:endParaRPr lang="es-ES" sz="2100" b="1" dirty="0" smtClean="0">
              <a:latin typeface="Tw Cen MT" pitchFamily="34" charset="0"/>
            </a:endParaRP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67544" y="5157192"/>
            <a:ext cx="8136904" cy="1066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2400" b="1" dirty="0">
                <a:solidFill>
                  <a:srgbClr val="7030A0"/>
                </a:solidFill>
                <a:latin typeface="Tahoma" pitchFamily="34" charset="0"/>
              </a:rPr>
              <a:t>PERIODICIDAD DEL MONITOREO</a:t>
            </a:r>
          </a:p>
          <a:p>
            <a:r>
              <a:rPr lang="es-ES" sz="2000" b="1" dirty="0">
                <a:solidFill>
                  <a:schemeClr val="bg1"/>
                </a:solidFill>
                <a:latin typeface="Tahoma" pitchFamily="34" charset="0"/>
              </a:rPr>
              <a:t>Mensual, trimestral y/o anual (a determinar por el Comité de Seguridad de la institución de salud.)</a:t>
            </a:r>
            <a:endParaRPr lang="es-ES_tradnl" sz="2000" b="1" dirty="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5956" name="Line 4"/>
          <p:cNvSpPr>
            <a:spLocks noChangeShapeType="1"/>
          </p:cNvSpPr>
          <p:nvPr/>
        </p:nvSpPr>
        <p:spPr bwMode="auto">
          <a:xfrm>
            <a:off x="539750" y="2708275"/>
            <a:ext cx="8353425" cy="0"/>
          </a:xfrm>
          <a:prstGeom prst="line">
            <a:avLst/>
          </a:prstGeom>
          <a:noFill/>
          <a:ln w="57150" cmpd="thinThick">
            <a:solidFill>
              <a:srgbClr val="CC0099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2.bp.blogspot.com/-nztobo4lnFY/T18vcno4dVI/AAAAAAAAADY/ANI_guI039A/s1600/Etapas-cambio-nega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6953250" cy="4000501"/>
          </a:xfrm>
          <a:prstGeom prst="rect">
            <a:avLst/>
          </a:prstGeom>
          <a:noFill/>
        </p:spPr>
      </p:pic>
      <p:pic>
        <p:nvPicPr>
          <p:cNvPr id="3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620688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/>
          </p:cNvSpPr>
          <p:nvPr/>
        </p:nvSpPr>
        <p:spPr>
          <a:xfrm>
            <a:off x="395536" y="1484784"/>
            <a:ext cx="8280920" cy="1224136"/>
          </a:xfrm>
          <a:prstGeom prst="rect">
            <a:avLst/>
          </a:prstGeom>
          <a:ln w="57150" cmpd="thinThick">
            <a:solidFill>
              <a:srgbClr val="CC0066"/>
            </a:solidFill>
          </a:ln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uLnTx/>
                <a:uFillTx/>
                <a:latin typeface="Tw Cen MT" pitchFamily="34" charset="0"/>
                <a:ea typeface="+mj-ea"/>
                <a:cs typeface="+mj-cs"/>
              </a:rPr>
              <a:t>Integrantes del Equipo del Programa de Seguridad de Paciente</a:t>
            </a:r>
          </a:p>
        </p:txBody>
      </p:sp>
      <p:sp>
        <p:nvSpPr>
          <p:cNvPr id="3" name="Rectangle 3"/>
          <p:cNvSpPr txBox="1">
            <a:spLocks/>
          </p:cNvSpPr>
          <p:nvPr/>
        </p:nvSpPr>
        <p:spPr>
          <a:xfrm>
            <a:off x="395536" y="3284984"/>
            <a:ext cx="8424936" cy="2951733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marL="265176" marR="0" lvl="0" indent="-265176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Director de Jurisdicción :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Dr. Héctor Maisuls</a:t>
            </a:r>
          </a:p>
          <a:p>
            <a:pPr marL="265176" marR="0" lvl="0" indent="-265176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Referente Provincial de Seguridad de Pacientes: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Lic. Genoveva E. </a:t>
            </a:r>
            <a:r>
              <a:rPr kumimoji="0" lang="es-ES_tradnl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Avila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265176" marR="0" lvl="0" indent="-265176" algn="r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Referentes Provinciales del Programa VIHDA y Control de Infecciones: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Lic. Laura Furlan, Dra. Patricia Fernández y Dr. Gustavo Martínez.</a:t>
            </a:r>
          </a:p>
          <a:p>
            <a:pPr marL="265176" indent="-265176" algn="r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Área de Comunicación: </a:t>
            </a: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Lic. Mónica Lucero</a:t>
            </a:r>
          </a:p>
        </p:txBody>
      </p:sp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2360" y="404664"/>
            <a:ext cx="942975" cy="952500"/>
          </a:xfrm>
          <a:prstGeom prst="rect">
            <a:avLst/>
          </a:prstGeom>
          <a:noFill/>
        </p:spPr>
      </p:pic>
      <p:pic>
        <p:nvPicPr>
          <p:cNvPr id="28674" name="Picture 2" descr="http://us.123rf.com/400wm/400/400/almagami/almagami1006/almagami100600013/7124494-simbolo-colorido-de-recursos-human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5373216"/>
            <a:ext cx="1296144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lfonsogu.files.wordpress.com/2009/07/image80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5256584" cy="4333875"/>
          </a:xfrm>
          <a:prstGeom prst="rect">
            <a:avLst/>
          </a:prstGeom>
          <a:noFill/>
        </p:spPr>
      </p:pic>
      <p:pic>
        <p:nvPicPr>
          <p:cNvPr id="3" name="Picture 2" descr="http://t1.gstatic.com/images?q=tbn:ANd9GcSE7b2Pv0aFwKW7Cada-9nHZVCNoMR_W_Gl8t8f-fEo8vxi1v1C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772816"/>
            <a:ext cx="2880320" cy="3888432"/>
          </a:xfrm>
          <a:prstGeom prst="rect">
            <a:avLst/>
          </a:prstGeom>
          <a:noFill/>
        </p:spPr>
      </p:pic>
      <p:pic>
        <p:nvPicPr>
          <p:cNvPr id="4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92696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39552" y="90872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Actitudes  Fundamentales de los miembros de las organizaciones de Salud</a:t>
            </a:r>
            <a:endParaRPr lang="es-AR" sz="2400" b="1" dirty="0">
              <a:solidFill>
                <a:srgbClr val="7030A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476672"/>
            <a:ext cx="942975" cy="952500"/>
          </a:xfrm>
          <a:prstGeom prst="rect">
            <a:avLst/>
          </a:prstGeom>
          <a:noFill/>
        </p:spPr>
      </p:pic>
      <p:graphicFrame>
        <p:nvGraphicFramePr>
          <p:cNvPr id="6" name="5 Diagrama"/>
          <p:cNvGraphicFramePr/>
          <p:nvPr/>
        </p:nvGraphicFramePr>
        <p:xfrm>
          <a:off x="1331640" y="2060848"/>
          <a:ext cx="619268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4000500"/>
            <a:ext cx="8001000" cy="2571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4" name="3 Diagrama"/>
          <p:cNvGraphicFramePr/>
          <p:nvPr/>
        </p:nvGraphicFramePr>
        <p:xfrm>
          <a:off x="261907" y="1848381"/>
          <a:ext cx="8572560" cy="251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611560" y="1124744"/>
            <a:ext cx="79200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7030A0"/>
                </a:solidFill>
              </a:rPr>
              <a:t>Hacia dónde va la Seguridad del Paciente en Córdoba?</a:t>
            </a:r>
            <a:endParaRPr lang="es-ES_tradnl" sz="2800" b="1" dirty="0">
              <a:solidFill>
                <a:srgbClr val="7030A0"/>
              </a:solidFill>
            </a:endParaRPr>
          </a:p>
        </p:txBody>
      </p:sp>
      <p:pic>
        <p:nvPicPr>
          <p:cNvPr id="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68344" y="476672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872208"/>
          </a:xfrm>
        </p:spPr>
        <p:txBody>
          <a:bodyPr>
            <a:normAutofit fontScale="90000"/>
          </a:bodyPr>
          <a:lstStyle/>
          <a:p>
            <a:r>
              <a:rPr lang="es-ES_tradnl" sz="2700" dirty="0" smtClean="0">
                <a:solidFill>
                  <a:srgbClr val="CC009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Para el pensamiento y actuar científico no sólo es importante estar en lo cierto sino ,también estar por las razones correctas.(Seguridad de pacientes)</a:t>
            </a:r>
            <a:r>
              <a:rPr lang="es-ES_tradnl" sz="4800" dirty="0" smtClean="0">
                <a:solidFill>
                  <a:srgbClr val="CC0099"/>
                </a:solidFill>
                <a:latin typeface="Tahoma" pitchFamily="34" charset="0"/>
              </a:rPr>
              <a:t/>
            </a:r>
            <a:br>
              <a:rPr lang="es-ES_tradnl" sz="4800" dirty="0" smtClean="0">
                <a:solidFill>
                  <a:srgbClr val="CC0099"/>
                </a:solidFill>
                <a:latin typeface="Tahoma" pitchFamily="34" charset="0"/>
              </a:rPr>
            </a:b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endParaRPr lang="es-AR" dirty="0"/>
          </a:p>
        </p:txBody>
      </p:sp>
      <p:pic>
        <p:nvPicPr>
          <p:cNvPr id="4" name="Picture 6" descr="ANd9GcR6Iqa3UW0096Fh_-OLHplR-B-oHsa4IfU1OeuTuHoK-9FMUlgF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653136"/>
            <a:ext cx="21431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3851920" y="3789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s-AR" b="1" dirty="0" smtClean="0">
                <a:solidFill>
                  <a:srgbClr val="7030A0"/>
                </a:solidFill>
              </a:rPr>
              <a:t>Gracias</a:t>
            </a:r>
          </a:p>
          <a:p>
            <a:pPr algn="r"/>
            <a:r>
              <a:rPr lang="es-AR" b="1" dirty="0" smtClean="0">
                <a:solidFill>
                  <a:srgbClr val="7030A0"/>
                </a:solidFill>
              </a:rPr>
              <a:t>genoavila@yahoo.com.ar</a:t>
            </a:r>
            <a:endParaRPr lang="es-AR" b="1" dirty="0" smtClean="0">
              <a:solidFill>
                <a:srgbClr val="7030A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06794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AR" dirty="0" smtClean="0">
                <a:hlinkClick r:id="rId3"/>
              </a:rPr>
              <a:t>seguridaddepacientes@cba.gov.ar</a:t>
            </a:r>
            <a:endParaRPr lang="es-AR" dirty="0" smtClean="0"/>
          </a:p>
          <a:p>
            <a:pPr algn="ctr"/>
            <a:r>
              <a:rPr lang="es-AR" dirty="0" smtClean="0">
                <a:hlinkClick r:id="rId4"/>
              </a:rPr>
              <a:t>seguridaddepacientes@gmail.com</a:t>
            </a:r>
            <a:endParaRPr lang="es-A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620688"/>
            <a:ext cx="7653337" cy="993899"/>
          </a:xfrm>
        </p:spPr>
        <p:txBody>
          <a:bodyPr/>
          <a:lstStyle/>
          <a:p>
            <a:r>
              <a:rPr lang="en-US" sz="4000" b="1" dirty="0" smtClean="0">
                <a:solidFill>
                  <a:srgbClr val="7030A0"/>
                </a:solidFill>
                <a:latin typeface="Arial" charset="0"/>
              </a:rPr>
              <a:t> </a:t>
            </a:r>
            <a:r>
              <a:rPr lang="en-US" sz="4000" b="1" dirty="0" smtClean="0">
                <a:solidFill>
                  <a:srgbClr val="7030A0"/>
                </a:solidFill>
                <a:effectLst/>
                <a:latin typeface="Arial" charset="0"/>
              </a:rPr>
              <a:t>Dimensiones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3568" y="1772816"/>
            <a:ext cx="7705725" cy="3841750"/>
            <a:chOff x="756" y="747"/>
            <a:chExt cx="4803" cy="3210"/>
          </a:xfrm>
        </p:grpSpPr>
        <p:sp>
          <p:nvSpPr>
            <p:cNvPr id="16389" name="Oval 4"/>
            <p:cNvSpPr>
              <a:spLocks noChangeArrowheads="1"/>
            </p:cNvSpPr>
            <p:nvPr/>
          </p:nvSpPr>
          <p:spPr bwMode="auto">
            <a:xfrm>
              <a:off x="1902" y="1281"/>
              <a:ext cx="2544" cy="2496"/>
            </a:xfrm>
            <a:prstGeom prst="ellipse">
              <a:avLst/>
            </a:prstGeom>
            <a:noFill/>
            <a:ln w="19050" algn="ctr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526" y="1905"/>
              <a:ext cx="1296" cy="1344"/>
              <a:chOff x="2016" y="1920"/>
              <a:chExt cx="1680" cy="1680"/>
            </a:xfrm>
          </p:grpSpPr>
          <p:sp>
            <p:nvSpPr>
              <p:cNvPr id="16435" name="Oval 6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rgbClr val="FF6600"/>
                  </a:gs>
                  <a:gs pos="100000">
                    <a:srgbClr val="742E00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ES_tradnl"/>
              </a:p>
            </p:txBody>
          </p:sp>
          <p:sp>
            <p:nvSpPr>
              <p:cNvPr id="16436" name="Freeform 7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95 w 1321"/>
                  <a:gd name="T1" fmla="*/ 79 h 712"/>
                  <a:gd name="T2" fmla="*/ 1008 w 1321"/>
                  <a:gd name="T3" fmla="*/ 87 h 712"/>
                  <a:gd name="T4" fmla="*/ 1011 w 1321"/>
                  <a:gd name="T5" fmla="*/ 94 h 712"/>
                  <a:gd name="T6" fmla="*/ 1006 w 1321"/>
                  <a:gd name="T7" fmla="*/ 102 h 712"/>
                  <a:gd name="T8" fmla="*/ 993 w 1321"/>
                  <a:gd name="T9" fmla="*/ 107 h 712"/>
                  <a:gd name="T10" fmla="*/ 973 w 1321"/>
                  <a:gd name="T11" fmla="*/ 114 h 712"/>
                  <a:gd name="T12" fmla="*/ 948 w 1321"/>
                  <a:gd name="T13" fmla="*/ 119 h 712"/>
                  <a:gd name="T14" fmla="*/ 915 w 1321"/>
                  <a:gd name="T15" fmla="*/ 124 h 712"/>
                  <a:gd name="T16" fmla="*/ 878 w 1321"/>
                  <a:gd name="T17" fmla="*/ 128 h 712"/>
                  <a:gd name="T18" fmla="*/ 836 w 1321"/>
                  <a:gd name="T19" fmla="*/ 132 h 712"/>
                  <a:gd name="T20" fmla="*/ 789 w 1321"/>
                  <a:gd name="T21" fmla="*/ 134 h 712"/>
                  <a:gd name="T22" fmla="*/ 740 w 1321"/>
                  <a:gd name="T23" fmla="*/ 135 h 712"/>
                  <a:gd name="T24" fmla="*/ 686 w 1321"/>
                  <a:gd name="T25" fmla="*/ 139 h 712"/>
                  <a:gd name="T26" fmla="*/ 631 w 1321"/>
                  <a:gd name="T27" fmla="*/ 140 h 712"/>
                  <a:gd name="T28" fmla="*/ 609 w 1321"/>
                  <a:gd name="T29" fmla="*/ 141 h 712"/>
                  <a:gd name="T30" fmla="*/ 365 w 1321"/>
                  <a:gd name="T31" fmla="*/ 141 h 712"/>
                  <a:gd name="T32" fmla="*/ 361 w 1321"/>
                  <a:gd name="T33" fmla="*/ 141 h 712"/>
                  <a:gd name="T34" fmla="*/ 313 w 1321"/>
                  <a:gd name="T35" fmla="*/ 140 h 712"/>
                  <a:gd name="T36" fmla="*/ 267 w 1321"/>
                  <a:gd name="T37" fmla="*/ 139 h 712"/>
                  <a:gd name="T38" fmla="*/ 223 w 1321"/>
                  <a:gd name="T39" fmla="*/ 137 h 712"/>
                  <a:gd name="T40" fmla="*/ 180 w 1321"/>
                  <a:gd name="T41" fmla="*/ 134 h 712"/>
                  <a:gd name="T42" fmla="*/ 143 w 1321"/>
                  <a:gd name="T43" fmla="*/ 134 h 712"/>
                  <a:gd name="T44" fmla="*/ 110 w 1321"/>
                  <a:gd name="T45" fmla="*/ 130 h 712"/>
                  <a:gd name="T46" fmla="*/ 76 w 1321"/>
                  <a:gd name="T47" fmla="*/ 127 h 712"/>
                  <a:gd name="T48" fmla="*/ 53 w 1321"/>
                  <a:gd name="T49" fmla="*/ 125 h 712"/>
                  <a:gd name="T50" fmla="*/ 26 w 1321"/>
                  <a:gd name="T51" fmla="*/ 119 h 712"/>
                  <a:gd name="T52" fmla="*/ 18 w 1321"/>
                  <a:gd name="T53" fmla="*/ 115 h 712"/>
                  <a:gd name="T54" fmla="*/ 6 w 1321"/>
                  <a:gd name="T55" fmla="*/ 110 h 712"/>
                  <a:gd name="T56" fmla="*/ 0 w 1321"/>
                  <a:gd name="T57" fmla="*/ 103 h 712"/>
                  <a:gd name="T58" fmla="*/ 0 w 1321"/>
                  <a:gd name="T59" fmla="*/ 102 h 712"/>
                  <a:gd name="T60" fmla="*/ 4 w 1321"/>
                  <a:gd name="T61" fmla="*/ 94 h 712"/>
                  <a:gd name="T62" fmla="*/ 16 w 1321"/>
                  <a:gd name="T63" fmla="*/ 88 h 712"/>
                  <a:gd name="T64" fmla="*/ 37 w 1321"/>
                  <a:gd name="T65" fmla="*/ 73 h 712"/>
                  <a:gd name="T66" fmla="*/ 72 w 1321"/>
                  <a:gd name="T67" fmla="*/ 59 h 712"/>
                  <a:gd name="T68" fmla="*/ 114 w 1321"/>
                  <a:gd name="T69" fmla="*/ 47 h 712"/>
                  <a:gd name="T70" fmla="*/ 157 w 1321"/>
                  <a:gd name="T71" fmla="*/ 34 h 712"/>
                  <a:gd name="T72" fmla="*/ 207 w 1321"/>
                  <a:gd name="T73" fmla="*/ 24 h 712"/>
                  <a:gd name="T74" fmla="*/ 262 w 1321"/>
                  <a:gd name="T75" fmla="*/ 16 h 712"/>
                  <a:gd name="T76" fmla="*/ 318 w 1321"/>
                  <a:gd name="T77" fmla="*/ 9 h 712"/>
                  <a:gd name="T78" fmla="*/ 381 w 1321"/>
                  <a:gd name="T79" fmla="*/ 4 h 712"/>
                  <a:gd name="T80" fmla="*/ 444 w 1321"/>
                  <a:gd name="T81" fmla="*/ 4 h 712"/>
                  <a:gd name="T82" fmla="*/ 511 w 1321"/>
                  <a:gd name="T83" fmla="*/ 0 h 712"/>
                  <a:gd name="T84" fmla="*/ 511 w 1321"/>
                  <a:gd name="T85" fmla="*/ 0 h 712"/>
                  <a:gd name="T86" fmla="*/ 581 w 1321"/>
                  <a:gd name="T87" fmla="*/ 4 h 712"/>
                  <a:gd name="T88" fmla="*/ 648 w 1321"/>
                  <a:gd name="T89" fmla="*/ 4 h 712"/>
                  <a:gd name="T90" fmla="*/ 713 w 1321"/>
                  <a:gd name="T91" fmla="*/ 10 h 712"/>
                  <a:gd name="T92" fmla="*/ 774 w 1321"/>
                  <a:gd name="T93" fmla="*/ 18 h 712"/>
                  <a:gd name="T94" fmla="*/ 828 w 1321"/>
                  <a:gd name="T95" fmla="*/ 27 h 712"/>
                  <a:gd name="T96" fmla="*/ 879 w 1321"/>
                  <a:gd name="T97" fmla="*/ 38 h 712"/>
                  <a:gd name="T98" fmla="*/ 924 w 1321"/>
                  <a:gd name="T99" fmla="*/ 50 h 712"/>
                  <a:gd name="T100" fmla="*/ 963 w 1321"/>
                  <a:gd name="T101" fmla="*/ 64 h 712"/>
                  <a:gd name="T102" fmla="*/ 995 w 1321"/>
                  <a:gd name="T103" fmla="*/ 79 h 712"/>
                  <a:gd name="T104" fmla="*/ 995 w 1321"/>
                  <a:gd name="T105" fmla="*/ 79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02152" name="Text Box 8"/>
            <p:cNvSpPr txBox="1">
              <a:spLocks noChangeArrowheads="1"/>
            </p:cNvSpPr>
            <p:nvPr/>
          </p:nvSpPr>
          <p:spPr bwMode="gray">
            <a:xfrm>
              <a:off x="2679" y="2433"/>
              <a:ext cx="1043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b="1">
                  <a:solidFill>
                    <a:srgbClr val="FFFF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Seguridad</a:t>
              </a:r>
            </a:p>
          </p:txBody>
        </p:sp>
        <p:grpSp>
          <p:nvGrpSpPr>
            <p:cNvPr id="4" name="Group 9"/>
            <p:cNvGrpSpPr>
              <a:grpSpLocks/>
            </p:cNvGrpSpPr>
            <p:nvPr/>
          </p:nvGrpSpPr>
          <p:grpSpPr bwMode="auto">
            <a:xfrm>
              <a:off x="2910" y="1041"/>
              <a:ext cx="432" cy="449"/>
              <a:chOff x="2640" y="1088"/>
              <a:chExt cx="432" cy="449"/>
            </a:xfrm>
          </p:grpSpPr>
          <p:grpSp>
            <p:nvGrpSpPr>
              <p:cNvPr id="5" name="Group 10"/>
              <p:cNvGrpSpPr>
                <a:grpSpLocks/>
              </p:cNvGrpSpPr>
              <p:nvPr/>
            </p:nvGrpSpPr>
            <p:grpSpPr bwMode="auto">
              <a:xfrm>
                <a:off x="2640" y="1088"/>
                <a:ext cx="432" cy="415"/>
                <a:chOff x="2016" y="1920"/>
                <a:chExt cx="1680" cy="1680"/>
              </a:xfrm>
            </p:grpSpPr>
            <p:sp>
              <p:nvSpPr>
                <p:cNvPr id="902155" name="Oval 11"/>
                <p:cNvSpPr>
                  <a:spLocks noChangeArrowheads="1"/>
                </p:cNvSpPr>
                <p:nvPr/>
              </p:nvSpPr>
              <p:spPr bwMode="gray">
                <a:xfrm>
                  <a:off x="2016" y="1922"/>
                  <a:ext cx="1655" cy="1670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shade val="42353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34" name="Freeform 12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2157" name="Text Box 13"/>
              <p:cNvSpPr txBox="1">
                <a:spLocks noChangeArrowheads="1"/>
              </p:cNvSpPr>
              <p:nvPr/>
            </p:nvSpPr>
            <p:spPr bwMode="gray">
              <a:xfrm>
                <a:off x="2729" y="1155"/>
                <a:ext cx="258" cy="3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 dirty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B</a:t>
                </a:r>
              </a:p>
            </p:txBody>
          </p:sp>
        </p:grpSp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2506" y="3128"/>
              <a:ext cx="201" cy="176"/>
              <a:chOff x="2236" y="3191"/>
              <a:chExt cx="201" cy="176"/>
            </a:xfrm>
          </p:grpSpPr>
          <p:sp>
            <p:nvSpPr>
              <p:cNvPr id="16429" name="Oval 15"/>
              <p:cNvSpPr>
                <a:spLocks noChangeArrowheads="1"/>
              </p:cNvSpPr>
              <p:nvPr/>
            </p:nvSpPr>
            <p:spPr bwMode="gray">
              <a:xfrm rot="-3372907">
                <a:off x="2240" y="3283"/>
                <a:ext cx="80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5005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6430" name="Oval 16"/>
              <p:cNvSpPr>
                <a:spLocks noChangeArrowheads="1"/>
              </p:cNvSpPr>
              <p:nvPr/>
            </p:nvSpPr>
            <p:spPr bwMode="gray">
              <a:xfrm rot="-3372907">
                <a:off x="2355" y="3190"/>
                <a:ext cx="78" cy="87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55005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2094" y="3294"/>
              <a:ext cx="432" cy="462"/>
              <a:chOff x="1824" y="3357"/>
              <a:chExt cx="432" cy="462"/>
            </a:xfrm>
          </p:grpSpPr>
          <p:grpSp>
            <p:nvGrpSpPr>
              <p:cNvPr id="8" name="Group 18"/>
              <p:cNvGrpSpPr>
                <a:grpSpLocks/>
              </p:cNvGrpSpPr>
              <p:nvPr/>
            </p:nvGrpSpPr>
            <p:grpSpPr bwMode="auto">
              <a:xfrm>
                <a:off x="1824" y="3357"/>
                <a:ext cx="432" cy="432"/>
                <a:chOff x="2016" y="1920"/>
                <a:chExt cx="1680" cy="1680"/>
              </a:xfrm>
            </p:grpSpPr>
            <p:sp>
              <p:nvSpPr>
                <p:cNvPr id="902163" name="Oval 19"/>
                <p:cNvSpPr>
                  <a:spLocks noChangeArrowheads="1"/>
                </p:cNvSpPr>
                <p:nvPr/>
              </p:nvSpPr>
              <p:spPr bwMode="gray">
                <a:xfrm>
                  <a:off x="2015" y="1919"/>
                  <a:ext cx="1682" cy="167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/>
                    </a:gs>
                    <a:gs pos="100000">
                      <a:schemeClr val="folHlink">
                        <a:gamma/>
                        <a:shade val="2431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28" name="Freeform 2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fol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2165" name="Text Box 21"/>
              <p:cNvSpPr txBox="1">
                <a:spLocks noChangeArrowheads="1"/>
              </p:cNvSpPr>
              <p:nvPr/>
            </p:nvSpPr>
            <p:spPr bwMode="gray">
              <a:xfrm>
                <a:off x="1913" y="3438"/>
                <a:ext cx="244" cy="3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E</a:t>
                </a:r>
              </a:p>
            </p:txBody>
          </p:sp>
        </p:grp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4208" y="1905"/>
              <a:ext cx="430" cy="440"/>
              <a:chOff x="3938" y="1968"/>
              <a:chExt cx="430" cy="440"/>
            </a:xfrm>
          </p:grpSpPr>
          <p:grpSp>
            <p:nvGrpSpPr>
              <p:cNvPr id="10" name="Group 23"/>
              <p:cNvGrpSpPr>
                <a:grpSpLocks/>
              </p:cNvGrpSpPr>
              <p:nvPr/>
            </p:nvGrpSpPr>
            <p:grpSpPr bwMode="auto">
              <a:xfrm>
                <a:off x="3938" y="1968"/>
                <a:ext cx="430" cy="437"/>
                <a:chOff x="2016" y="1920"/>
                <a:chExt cx="1680" cy="1680"/>
              </a:xfrm>
            </p:grpSpPr>
            <p:sp>
              <p:nvSpPr>
                <p:cNvPr id="902168" name="Oval 24"/>
                <p:cNvSpPr>
                  <a:spLocks noChangeArrowheads="1"/>
                </p:cNvSpPr>
                <p:nvPr/>
              </p:nvSpPr>
              <p:spPr bwMode="gray">
                <a:xfrm>
                  <a:off x="2017" y="1920"/>
                  <a:ext cx="1678" cy="1688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tint val="57647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24" name="Freeform 2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hlink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2170" name="Text Box 26"/>
              <p:cNvSpPr txBox="1">
                <a:spLocks noChangeArrowheads="1"/>
              </p:cNvSpPr>
              <p:nvPr/>
            </p:nvSpPr>
            <p:spPr bwMode="gray">
              <a:xfrm>
                <a:off x="4017" y="2026"/>
                <a:ext cx="251" cy="3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C</a:t>
                </a:r>
              </a:p>
            </p:txBody>
          </p:sp>
        </p:grp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822" y="3297"/>
              <a:ext cx="412" cy="403"/>
              <a:chOff x="3552" y="3339"/>
              <a:chExt cx="412" cy="403"/>
            </a:xfrm>
          </p:grpSpPr>
          <p:grpSp>
            <p:nvGrpSpPr>
              <p:cNvPr id="12" name="Group 28"/>
              <p:cNvGrpSpPr>
                <a:grpSpLocks/>
              </p:cNvGrpSpPr>
              <p:nvPr/>
            </p:nvGrpSpPr>
            <p:grpSpPr bwMode="auto">
              <a:xfrm>
                <a:off x="3552" y="3339"/>
                <a:ext cx="412" cy="392"/>
                <a:chOff x="2016" y="1920"/>
                <a:chExt cx="1680" cy="1680"/>
              </a:xfrm>
            </p:grpSpPr>
            <p:sp>
              <p:nvSpPr>
                <p:cNvPr id="902173" name="Oval 29"/>
                <p:cNvSpPr>
                  <a:spLocks noChangeArrowheads="1"/>
                </p:cNvSpPr>
                <p:nvPr/>
              </p:nvSpPr>
              <p:spPr bwMode="gray">
                <a:xfrm>
                  <a:off x="2018" y="1918"/>
                  <a:ext cx="1678" cy="1683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20" name="Freeform 30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2175" name="Text Box 31"/>
              <p:cNvSpPr txBox="1">
                <a:spLocks noChangeArrowheads="1"/>
              </p:cNvSpPr>
              <p:nvPr/>
            </p:nvSpPr>
            <p:spPr bwMode="gray">
              <a:xfrm>
                <a:off x="3642" y="3360"/>
                <a:ext cx="272" cy="3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D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1758" y="1905"/>
              <a:ext cx="432" cy="432"/>
              <a:chOff x="1488" y="1968"/>
              <a:chExt cx="432" cy="432"/>
            </a:xfrm>
          </p:grpSpPr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488" y="1968"/>
                <a:ext cx="432" cy="432"/>
                <a:chOff x="2016" y="1920"/>
                <a:chExt cx="1680" cy="1680"/>
              </a:xfrm>
            </p:grpSpPr>
            <p:sp>
              <p:nvSpPr>
                <p:cNvPr id="902178" name="Oval 34"/>
                <p:cNvSpPr>
                  <a:spLocks noChangeArrowheads="1"/>
                </p:cNvSpPr>
                <p:nvPr/>
              </p:nvSpPr>
              <p:spPr bwMode="gray">
                <a:xfrm>
                  <a:off x="2017" y="1920"/>
                  <a:ext cx="1678" cy="1682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4549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16" name="Freeform 35"/>
                <p:cNvSpPr>
                  <a:spLocks/>
                </p:cNvSpPr>
                <p:nvPr/>
              </p:nvSpPr>
              <p:spPr bwMode="gray">
                <a:xfrm>
                  <a:off x="2208" y="1948"/>
                  <a:ext cx="1296" cy="634"/>
                </a:xfrm>
                <a:custGeom>
                  <a:avLst/>
                  <a:gdLst>
                    <a:gd name="T0" fmla="*/ 995 w 1321"/>
                    <a:gd name="T1" fmla="*/ 79 h 712"/>
                    <a:gd name="T2" fmla="*/ 1008 w 1321"/>
                    <a:gd name="T3" fmla="*/ 87 h 712"/>
                    <a:gd name="T4" fmla="*/ 1011 w 1321"/>
                    <a:gd name="T5" fmla="*/ 94 h 712"/>
                    <a:gd name="T6" fmla="*/ 1006 w 1321"/>
                    <a:gd name="T7" fmla="*/ 102 h 712"/>
                    <a:gd name="T8" fmla="*/ 993 w 1321"/>
                    <a:gd name="T9" fmla="*/ 107 h 712"/>
                    <a:gd name="T10" fmla="*/ 973 w 1321"/>
                    <a:gd name="T11" fmla="*/ 114 h 712"/>
                    <a:gd name="T12" fmla="*/ 948 w 1321"/>
                    <a:gd name="T13" fmla="*/ 119 h 712"/>
                    <a:gd name="T14" fmla="*/ 915 w 1321"/>
                    <a:gd name="T15" fmla="*/ 124 h 712"/>
                    <a:gd name="T16" fmla="*/ 878 w 1321"/>
                    <a:gd name="T17" fmla="*/ 128 h 712"/>
                    <a:gd name="T18" fmla="*/ 836 w 1321"/>
                    <a:gd name="T19" fmla="*/ 132 h 712"/>
                    <a:gd name="T20" fmla="*/ 789 w 1321"/>
                    <a:gd name="T21" fmla="*/ 134 h 712"/>
                    <a:gd name="T22" fmla="*/ 740 w 1321"/>
                    <a:gd name="T23" fmla="*/ 135 h 712"/>
                    <a:gd name="T24" fmla="*/ 686 w 1321"/>
                    <a:gd name="T25" fmla="*/ 139 h 712"/>
                    <a:gd name="T26" fmla="*/ 631 w 1321"/>
                    <a:gd name="T27" fmla="*/ 140 h 712"/>
                    <a:gd name="T28" fmla="*/ 609 w 1321"/>
                    <a:gd name="T29" fmla="*/ 141 h 712"/>
                    <a:gd name="T30" fmla="*/ 365 w 1321"/>
                    <a:gd name="T31" fmla="*/ 141 h 712"/>
                    <a:gd name="T32" fmla="*/ 361 w 1321"/>
                    <a:gd name="T33" fmla="*/ 141 h 712"/>
                    <a:gd name="T34" fmla="*/ 313 w 1321"/>
                    <a:gd name="T35" fmla="*/ 140 h 712"/>
                    <a:gd name="T36" fmla="*/ 267 w 1321"/>
                    <a:gd name="T37" fmla="*/ 139 h 712"/>
                    <a:gd name="T38" fmla="*/ 223 w 1321"/>
                    <a:gd name="T39" fmla="*/ 137 h 712"/>
                    <a:gd name="T40" fmla="*/ 180 w 1321"/>
                    <a:gd name="T41" fmla="*/ 134 h 712"/>
                    <a:gd name="T42" fmla="*/ 143 w 1321"/>
                    <a:gd name="T43" fmla="*/ 134 h 712"/>
                    <a:gd name="T44" fmla="*/ 110 w 1321"/>
                    <a:gd name="T45" fmla="*/ 130 h 712"/>
                    <a:gd name="T46" fmla="*/ 76 w 1321"/>
                    <a:gd name="T47" fmla="*/ 127 h 712"/>
                    <a:gd name="T48" fmla="*/ 53 w 1321"/>
                    <a:gd name="T49" fmla="*/ 125 h 712"/>
                    <a:gd name="T50" fmla="*/ 26 w 1321"/>
                    <a:gd name="T51" fmla="*/ 119 h 712"/>
                    <a:gd name="T52" fmla="*/ 18 w 1321"/>
                    <a:gd name="T53" fmla="*/ 115 h 712"/>
                    <a:gd name="T54" fmla="*/ 6 w 1321"/>
                    <a:gd name="T55" fmla="*/ 110 h 712"/>
                    <a:gd name="T56" fmla="*/ 0 w 1321"/>
                    <a:gd name="T57" fmla="*/ 103 h 712"/>
                    <a:gd name="T58" fmla="*/ 0 w 1321"/>
                    <a:gd name="T59" fmla="*/ 102 h 712"/>
                    <a:gd name="T60" fmla="*/ 4 w 1321"/>
                    <a:gd name="T61" fmla="*/ 94 h 712"/>
                    <a:gd name="T62" fmla="*/ 16 w 1321"/>
                    <a:gd name="T63" fmla="*/ 88 h 712"/>
                    <a:gd name="T64" fmla="*/ 37 w 1321"/>
                    <a:gd name="T65" fmla="*/ 73 h 712"/>
                    <a:gd name="T66" fmla="*/ 72 w 1321"/>
                    <a:gd name="T67" fmla="*/ 59 h 712"/>
                    <a:gd name="T68" fmla="*/ 114 w 1321"/>
                    <a:gd name="T69" fmla="*/ 47 h 712"/>
                    <a:gd name="T70" fmla="*/ 157 w 1321"/>
                    <a:gd name="T71" fmla="*/ 34 h 712"/>
                    <a:gd name="T72" fmla="*/ 207 w 1321"/>
                    <a:gd name="T73" fmla="*/ 24 h 712"/>
                    <a:gd name="T74" fmla="*/ 262 w 1321"/>
                    <a:gd name="T75" fmla="*/ 16 h 712"/>
                    <a:gd name="T76" fmla="*/ 318 w 1321"/>
                    <a:gd name="T77" fmla="*/ 9 h 712"/>
                    <a:gd name="T78" fmla="*/ 381 w 1321"/>
                    <a:gd name="T79" fmla="*/ 4 h 712"/>
                    <a:gd name="T80" fmla="*/ 444 w 1321"/>
                    <a:gd name="T81" fmla="*/ 4 h 712"/>
                    <a:gd name="T82" fmla="*/ 511 w 1321"/>
                    <a:gd name="T83" fmla="*/ 0 h 712"/>
                    <a:gd name="T84" fmla="*/ 511 w 1321"/>
                    <a:gd name="T85" fmla="*/ 0 h 712"/>
                    <a:gd name="T86" fmla="*/ 581 w 1321"/>
                    <a:gd name="T87" fmla="*/ 4 h 712"/>
                    <a:gd name="T88" fmla="*/ 648 w 1321"/>
                    <a:gd name="T89" fmla="*/ 4 h 712"/>
                    <a:gd name="T90" fmla="*/ 713 w 1321"/>
                    <a:gd name="T91" fmla="*/ 10 h 712"/>
                    <a:gd name="T92" fmla="*/ 774 w 1321"/>
                    <a:gd name="T93" fmla="*/ 18 h 712"/>
                    <a:gd name="T94" fmla="*/ 828 w 1321"/>
                    <a:gd name="T95" fmla="*/ 27 h 712"/>
                    <a:gd name="T96" fmla="*/ 879 w 1321"/>
                    <a:gd name="T97" fmla="*/ 38 h 712"/>
                    <a:gd name="T98" fmla="*/ 924 w 1321"/>
                    <a:gd name="T99" fmla="*/ 50 h 712"/>
                    <a:gd name="T100" fmla="*/ 963 w 1321"/>
                    <a:gd name="T101" fmla="*/ 64 h 712"/>
                    <a:gd name="T102" fmla="*/ 995 w 1321"/>
                    <a:gd name="T103" fmla="*/ 79 h 712"/>
                    <a:gd name="T104" fmla="*/ 995 w 1321"/>
                    <a:gd name="T105" fmla="*/ 79 h 712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1321"/>
                    <a:gd name="T160" fmla="*/ 0 h 712"/>
                    <a:gd name="T161" fmla="*/ 1321 w 1321"/>
                    <a:gd name="T162" fmla="*/ 712 h 712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1321" h="712">
                      <a:moveTo>
                        <a:pt x="1301" y="401"/>
                      </a:moveTo>
                      <a:lnTo>
                        <a:pt x="1317" y="442"/>
                      </a:lnTo>
                      <a:lnTo>
                        <a:pt x="1321" y="481"/>
                      </a:lnTo>
                      <a:lnTo>
                        <a:pt x="1315" y="516"/>
                      </a:lnTo>
                      <a:lnTo>
                        <a:pt x="1298" y="550"/>
                      </a:lnTo>
                      <a:lnTo>
                        <a:pt x="1272" y="579"/>
                      </a:lnTo>
                      <a:lnTo>
                        <a:pt x="1239" y="604"/>
                      </a:lnTo>
                      <a:lnTo>
                        <a:pt x="1196" y="628"/>
                      </a:lnTo>
                      <a:lnTo>
                        <a:pt x="1147" y="649"/>
                      </a:lnTo>
                      <a:lnTo>
                        <a:pt x="1092" y="667"/>
                      </a:lnTo>
                      <a:lnTo>
                        <a:pt x="1031" y="683"/>
                      </a:lnTo>
                      <a:lnTo>
                        <a:pt x="967" y="694"/>
                      </a:lnTo>
                      <a:lnTo>
                        <a:pt x="896" y="704"/>
                      </a:lnTo>
                      <a:lnTo>
                        <a:pt x="824" y="710"/>
                      </a:lnTo>
                      <a:lnTo>
                        <a:pt x="795" y="712"/>
                      </a:lnTo>
                      <a:lnTo>
                        <a:pt x="476" y="712"/>
                      </a:lnTo>
                      <a:lnTo>
                        <a:pt x="472" y="712"/>
                      </a:lnTo>
                      <a:lnTo>
                        <a:pt x="409" y="708"/>
                      </a:lnTo>
                      <a:lnTo>
                        <a:pt x="348" y="704"/>
                      </a:lnTo>
                      <a:lnTo>
                        <a:pt x="290" y="696"/>
                      </a:lnTo>
                      <a:lnTo>
                        <a:pt x="235" y="689"/>
                      </a:lnTo>
                      <a:lnTo>
                        <a:pt x="186" y="677"/>
                      </a:lnTo>
                      <a:lnTo>
                        <a:pt x="141" y="663"/>
                      </a:lnTo>
                      <a:lnTo>
                        <a:pt x="102" y="648"/>
                      </a:lnTo>
                      <a:lnTo>
                        <a:pt x="67" y="630"/>
                      </a:lnTo>
                      <a:lnTo>
                        <a:pt x="39" y="608"/>
                      </a:lnTo>
                      <a:lnTo>
                        <a:pt x="18" y="583"/>
                      </a:lnTo>
                      <a:lnTo>
                        <a:pt x="6" y="554"/>
                      </a:lnTo>
                      <a:lnTo>
                        <a:pt x="0" y="524"/>
                      </a:lnTo>
                      <a:lnTo>
                        <a:pt x="0" y="520"/>
                      </a:lnTo>
                      <a:lnTo>
                        <a:pt x="4" y="487"/>
                      </a:lnTo>
                      <a:lnTo>
                        <a:pt x="16" y="446"/>
                      </a:lnTo>
                      <a:lnTo>
                        <a:pt x="51" y="370"/>
                      </a:lnTo>
                      <a:lnTo>
                        <a:pt x="94" y="299"/>
                      </a:lnTo>
                      <a:lnTo>
                        <a:pt x="147" y="235"/>
                      </a:lnTo>
                      <a:lnTo>
                        <a:pt x="204" y="176"/>
                      </a:lnTo>
                      <a:lnTo>
                        <a:pt x="270" y="125"/>
                      </a:lnTo>
                      <a:lnTo>
                        <a:pt x="341" y="82"/>
                      </a:lnTo>
                      <a:lnTo>
                        <a:pt x="415" y="47"/>
                      </a:lnTo>
                      <a:lnTo>
                        <a:pt x="497" y="21"/>
                      </a:lnTo>
                      <a:lnTo>
                        <a:pt x="581" y="6"/>
                      </a:lnTo>
                      <a:lnTo>
                        <a:pt x="667" y="0"/>
                      </a:lnTo>
                      <a:lnTo>
                        <a:pt x="759" y="6"/>
                      </a:lnTo>
                      <a:lnTo>
                        <a:pt x="847" y="23"/>
                      </a:lnTo>
                      <a:lnTo>
                        <a:pt x="932" y="53"/>
                      </a:lnTo>
                      <a:lnTo>
                        <a:pt x="1010" y="90"/>
                      </a:lnTo>
                      <a:lnTo>
                        <a:pt x="1082" y="137"/>
                      </a:lnTo>
                      <a:lnTo>
                        <a:pt x="1149" y="194"/>
                      </a:lnTo>
                      <a:lnTo>
                        <a:pt x="1208" y="256"/>
                      </a:lnTo>
                      <a:lnTo>
                        <a:pt x="1258" y="325"/>
                      </a:lnTo>
                      <a:lnTo>
                        <a:pt x="1301" y="401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FFFFFF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0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02180" name="Text Box 36"/>
              <p:cNvSpPr txBox="1">
                <a:spLocks noChangeArrowheads="1"/>
              </p:cNvSpPr>
              <p:nvPr/>
            </p:nvSpPr>
            <p:spPr bwMode="gray">
              <a:xfrm>
                <a:off x="1575" y="2017"/>
                <a:ext cx="261" cy="38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Verdana" pitchFamily="34" charset="0"/>
                  </a:rPr>
                  <a:t>A</a:t>
                </a:r>
              </a:p>
            </p:txBody>
          </p:sp>
        </p:grpSp>
        <p:sp>
          <p:nvSpPr>
            <p:cNvPr id="16398" name="Oval 37"/>
            <p:cNvSpPr>
              <a:spLocks noChangeArrowheads="1"/>
            </p:cNvSpPr>
            <p:nvPr/>
          </p:nvSpPr>
          <p:spPr bwMode="gray">
            <a:xfrm rot="-3372907">
              <a:off x="3774" y="3198"/>
              <a:ext cx="87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9F9D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6399" name="Oval 38"/>
            <p:cNvSpPr>
              <a:spLocks noChangeArrowheads="1"/>
            </p:cNvSpPr>
            <p:nvPr/>
          </p:nvSpPr>
          <p:spPr bwMode="gray">
            <a:xfrm rot="-3372907">
              <a:off x="3680" y="3102"/>
              <a:ext cx="83" cy="87"/>
            </a:xfrm>
            <a:prstGeom prst="ellipse">
              <a:avLst/>
            </a:prstGeom>
            <a:gradFill rotWithShape="1">
              <a:gsLst>
                <a:gs pos="0">
                  <a:schemeClr val="bg2"/>
                </a:gs>
                <a:gs pos="100000">
                  <a:srgbClr val="9F9D9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grpSp>
          <p:nvGrpSpPr>
            <p:cNvPr id="15" name="Group 39"/>
            <p:cNvGrpSpPr>
              <a:grpSpLocks/>
            </p:cNvGrpSpPr>
            <p:nvPr/>
          </p:nvGrpSpPr>
          <p:grpSpPr bwMode="auto">
            <a:xfrm>
              <a:off x="2238" y="2193"/>
              <a:ext cx="231" cy="130"/>
              <a:chOff x="2016" y="2304"/>
              <a:chExt cx="231" cy="130"/>
            </a:xfrm>
          </p:grpSpPr>
          <p:sp>
            <p:nvSpPr>
              <p:cNvPr id="16411" name="Oval 40"/>
              <p:cNvSpPr>
                <a:spLocks noChangeArrowheads="1"/>
              </p:cNvSpPr>
              <p:nvPr/>
            </p:nvSpPr>
            <p:spPr bwMode="gray">
              <a:xfrm rot="-3372907">
                <a:off x="2020" y="2301"/>
                <a:ext cx="79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2E4A6D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6412" name="Oval 41"/>
              <p:cNvSpPr>
                <a:spLocks noChangeArrowheads="1"/>
              </p:cNvSpPr>
              <p:nvPr/>
            </p:nvSpPr>
            <p:spPr bwMode="gray">
              <a:xfrm rot="-3372907">
                <a:off x="2152" y="2350"/>
                <a:ext cx="80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rgbClr val="263F5C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grpSp>
          <p:nvGrpSpPr>
            <p:cNvPr id="16" name="Group 42"/>
            <p:cNvGrpSpPr>
              <a:grpSpLocks/>
            </p:cNvGrpSpPr>
            <p:nvPr/>
          </p:nvGrpSpPr>
          <p:grpSpPr bwMode="auto">
            <a:xfrm>
              <a:off x="3102" y="1549"/>
              <a:ext cx="87" cy="260"/>
              <a:chOff x="2832" y="1612"/>
              <a:chExt cx="87" cy="260"/>
            </a:xfrm>
          </p:grpSpPr>
          <p:sp>
            <p:nvSpPr>
              <p:cNvPr id="16409" name="Oval 43"/>
              <p:cNvSpPr>
                <a:spLocks noChangeArrowheads="1"/>
              </p:cNvSpPr>
              <p:nvPr/>
            </p:nvSpPr>
            <p:spPr bwMode="gray">
              <a:xfrm rot="-3372907">
                <a:off x="2834" y="1610"/>
                <a:ext cx="83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57242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  <p:sp>
            <p:nvSpPr>
              <p:cNvPr id="16410" name="Oval 44"/>
              <p:cNvSpPr>
                <a:spLocks noChangeArrowheads="1"/>
              </p:cNvSpPr>
              <p:nvPr/>
            </p:nvSpPr>
            <p:spPr bwMode="gray">
              <a:xfrm rot="-3372907">
                <a:off x="2833" y="1789"/>
                <a:ext cx="86" cy="87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5D2725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s-ES"/>
              </a:p>
            </p:txBody>
          </p:sp>
        </p:grpSp>
        <p:sp>
          <p:nvSpPr>
            <p:cNvPr id="16402" name="Oval 45"/>
            <p:cNvSpPr>
              <a:spLocks noChangeArrowheads="1"/>
            </p:cNvSpPr>
            <p:nvPr/>
          </p:nvSpPr>
          <p:spPr bwMode="gray">
            <a:xfrm rot="-3372907">
              <a:off x="4034" y="2208"/>
              <a:ext cx="83" cy="87"/>
            </a:xfrm>
            <a:prstGeom prst="ellipse">
              <a:avLst/>
            </a:prstGeom>
            <a:gradFill rotWithShape="1">
              <a:gsLst>
                <a:gs pos="0">
                  <a:srgbClr val="3E3E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6403" name="Oval 46"/>
            <p:cNvSpPr>
              <a:spLocks noChangeArrowheads="1"/>
            </p:cNvSpPr>
            <p:nvPr/>
          </p:nvSpPr>
          <p:spPr bwMode="gray">
            <a:xfrm rot="-3372907">
              <a:off x="3872" y="2286"/>
              <a:ext cx="83" cy="87"/>
            </a:xfrm>
            <a:prstGeom prst="ellipse">
              <a:avLst/>
            </a:prstGeom>
            <a:gradFill rotWithShape="1">
              <a:gsLst>
                <a:gs pos="0">
                  <a:srgbClr val="3E3EFF"/>
                </a:gs>
                <a:gs pos="100000">
                  <a:schemeClr val="hlink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s-ES"/>
            </a:p>
          </p:txBody>
        </p:sp>
        <p:sp>
          <p:nvSpPr>
            <p:cNvPr id="16404" name="Text Box 47"/>
            <p:cNvSpPr txBox="1">
              <a:spLocks noChangeArrowheads="1"/>
            </p:cNvSpPr>
            <p:nvPr/>
          </p:nvSpPr>
          <p:spPr bwMode="auto">
            <a:xfrm>
              <a:off x="756" y="1703"/>
              <a:ext cx="12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Efectividad</a:t>
              </a:r>
            </a:p>
          </p:txBody>
        </p:sp>
        <p:sp>
          <p:nvSpPr>
            <p:cNvPr id="16405" name="Text Box 48"/>
            <p:cNvSpPr txBox="1">
              <a:spLocks noChangeArrowheads="1"/>
            </p:cNvSpPr>
            <p:nvPr/>
          </p:nvSpPr>
          <p:spPr bwMode="auto">
            <a:xfrm>
              <a:off x="2526" y="747"/>
              <a:ext cx="12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Eficiencia</a:t>
              </a:r>
            </a:p>
          </p:txBody>
        </p:sp>
        <p:sp>
          <p:nvSpPr>
            <p:cNvPr id="16406" name="Text Box 49"/>
            <p:cNvSpPr txBox="1">
              <a:spLocks noChangeArrowheads="1"/>
            </p:cNvSpPr>
            <p:nvPr/>
          </p:nvSpPr>
          <p:spPr bwMode="auto">
            <a:xfrm>
              <a:off x="4359" y="1733"/>
              <a:ext cx="1200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Equidad</a:t>
              </a:r>
            </a:p>
          </p:txBody>
        </p:sp>
        <p:sp>
          <p:nvSpPr>
            <p:cNvPr id="16407" name="Text Box 50"/>
            <p:cNvSpPr txBox="1">
              <a:spLocks noChangeArrowheads="1"/>
            </p:cNvSpPr>
            <p:nvPr/>
          </p:nvSpPr>
          <p:spPr bwMode="auto">
            <a:xfrm>
              <a:off x="933" y="3270"/>
              <a:ext cx="1200" cy="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Centrada en el paciente</a:t>
              </a:r>
            </a:p>
          </p:txBody>
        </p:sp>
        <p:sp>
          <p:nvSpPr>
            <p:cNvPr id="16408" name="Text Box 51"/>
            <p:cNvSpPr txBox="1">
              <a:spLocks noChangeArrowheads="1"/>
            </p:cNvSpPr>
            <p:nvPr/>
          </p:nvSpPr>
          <p:spPr bwMode="auto">
            <a:xfrm>
              <a:off x="4155" y="3332"/>
              <a:ext cx="1356" cy="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/>
                <a:t>Accesibilidad</a:t>
              </a:r>
            </a:p>
          </p:txBody>
        </p:sp>
      </p:grpSp>
      <p:sp>
        <p:nvSpPr>
          <p:cNvPr id="16387" name="Rectangle 52"/>
          <p:cNvSpPr>
            <a:spLocks noChangeArrowheads="1"/>
          </p:cNvSpPr>
          <p:nvPr/>
        </p:nvSpPr>
        <p:spPr bwMode="auto">
          <a:xfrm>
            <a:off x="323850" y="6093296"/>
            <a:ext cx="88201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15000"/>
              </a:spcBef>
            </a:pPr>
            <a:r>
              <a:rPr lang="en-US" sz="1100" dirty="0">
                <a:cs typeface="Arial" charset="0"/>
              </a:rPr>
              <a:t>WHO EURO, Barcelona. Measuring hospital performance: defining the sub dimensions and a framework for selecting evidence-based indicators Barcelona, WHO 2003.</a:t>
            </a:r>
            <a:r>
              <a:rPr lang="es-ES" sz="1100" dirty="0">
                <a:cs typeface="Arial" charset="0"/>
              </a:rPr>
              <a:t> </a:t>
            </a:r>
          </a:p>
        </p:txBody>
      </p:sp>
      <p:pic>
        <p:nvPicPr>
          <p:cNvPr id="24578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04664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5 Marcador de número de diapositiva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0263C95-EBB5-47EF-9F5F-26E94ED86A5F}" type="slidenum">
              <a:rPr lang="en-US" sz="120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836712"/>
            <a:ext cx="8215312" cy="777875"/>
          </a:xfrm>
        </p:spPr>
        <p:txBody>
          <a:bodyPr/>
          <a:lstStyle/>
          <a:p>
            <a:pPr algn="just"/>
            <a:r>
              <a:rPr lang="es-ES" sz="3600" b="1" dirty="0" smtClean="0">
                <a:solidFill>
                  <a:srgbClr val="7030A0"/>
                </a:solidFill>
                <a:effectLst/>
                <a:latin typeface="Arial" charset="0"/>
              </a:rPr>
              <a:t>Prioridad</a:t>
            </a:r>
            <a:r>
              <a:rPr lang="es-ES" sz="3600" b="1" dirty="0" smtClean="0">
                <a:solidFill>
                  <a:srgbClr val="7030A0"/>
                </a:solidFill>
                <a:effectLst/>
                <a:latin typeface="Arial" charset="0"/>
              </a:rPr>
              <a:t>…</a:t>
            </a:r>
          </a:p>
        </p:txBody>
      </p:sp>
      <p:graphicFrame>
        <p:nvGraphicFramePr>
          <p:cNvPr id="11" name="10 Diagrama"/>
          <p:cNvGraphicFramePr/>
          <p:nvPr/>
        </p:nvGraphicFramePr>
        <p:xfrm>
          <a:off x="827584" y="3068960"/>
          <a:ext cx="7602538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68313" y="1989138"/>
            <a:ext cx="7850187" cy="925512"/>
            <a:chOff x="657" y="2877"/>
            <a:chExt cx="4945" cy="553"/>
          </a:xfrm>
        </p:grpSpPr>
        <p:sp>
          <p:nvSpPr>
            <p:cNvPr id="18438" name="Text Box 3"/>
            <p:cNvSpPr txBox="1">
              <a:spLocks noChangeArrowheads="1"/>
            </p:cNvSpPr>
            <p:nvPr/>
          </p:nvSpPr>
          <p:spPr bwMode="auto">
            <a:xfrm>
              <a:off x="907" y="3006"/>
              <a:ext cx="4429" cy="313"/>
            </a:xfrm>
            <a:prstGeom prst="rect">
              <a:avLst/>
            </a:prstGeom>
            <a:noFill/>
            <a:ln w="9525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es-ES_tradnl" sz="2800" b="1" dirty="0" smtClean="0">
                  <a:solidFill>
                    <a:srgbClr val="CC0066"/>
                  </a:solidFill>
                </a:rPr>
                <a:t>Seguridad</a:t>
              </a:r>
              <a:endParaRPr lang="es-ES" sz="2800" b="1" dirty="0">
                <a:solidFill>
                  <a:srgbClr val="CC0066"/>
                </a:solidFill>
              </a:endParaRPr>
            </a:p>
          </p:txBody>
        </p:sp>
        <p:sp>
          <p:nvSpPr>
            <p:cNvPr id="18439" name="AutoShape 8"/>
            <p:cNvSpPr>
              <a:spLocks noChangeArrowheads="1"/>
            </p:cNvSpPr>
            <p:nvPr/>
          </p:nvSpPr>
          <p:spPr bwMode="auto">
            <a:xfrm>
              <a:off x="657" y="2877"/>
              <a:ext cx="4945" cy="553"/>
            </a:xfrm>
            <a:prstGeom prst="leftRightArrow">
              <a:avLst>
                <a:gd name="adj1" fmla="val 50000"/>
                <a:gd name="adj2" fmla="val 167624"/>
              </a:avLst>
            </a:prstGeom>
            <a:noFill/>
            <a:ln w="38100">
              <a:solidFill>
                <a:srgbClr val="0000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_tradnl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5580112" y="2204864"/>
            <a:ext cx="237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es-ES_tradnl" sz="2800" b="1" dirty="0" smtClean="0">
                <a:solidFill>
                  <a:srgbClr val="000066"/>
                </a:solidFill>
              </a:rPr>
              <a:t>Seguridad</a:t>
            </a:r>
            <a:endParaRPr lang="es-ES" sz="2800" b="1" dirty="0">
              <a:solidFill>
                <a:srgbClr val="000066"/>
              </a:solidFill>
            </a:endParaRPr>
          </a:p>
        </p:txBody>
      </p:sp>
      <p:pic>
        <p:nvPicPr>
          <p:cNvPr id="21506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04664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5661248"/>
            <a:ext cx="8612188" cy="777875"/>
          </a:xfrm>
        </p:spPr>
        <p:txBody>
          <a:bodyPr/>
          <a:lstStyle/>
          <a:p>
            <a:pPr algn="ctr"/>
            <a:r>
              <a:rPr lang="en-GB" sz="3600" b="1" dirty="0" err="1" smtClean="0">
                <a:solidFill>
                  <a:srgbClr val="7030A0"/>
                </a:solidFill>
                <a:effectLst/>
                <a:latin typeface="Arial" charset="0"/>
              </a:rPr>
              <a:t>Ciclo</a:t>
            </a:r>
            <a:r>
              <a:rPr lang="en-GB" sz="3600" b="1" dirty="0" smtClean="0">
                <a:solidFill>
                  <a:srgbClr val="7030A0"/>
                </a:solidFill>
                <a:effectLst/>
                <a:latin typeface="Arial" charset="0"/>
              </a:rPr>
              <a:t> de la </a:t>
            </a:r>
            <a:r>
              <a:rPr lang="en-GB" sz="3600" b="1" dirty="0" err="1" smtClean="0">
                <a:solidFill>
                  <a:srgbClr val="7030A0"/>
                </a:solidFill>
                <a:effectLst/>
                <a:latin typeface="Arial" charset="0"/>
              </a:rPr>
              <a:t>seguridad</a:t>
            </a:r>
            <a:r>
              <a:rPr lang="en-GB" sz="3600" b="1" dirty="0" smtClean="0">
                <a:solidFill>
                  <a:srgbClr val="7030A0"/>
                </a:solidFill>
                <a:effectLst/>
                <a:latin typeface="Arial" charset="0"/>
              </a:rPr>
              <a:t> de </a:t>
            </a:r>
            <a:r>
              <a:rPr lang="en-GB" sz="3600" b="1" dirty="0" err="1" smtClean="0">
                <a:solidFill>
                  <a:srgbClr val="7030A0"/>
                </a:solidFill>
                <a:effectLst/>
                <a:latin typeface="Arial" charset="0"/>
              </a:rPr>
              <a:t>pacientes</a:t>
            </a:r>
            <a:endParaRPr lang="en-GB" sz="3600" b="1" dirty="0" smtClean="0">
              <a:solidFill>
                <a:srgbClr val="7030A0"/>
              </a:solidFill>
              <a:effectLst/>
              <a:latin typeface="Arial" charset="0"/>
            </a:endParaRPr>
          </a:p>
        </p:txBody>
      </p:sp>
      <p:sp>
        <p:nvSpPr>
          <p:cNvPr id="20482" name="AutoShape 3"/>
          <p:cNvSpPr>
            <a:spLocks noChangeArrowheads="1"/>
          </p:cNvSpPr>
          <p:nvPr/>
        </p:nvSpPr>
        <p:spPr bwMode="auto">
          <a:xfrm>
            <a:off x="2255838" y="1470025"/>
            <a:ext cx="4284662" cy="3192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91" y="10800"/>
                </a:moveTo>
                <a:cubicBezTo>
                  <a:pt x="18391" y="6663"/>
                  <a:pt x="15079" y="3288"/>
                  <a:pt x="10944" y="3210"/>
                </a:cubicBezTo>
                <a:lnTo>
                  <a:pt x="11005" y="1"/>
                </a:lnTo>
                <a:cubicBezTo>
                  <a:pt x="16888" y="113"/>
                  <a:pt x="21599" y="491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996" y="15105"/>
                </a:lnTo>
                <a:lnTo>
                  <a:pt x="15691" y="10800"/>
                </a:lnTo>
                <a:lnTo>
                  <a:pt x="18391" y="10800"/>
                </a:lnTo>
                <a:close/>
              </a:path>
            </a:pathLst>
          </a:custGeom>
          <a:solidFill>
            <a:srgbClr val="0000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AutoShape 4"/>
          <p:cNvSpPr>
            <a:spLocks noChangeArrowheads="1"/>
          </p:cNvSpPr>
          <p:nvPr/>
        </p:nvSpPr>
        <p:spPr bwMode="auto">
          <a:xfrm rot="-5400000">
            <a:off x="2628900" y="1268413"/>
            <a:ext cx="3586163" cy="3875087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91" y="10800"/>
                </a:moveTo>
                <a:cubicBezTo>
                  <a:pt x="18391" y="6663"/>
                  <a:pt x="15079" y="3288"/>
                  <a:pt x="10944" y="3210"/>
                </a:cubicBezTo>
                <a:lnTo>
                  <a:pt x="11005" y="1"/>
                </a:lnTo>
                <a:cubicBezTo>
                  <a:pt x="16888" y="113"/>
                  <a:pt x="21599" y="491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996" y="15105"/>
                </a:lnTo>
                <a:lnTo>
                  <a:pt x="15691" y="10800"/>
                </a:lnTo>
                <a:lnTo>
                  <a:pt x="18391" y="1080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10800000"/>
          <a:lstStyle/>
          <a:p>
            <a:endParaRPr lang="en-US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208713" y="2300288"/>
            <a:ext cx="1995487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000" b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1. Medir el daño</a:t>
            </a:r>
            <a:endParaRPr lang="en-GB" sz="2000" b="1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5827713" y="4437063"/>
            <a:ext cx="2243137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000" b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2. Comprender las causas</a:t>
            </a:r>
            <a:endParaRPr lang="en-GB" sz="2000" b="1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1316038" y="4437063"/>
            <a:ext cx="177641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000" b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3. Identificar soluciones</a:t>
            </a:r>
            <a:endParaRPr lang="en-GB" sz="2000" b="1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571500" y="2276475"/>
            <a:ext cx="21637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000" b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4. Evaluar el impacto</a:t>
            </a:r>
            <a:endParaRPr lang="en-GB" sz="2000" b="1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488" name="AutoShape 9"/>
          <p:cNvSpPr>
            <a:spLocks noChangeArrowheads="1"/>
          </p:cNvSpPr>
          <p:nvPr/>
        </p:nvSpPr>
        <p:spPr bwMode="auto">
          <a:xfrm rot="10800000">
            <a:off x="2471738" y="1878013"/>
            <a:ext cx="4283075" cy="319246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91" y="10800"/>
                </a:moveTo>
                <a:cubicBezTo>
                  <a:pt x="18391" y="6663"/>
                  <a:pt x="15079" y="3288"/>
                  <a:pt x="10944" y="3210"/>
                </a:cubicBezTo>
                <a:lnTo>
                  <a:pt x="11005" y="1"/>
                </a:lnTo>
                <a:cubicBezTo>
                  <a:pt x="16888" y="113"/>
                  <a:pt x="21599" y="491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996" y="15105"/>
                </a:lnTo>
                <a:lnTo>
                  <a:pt x="15691" y="10800"/>
                </a:lnTo>
                <a:lnTo>
                  <a:pt x="18391" y="10800"/>
                </a:lnTo>
                <a:close/>
              </a:path>
            </a:pathLst>
          </a:custGeom>
          <a:solidFill>
            <a:srgbClr val="CC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AutoShape 10"/>
          <p:cNvSpPr>
            <a:spLocks noChangeArrowheads="1"/>
          </p:cNvSpPr>
          <p:nvPr/>
        </p:nvSpPr>
        <p:spPr bwMode="auto">
          <a:xfrm rot="5265216">
            <a:off x="2837656" y="1369219"/>
            <a:ext cx="3529013" cy="38766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91" y="10800"/>
                </a:moveTo>
                <a:cubicBezTo>
                  <a:pt x="18391" y="6663"/>
                  <a:pt x="15079" y="3288"/>
                  <a:pt x="10944" y="3210"/>
                </a:cubicBezTo>
                <a:lnTo>
                  <a:pt x="11005" y="1"/>
                </a:lnTo>
                <a:cubicBezTo>
                  <a:pt x="16888" y="113"/>
                  <a:pt x="21599" y="491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996" y="15105"/>
                </a:lnTo>
                <a:lnTo>
                  <a:pt x="15691" y="10800"/>
                </a:lnTo>
                <a:lnTo>
                  <a:pt x="18391" y="10800"/>
                </a:lnTo>
                <a:close/>
              </a:path>
            </a:pathLst>
          </a:custGeom>
          <a:solidFill>
            <a:srgbClr val="777777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AutoShape 11"/>
          <p:cNvSpPr>
            <a:spLocks noChangeArrowheads="1"/>
          </p:cNvSpPr>
          <p:nvPr/>
        </p:nvSpPr>
        <p:spPr bwMode="auto">
          <a:xfrm>
            <a:off x="2255838" y="1470025"/>
            <a:ext cx="4284662" cy="31924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91" y="10800"/>
                </a:moveTo>
                <a:cubicBezTo>
                  <a:pt x="18391" y="7814"/>
                  <a:pt x="16641" y="5107"/>
                  <a:pt x="13920" y="3880"/>
                </a:cubicBezTo>
                <a:lnTo>
                  <a:pt x="15239" y="954"/>
                </a:lnTo>
                <a:cubicBezTo>
                  <a:pt x="19111" y="2700"/>
                  <a:pt x="21599" y="6553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9996" y="15105"/>
                </a:lnTo>
                <a:lnTo>
                  <a:pt x="15691" y="10800"/>
                </a:lnTo>
                <a:lnTo>
                  <a:pt x="18391" y="10800"/>
                </a:lnTo>
                <a:close/>
              </a:path>
            </a:pathLst>
          </a:cu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1939925" y="1123950"/>
            <a:ext cx="184785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altLang="zh-CN" sz="2000" b="1">
                <a:solidFill>
                  <a:srgbClr val="000099"/>
                </a:solidFill>
                <a:ea typeface="Arial Unicode MS" pitchFamily="34" charset="-128"/>
                <a:cs typeface="Arial Unicode MS" pitchFamily="34" charset="-128"/>
              </a:rPr>
              <a:t>5. Impulsar el cambio</a:t>
            </a:r>
            <a:endParaRPr lang="en-GB" sz="2000" b="1">
              <a:solidFill>
                <a:srgbClr val="000099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9458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404664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99592" y="1484784"/>
            <a:ext cx="727233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sz="2800" b="1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Trazadores de Seguridad de Pacientes</a:t>
            </a:r>
          </a:p>
        </p:txBody>
      </p:sp>
      <p:pic>
        <p:nvPicPr>
          <p:cNvPr id="18434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76672"/>
            <a:ext cx="942975" cy="952500"/>
          </a:xfrm>
          <a:prstGeom prst="rect">
            <a:avLst/>
          </a:prstGeom>
          <a:noFill/>
        </p:spPr>
      </p:pic>
      <p:graphicFrame>
        <p:nvGraphicFramePr>
          <p:cNvPr id="9" name="8 Diagrama"/>
          <p:cNvGraphicFramePr/>
          <p:nvPr/>
        </p:nvGraphicFramePr>
        <p:xfrm>
          <a:off x="2051720" y="2276872"/>
          <a:ext cx="5256584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Diagrama"/>
          <p:cNvGraphicFramePr/>
          <p:nvPr/>
        </p:nvGraphicFramePr>
        <p:xfrm>
          <a:off x="2483768" y="2420888"/>
          <a:ext cx="6375652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506" name="6 Título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  <a:ln w="38100" cmpd="dbl">
            <a:noFill/>
          </a:ln>
        </p:spPr>
        <p:txBody>
          <a:bodyPr/>
          <a:lstStyle/>
          <a:p>
            <a:pPr algn="ctr" eaLnBrk="1" hangingPunct="1"/>
            <a:r>
              <a:rPr lang="es-CO" sz="3200" b="1" dirty="0" smtClean="0">
                <a:solidFill>
                  <a:srgbClr val="7030A0"/>
                </a:solidFill>
                <a:effectLst/>
              </a:rPr>
              <a:t>Trazadores del Programa</a:t>
            </a:r>
            <a:r>
              <a:rPr lang="es-CO" sz="3200" b="1" dirty="0" smtClean="0">
                <a:solidFill>
                  <a:srgbClr val="7030A0"/>
                </a:solidFill>
              </a:rPr>
              <a:t/>
            </a:r>
            <a:br>
              <a:rPr lang="es-CO" sz="3200" b="1" dirty="0" smtClean="0">
                <a:solidFill>
                  <a:srgbClr val="7030A0"/>
                </a:solidFill>
              </a:rPr>
            </a:br>
            <a:endParaRPr lang="es-CO" sz="3200" b="1" dirty="0" smtClean="0">
              <a:solidFill>
                <a:srgbClr val="7030A0"/>
              </a:solidFill>
            </a:endParaRPr>
          </a:p>
        </p:txBody>
      </p:sp>
      <p:pic>
        <p:nvPicPr>
          <p:cNvPr id="21508" name="Picture 7" descr="11_pulserasuso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2780928"/>
            <a:ext cx="252028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68344" y="476672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14356"/>
            <a:ext cx="6923112" cy="5741380"/>
          </a:xfrm>
          <a:ln>
            <a:noFill/>
          </a:ln>
        </p:spPr>
        <p:txBody>
          <a:bodyPr/>
          <a:lstStyle/>
          <a:p>
            <a:pPr algn="just"/>
            <a:r>
              <a:rPr lang="es-AR" sz="24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Las Intervenciones en la </a:t>
            </a:r>
            <a:r>
              <a:rPr lang="es-AR" sz="2400" dirty="0" smtClean="0">
                <a:solidFill>
                  <a:srgbClr val="CC00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Atención de Salud </a:t>
            </a:r>
            <a:r>
              <a:rPr lang="es-AR" sz="24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se realizan para beneficiar a los pacientes, pero también pueden causar daño.</a:t>
            </a:r>
          </a:p>
          <a:p>
            <a:pPr algn="ctr">
              <a:buNone/>
            </a:pPr>
            <a:endParaRPr lang="es-A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s-AR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Pensamiento Sistémico</a:t>
            </a:r>
          </a:p>
          <a:p>
            <a:pPr algn="ctr">
              <a:buNone/>
            </a:pPr>
            <a:endParaRPr lang="es-A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es-AR" sz="28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s-AR" dirty="0" smtClean="0"/>
          </a:p>
          <a:p>
            <a:pPr>
              <a:buNone/>
            </a:pPr>
            <a:endParaRPr lang="es-AR" dirty="0"/>
          </a:p>
        </p:txBody>
      </p:sp>
      <p:sp>
        <p:nvSpPr>
          <p:cNvPr id="4" name="3 Flecha izquierda, derecha y arriba"/>
          <p:cNvSpPr/>
          <p:nvPr/>
        </p:nvSpPr>
        <p:spPr>
          <a:xfrm>
            <a:off x="3000364" y="4286256"/>
            <a:ext cx="2286016" cy="1285884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000100" y="4857760"/>
            <a:ext cx="178595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ANTICIPARSE </a:t>
            </a:r>
          </a:p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AL  ERROR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143240" y="3571876"/>
            <a:ext cx="178595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IDENTIFICAR  </a:t>
            </a:r>
          </a:p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EL  ERROR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00694" y="4857760"/>
            <a:ext cx="1785950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PREVENIR </a:t>
            </a:r>
          </a:p>
          <a:p>
            <a:pPr algn="ctr"/>
            <a:r>
              <a:rPr lang="es-AR" dirty="0" smtClean="0">
                <a:latin typeface="Arial" pitchFamily="34" charset="0"/>
                <a:cs typeface="Arial" pitchFamily="34" charset="0"/>
              </a:rPr>
              <a:t>EL  ERROR</a:t>
            </a:r>
            <a:endParaRPr lang="es-A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928794" y="6000768"/>
            <a:ext cx="4786346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ANTES DE QUE SE CAUSE DAÑO</a:t>
            </a:r>
            <a:endParaRPr lang="es-AR" b="1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http://ts2.mm.bing.net/th?id=I4848709497391001&amp;pid=1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2357430"/>
            <a:ext cx="1524000" cy="762000"/>
          </a:xfrm>
          <a:prstGeom prst="rect">
            <a:avLst/>
          </a:prstGeom>
          <a:noFill/>
        </p:spPr>
      </p:pic>
      <p:pic>
        <p:nvPicPr>
          <p:cNvPr id="9" name="Picture 2" descr="http://www.saludpublica.fcm.unc.edu.ar/sites/default/files/images/CongLatinoamericano_VIIIJISP.thumbna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692696"/>
            <a:ext cx="942975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o">
  <a:themeElements>
    <a:clrScheme name="Vért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241</TotalTime>
  <Words>1064</Words>
  <Application>Microsoft Office PowerPoint</Application>
  <PresentationFormat>Presentación en pantalla (4:3)</PresentationFormat>
  <Paragraphs>228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35" baseType="lpstr">
      <vt:lpstr>Aspecto</vt:lpstr>
      <vt:lpstr>Acrobat Document</vt:lpstr>
      <vt:lpstr>Diapositiva 1</vt:lpstr>
      <vt:lpstr>Diapositiva 2</vt:lpstr>
      <vt:lpstr>Diapositiva 3</vt:lpstr>
      <vt:lpstr> Dimensiones</vt:lpstr>
      <vt:lpstr>Prioridad…</vt:lpstr>
      <vt:lpstr>Ciclo de la seguridad de pacientes</vt:lpstr>
      <vt:lpstr>Diapositiva 7</vt:lpstr>
      <vt:lpstr>Trazadores del Programa </vt:lpstr>
      <vt:lpstr>Diapositiva 9</vt:lpstr>
      <vt:lpstr>Resolución Ministerio de Salud de la Provincia de Córdoba N° 0965/2008  </vt:lpstr>
      <vt:lpstr>Diapositiva 11</vt:lpstr>
      <vt:lpstr> Comité de Seguridad de Pacientes                    -Hospital de Niños de la Santísima Trinidad - Córdoba - 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HIGIENE DE MANOS</vt:lpstr>
      <vt:lpstr>Diapositiva 23</vt:lpstr>
      <vt:lpstr>  USO DE LISTAS DE CHEQUEO 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Para el pensamiento y actuar científico no sólo es importante estar en lo cierto sino ,también estar por las razones correctas.(Seguridad de pacientes) 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aldana</dc:creator>
  <cp:lastModifiedBy>aldana</cp:lastModifiedBy>
  <cp:revision>31</cp:revision>
  <dcterms:created xsi:type="dcterms:W3CDTF">2012-11-30T03:34:28Z</dcterms:created>
  <dcterms:modified xsi:type="dcterms:W3CDTF">2012-11-30T07:35:42Z</dcterms:modified>
</cp:coreProperties>
</file>