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83" r:id="rId5"/>
    <p:sldId id="276" r:id="rId6"/>
    <p:sldId id="277" r:id="rId7"/>
    <p:sldId id="258" r:id="rId8"/>
    <p:sldId id="278" r:id="rId9"/>
    <p:sldId id="259" r:id="rId10"/>
    <p:sldId id="260" r:id="rId11"/>
    <p:sldId id="281" r:id="rId12"/>
    <p:sldId id="261" r:id="rId13"/>
    <p:sldId id="284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3" r:id="rId23"/>
    <p:sldId id="271" r:id="rId24"/>
    <p:sldId id="282" r:id="rId25"/>
    <p:sldId id="279" r:id="rId2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ciela\Documents\GRACE\Neo\procordia\INCIDDBTG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ciela\Documents\GRACE\Neo\procordia\INCIDDBTG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ciela\Documents\GRACE\Neo\procordia\INCIDDBTG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ciela\Documents\GRACE\Neo\procordia\INCIDDBTG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raciela\Documents\GRACE\Neo\procordia\INCIDDBTG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ciela\Documents\GRACE\Neo\procordia\INCIDDBTG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Graciela\Documents\GRACE\Neo\procordia\INCIDDBTG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Graciela\Documents\GRACE\Neo\procordia\INCIDDBTG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ciela\Documents\GRACE\Neo\procordia\INCIDDBTG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Graciela\Documents\GRACE\Neo\procordia\INCIDDBTG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Graciela\Documents\GRACE\Neo\procordia\INCIDDBTG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col"/>
        <c:grouping val="clustered"/>
        <c:ser>
          <c:idx val="0"/>
          <c:order val="0"/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dPt>
            <c:idx val="0"/>
            <c:spPr>
              <a:solidFill>
                <a:schemeClr val="accent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Lbls>
            <c:showVal val="1"/>
          </c:dLbls>
          <c:cat>
            <c:strRef>
              <c:f>graficos!$A$2:$A$4</c:f>
              <c:strCache>
                <c:ptCount val="3"/>
                <c:pt idx="0">
                  <c:v>&lt; 21</c:v>
                </c:pt>
                <c:pt idx="1">
                  <c:v>21-30</c:v>
                </c:pt>
                <c:pt idx="2">
                  <c:v>&gt;30</c:v>
                </c:pt>
              </c:strCache>
            </c:strRef>
          </c:cat>
          <c:val>
            <c:numRef>
              <c:f>graficos!$B$2:$B$4</c:f>
              <c:numCache>
                <c:formatCode>General</c:formatCode>
                <c:ptCount val="3"/>
                <c:pt idx="0">
                  <c:v>4.5</c:v>
                </c:pt>
                <c:pt idx="1">
                  <c:v>36.4</c:v>
                </c:pt>
                <c:pt idx="2">
                  <c:v>59.1</c:v>
                </c:pt>
              </c:numCache>
            </c:numRef>
          </c:val>
        </c:ser>
        <c:axId val="59083392"/>
        <c:axId val="59093376"/>
      </c:barChart>
      <c:catAx>
        <c:axId val="59083392"/>
        <c:scaling>
          <c:orientation val="minMax"/>
        </c:scaling>
        <c:axPos val="b"/>
        <c:tickLblPos val="nextTo"/>
        <c:crossAx val="59093376"/>
        <c:crossesAt val="0"/>
        <c:auto val="1"/>
        <c:lblAlgn val="ctr"/>
        <c:lblOffset val="100"/>
      </c:catAx>
      <c:valAx>
        <c:axId val="59093376"/>
        <c:scaling>
          <c:orientation val="minMax"/>
        </c:scaling>
        <c:axPos val="l"/>
        <c:majorGridlines/>
        <c:numFmt formatCode="General" sourceLinked="1"/>
        <c:tickLblPos val="nextTo"/>
        <c:crossAx val="59083392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style val="34"/>
  <c:chart>
    <c:plotArea>
      <c:layout/>
      <c:pieChart>
        <c:varyColors val="1"/>
        <c:ser>
          <c:idx val="0"/>
          <c:order val="0"/>
          <c:explosion val="25"/>
          <c:dLbls>
            <c:dLbl>
              <c:idx val="3"/>
              <c:delete val="1"/>
            </c:dLbl>
            <c:showPercent val="1"/>
          </c:dLbls>
          <c:cat>
            <c:strRef>
              <c:f>graficos!$A$102:$A$105</c:f>
              <c:strCache>
                <c:ptCount val="3"/>
                <c:pt idx="0">
                  <c:v>PEG</c:v>
                </c:pt>
                <c:pt idx="1">
                  <c:v>AEG</c:v>
                </c:pt>
                <c:pt idx="2">
                  <c:v>GEG</c:v>
                </c:pt>
              </c:strCache>
            </c:strRef>
          </c:cat>
          <c:val>
            <c:numRef>
              <c:f>graficos!$B$102:$B$105</c:f>
              <c:numCache>
                <c:formatCode>General</c:formatCode>
                <c:ptCount val="4"/>
                <c:pt idx="0">
                  <c:v>5</c:v>
                </c:pt>
                <c:pt idx="1">
                  <c:v>72</c:v>
                </c:pt>
                <c:pt idx="2">
                  <c:v>23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es-A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pieChart>
        <c:varyColors val="1"/>
        <c:ser>
          <c:idx val="0"/>
          <c:order val="0"/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explosion val="25"/>
          <c:dPt>
            <c:idx val="0"/>
            <c:spPr>
              <a:solidFill>
                <a:schemeClr val="accent2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2"/>
              <c:delete val="1"/>
            </c:dLbl>
            <c:txPr>
              <a:bodyPr/>
              <a:lstStyle/>
              <a:p>
                <a:pPr>
                  <a:defRPr sz="1400"/>
                </a:pPr>
                <a:endParaRPr lang="es-AR"/>
              </a:p>
            </c:txPr>
            <c:showPercent val="1"/>
          </c:dLbls>
          <c:cat>
            <c:strRef>
              <c:f>graficos!$A$92:$A$94</c:f>
              <c:strCache>
                <c:ptCount val="2"/>
                <c:pt idx="0">
                  <c:v>&lt;7/8</c:v>
                </c:pt>
                <c:pt idx="1">
                  <c:v>≥7/8</c:v>
                </c:pt>
              </c:strCache>
            </c:strRef>
          </c:cat>
          <c:val>
            <c:numRef>
              <c:f>graficos!$B$92:$B$94</c:f>
              <c:numCache>
                <c:formatCode>General</c:formatCode>
                <c:ptCount val="3"/>
                <c:pt idx="0">
                  <c:v>9</c:v>
                </c:pt>
                <c:pt idx="1">
                  <c:v>91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legend>
      <c:legendPos val="r"/>
      <c:legendEntry>
        <c:idx val="2"/>
        <c:delete val="1"/>
      </c:legendEntry>
      <c:layout/>
      <c:txPr>
        <a:bodyPr/>
        <a:lstStyle/>
        <a:p>
          <a:pPr>
            <a:defRPr sz="1400"/>
          </a:pPr>
          <a:endParaRPr lang="es-AR"/>
        </a:p>
      </c:txPr>
    </c:legend>
    <c:plotVisOnly val="1"/>
    <c:dispBlanksAs val="zero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hart>
    <c:plotArea>
      <c:layout/>
      <c:pie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200"/>
                </a:pPr>
                <a:endParaRPr lang="es-AR"/>
              </a:p>
            </c:txPr>
            <c:showPercent val="1"/>
          </c:dLbls>
          <c:cat>
            <c:strRef>
              <c:f>graficos!$A$11:$A$14</c:f>
              <c:strCache>
                <c:ptCount val="4"/>
                <c:pt idx="0">
                  <c:v>&lt;18,5</c:v>
                </c:pt>
                <c:pt idx="1">
                  <c:v>18,5-24.9</c:v>
                </c:pt>
                <c:pt idx="2">
                  <c:v>25-29.9</c:v>
                </c:pt>
                <c:pt idx="3">
                  <c:v>30 o mas</c:v>
                </c:pt>
              </c:strCache>
            </c:strRef>
          </c:cat>
          <c:val>
            <c:numRef>
              <c:f>graficos!$B$11:$B$14</c:f>
              <c:numCache>
                <c:formatCode>General</c:formatCode>
                <c:ptCount val="4"/>
                <c:pt idx="0">
                  <c:v>0</c:v>
                </c:pt>
                <c:pt idx="1">
                  <c:v>16</c:v>
                </c:pt>
                <c:pt idx="2">
                  <c:v>25</c:v>
                </c:pt>
                <c:pt idx="3">
                  <c:v>59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es-AR"/>
        </a:p>
      </c:txPr>
    </c:legend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2">
                <a:lumMod val="75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dPt>
            <c:idx val="0"/>
            <c:spPr>
              <a:solidFill>
                <a:schemeClr val="tx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600"/>
                </a:pPr>
                <a:endParaRPr lang="es-AR"/>
              </a:p>
            </c:txPr>
          </c:dLbls>
          <c:cat>
            <c:strRef>
              <c:f>graficos!$A$22:$A$23</c:f>
              <c:strCache>
                <c:ptCount val="2"/>
                <c:pt idx="0">
                  <c:v>≤28</c:v>
                </c:pt>
                <c:pt idx="1">
                  <c:v>&gt;28</c:v>
                </c:pt>
              </c:strCache>
            </c:strRef>
          </c:cat>
          <c:val>
            <c:numRef>
              <c:f>graficos!$B$22:$B$23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axId val="62344192"/>
        <c:axId val="62329600"/>
      </c:barChart>
      <c:catAx>
        <c:axId val="6234419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s-AR"/>
          </a:p>
        </c:txPr>
        <c:crossAx val="62329600"/>
        <c:crossesAt val="0"/>
        <c:auto val="1"/>
        <c:lblAlgn val="ctr"/>
        <c:lblOffset val="100"/>
      </c:catAx>
      <c:valAx>
        <c:axId val="62329600"/>
        <c:scaling>
          <c:orientation val="minMax"/>
        </c:scaling>
        <c:axPos val="b"/>
        <c:majorGridlines/>
        <c:numFmt formatCode="General" sourceLinked="1"/>
        <c:tickLblPos val="nextTo"/>
        <c:crossAx val="62344192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style val="21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graficos!$B$129</c:f>
              <c:strCache>
                <c:ptCount val="1"/>
                <c:pt idx="0">
                  <c:v>f</c:v>
                </c:pt>
              </c:strCache>
            </c:strRef>
          </c:tx>
          <c:xVal>
            <c:numRef>
              <c:f>graficos!$A$130:$A$146</c:f>
              <c:numCache>
                <c:formatCode>General</c:formatCode>
                <c:ptCount val="17"/>
                <c:pt idx="0">
                  <c:v>12</c:v>
                </c:pt>
                <c:pt idx="1">
                  <c:v>14</c:v>
                </c:pt>
                <c:pt idx="2">
                  <c:v>17</c:v>
                </c:pt>
                <c:pt idx="3">
                  <c:v>19</c:v>
                </c:pt>
                <c:pt idx="4">
                  <c:v>20</c:v>
                </c:pt>
                <c:pt idx="5">
                  <c:v>21</c:v>
                </c:pt>
                <c:pt idx="6">
                  <c:v>24</c:v>
                </c:pt>
                <c:pt idx="7">
                  <c:v>25</c:v>
                </c:pt>
                <c:pt idx="8">
                  <c:v>26</c:v>
                </c:pt>
                <c:pt idx="9">
                  <c:v>27</c:v>
                </c:pt>
                <c:pt idx="10">
                  <c:v>28</c:v>
                </c:pt>
                <c:pt idx="11">
                  <c:v>30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</c:numCache>
            </c:numRef>
          </c:xVal>
          <c:yVal>
            <c:numRef>
              <c:f>graficos!$B$130:$B$146</c:f>
              <c:numCache>
                <c:formatCode>General</c:formatCode>
                <c:ptCount val="1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5</c:v>
                </c:pt>
                <c:pt idx="10">
                  <c:v>2</c:v>
                </c:pt>
                <c:pt idx="11">
                  <c:v>4</c:v>
                </c:pt>
                <c:pt idx="12">
                  <c:v>2</c:v>
                </c:pt>
                <c:pt idx="13">
                  <c:v>4</c:v>
                </c:pt>
                <c:pt idx="14">
                  <c:v>7</c:v>
                </c:pt>
                <c:pt idx="15">
                  <c:v>3</c:v>
                </c:pt>
                <c:pt idx="16">
                  <c:v>2</c:v>
                </c:pt>
              </c:numCache>
            </c:numRef>
          </c:yVal>
        </c:ser>
        <c:axId val="58237312"/>
        <c:axId val="58240000"/>
      </c:scatterChart>
      <c:valAx>
        <c:axId val="582373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Edad Gestacional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58240000"/>
        <c:crosses val="autoZero"/>
        <c:crossBetween val="midCat"/>
      </c:valAx>
      <c:valAx>
        <c:axId val="582400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Frecuencia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58237312"/>
        <c:crosses val="autoZero"/>
        <c:crossBetween val="midCat"/>
      </c:valAx>
    </c:plotArea>
    <c:plotVisOnly val="1"/>
  </c:chart>
  <c:spPr>
    <a:solidFill>
      <a:schemeClr val="lt1"/>
    </a:solidFill>
    <a:ln w="1905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bar"/>
        <c:grouping val="clustered"/>
        <c:ser>
          <c:idx val="0"/>
          <c:order val="0"/>
          <c:dPt>
            <c:idx val="0"/>
            <c:spPr>
              <a:solidFill>
                <a:schemeClr val="accent5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s-AR"/>
              </a:p>
            </c:txPr>
            <c:showVal val="1"/>
          </c:dLbls>
          <c:cat>
            <c:strRef>
              <c:f>graficos!$A$31:$A$32</c:f>
              <c:strCache>
                <c:ptCount val="2"/>
                <c:pt idx="0">
                  <c:v>PTOG</c:v>
                </c:pt>
                <c:pt idx="1">
                  <c:v>Glucemia</c:v>
                </c:pt>
              </c:strCache>
            </c:strRef>
          </c:cat>
          <c:val>
            <c:numRef>
              <c:f>graficos!$B$31:$B$32</c:f>
              <c:numCache>
                <c:formatCode>General</c:formatCode>
                <c:ptCount val="2"/>
                <c:pt idx="0">
                  <c:v>64</c:v>
                </c:pt>
                <c:pt idx="1">
                  <c:v>36</c:v>
                </c:pt>
              </c:numCache>
            </c:numRef>
          </c:val>
        </c:ser>
        <c:axId val="62467456"/>
        <c:axId val="62481536"/>
      </c:barChart>
      <c:catAx>
        <c:axId val="6246745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62481536"/>
        <c:crosses val="autoZero"/>
        <c:auto val="1"/>
        <c:lblAlgn val="ctr"/>
        <c:lblOffset val="100"/>
      </c:catAx>
      <c:valAx>
        <c:axId val="62481536"/>
        <c:scaling>
          <c:orientation val="minMax"/>
        </c:scaling>
        <c:axPos val="b"/>
        <c:majorGridlines/>
        <c:numFmt formatCode="General" sourceLinked="1"/>
        <c:tickLblPos val="nextTo"/>
        <c:crossAx val="62467456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bar"/>
        <c:grouping val="clustered"/>
        <c:ser>
          <c:idx val="0"/>
          <c:order val="0"/>
          <c:dPt>
            <c:idx val="0"/>
            <c:spPr>
              <a:solidFill>
                <a:schemeClr val="bg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/>
                </a:pPr>
                <a:endParaRPr lang="es-AR"/>
              </a:p>
            </c:txPr>
          </c:dLbls>
          <c:cat>
            <c:strRef>
              <c:f>graficos!$A$44:$A$45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graficos!$B$44:$B$45</c:f>
              <c:numCache>
                <c:formatCode>General</c:formatCode>
                <c:ptCount val="2"/>
                <c:pt idx="0">
                  <c:v>73</c:v>
                </c:pt>
                <c:pt idx="1">
                  <c:v>27</c:v>
                </c:pt>
              </c:numCache>
            </c:numRef>
          </c:val>
        </c:ser>
        <c:axId val="62601856"/>
        <c:axId val="62525824"/>
      </c:barChart>
      <c:catAx>
        <c:axId val="6260185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62525824"/>
        <c:crosses val="autoZero"/>
        <c:auto val="1"/>
        <c:lblAlgn val="ctr"/>
        <c:lblOffset val="100"/>
      </c:catAx>
      <c:valAx>
        <c:axId val="62525824"/>
        <c:scaling>
          <c:orientation val="minMax"/>
        </c:scaling>
        <c:axPos val="b"/>
        <c:majorGridlines/>
        <c:numFmt formatCode="General" sourceLinked="1"/>
        <c:tickLblPos val="nextTo"/>
        <c:crossAx val="62601856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pie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graficos!$A$53:$A$56</c:f>
              <c:strCache>
                <c:ptCount val="4"/>
                <c:pt idx="0">
                  <c:v>HTA</c:v>
                </c:pt>
                <c:pt idx="1">
                  <c:v>Colestasis</c:v>
                </c:pt>
                <c:pt idx="2">
                  <c:v>Hipot</c:v>
                </c:pt>
                <c:pt idx="3">
                  <c:v>otros</c:v>
                </c:pt>
              </c:strCache>
            </c:strRef>
          </c:cat>
          <c:val>
            <c:numRef>
              <c:f>graficos!$B$53:$B$56</c:f>
              <c:numCache>
                <c:formatCode>General</c:formatCode>
                <c:ptCount val="4"/>
                <c:pt idx="0">
                  <c:v>29.5</c:v>
                </c:pt>
                <c:pt idx="1">
                  <c:v>9</c:v>
                </c:pt>
                <c:pt idx="2">
                  <c:v>11.4</c:v>
                </c:pt>
                <c:pt idx="3">
                  <c:v>13.6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A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bar"/>
        <c:grouping val="clustered"/>
        <c:ser>
          <c:idx val="0"/>
          <c:order val="0"/>
          <c:dPt>
            <c:idx val="0"/>
            <c:spPr>
              <a:solidFill>
                <a:schemeClr val="accent2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1.2546312688095898E-2"/>
                  <c:y val="7.3209894917336288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/>
                </a:pPr>
                <a:endParaRPr lang="es-AR"/>
              </a:p>
            </c:txPr>
          </c:dLbls>
          <c:cat>
            <c:strRef>
              <c:f>graficos!$A$66:$A$67</c:f>
              <c:strCache>
                <c:ptCount val="2"/>
                <c:pt idx="0">
                  <c:v>&lt;38</c:v>
                </c:pt>
                <c:pt idx="1">
                  <c:v>38 o +</c:v>
                </c:pt>
              </c:strCache>
            </c:strRef>
          </c:cat>
          <c:val>
            <c:numRef>
              <c:f>graficos!$B$66:$B$67</c:f>
              <c:numCache>
                <c:formatCode>General</c:formatCode>
                <c:ptCount val="2"/>
                <c:pt idx="0">
                  <c:v>29.6</c:v>
                </c:pt>
                <c:pt idx="1">
                  <c:v>70.400000000000006</c:v>
                </c:pt>
              </c:numCache>
            </c:numRef>
          </c:val>
        </c:ser>
        <c:axId val="62710144"/>
        <c:axId val="62711680"/>
      </c:barChart>
      <c:catAx>
        <c:axId val="62710144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62711680"/>
        <c:crosses val="autoZero"/>
        <c:auto val="1"/>
        <c:lblAlgn val="ctr"/>
        <c:lblOffset val="100"/>
      </c:catAx>
      <c:valAx>
        <c:axId val="62711680"/>
        <c:scaling>
          <c:orientation val="minMax"/>
        </c:scaling>
        <c:axPos val="b"/>
        <c:majorGridlines/>
        <c:numFmt formatCode="General" sourceLinked="1"/>
        <c:tickLblPos val="nextTo"/>
        <c:crossAx val="62710144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AR"/>
  <c:chart>
    <c:plotArea>
      <c:layout/>
      <c:barChart>
        <c:barDir val="bar"/>
        <c:grouping val="clustered"/>
        <c:ser>
          <c:idx val="0"/>
          <c:order val="0"/>
          <c:dPt>
            <c:idx val="0"/>
            <c:spPr>
              <a:solidFill>
                <a:schemeClr val="accent3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Pt>
            <c:idx val="1"/>
            <c:spPr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/>
                </a:pPr>
                <a:endParaRPr lang="es-AR"/>
              </a:p>
            </c:txPr>
          </c:dLbls>
          <c:cat>
            <c:strRef>
              <c:f>graficos!$A$82:$A$83</c:f>
              <c:strCache>
                <c:ptCount val="2"/>
                <c:pt idx="0">
                  <c:v>PN</c:v>
                </c:pt>
                <c:pt idx="1">
                  <c:v>Ces</c:v>
                </c:pt>
              </c:strCache>
            </c:strRef>
          </c:cat>
          <c:val>
            <c:numRef>
              <c:f>graficos!$B$82:$B$83</c:f>
              <c:numCache>
                <c:formatCode>General</c:formatCode>
                <c:ptCount val="2"/>
                <c:pt idx="0">
                  <c:v>41</c:v>
                </c:pt>
                <c:pt idx="1">
                  <c:v>59</c:v>
                </c:pt>
              </c:numCache>
            </c:numRef>
          </c:val>
        </c:ser>
        <c:axId val="62627840"/>
        <c:axId val="62629376"/>
      </c:barChart>
      <c:catAx>
        <c:axId val="62627840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es-AR"/>
          </a:p>
        </c:txPr>
        <c:crossAx val="62629376"/>
        <c:crosses val="autoZero"/>
        <c:auto val="1"/>
        <c:lblAlgn val="ctr"/>
        <c:lblOffset val="100"/>
      </c:catAx>
      <c:valAx>
        <c:axId val="62629376"/>
        <c:scaling>
          <c:orientation val="minMax"/>
        </c:scaling>
        <c:axPos val="b"/>
        <c:majorGridlines/>
        <c:numFmt formatCode="General" sourceLinked="1"/>
        <c:tickLblPos val="nextTo"/>
        <c:crossAx val="62627840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AR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0.86223</cdr:x>
      <cdr:y>0.46272</cdr:y>
    </cdr:from>
    <cdr:to>
      <cdr:x>0.96029</cdr:x>
      <cdr:y>0.57441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5472608" y="2088232"/>
          <a:ext cx="622391" cy="50405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AR" sz="1400" dirty="0">
              <a:solidFill>
                <a:sysClr val="windowText" lastClr="000000"/>
              </a:solidFill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0.00941</cdr:x>
      <cdr:y>0.01196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0.9354</cdr:x>
      <cdr:y>0.72719</cdr:y>
    </cdr:from>
    <cdr:to>
      <cdr:x>1</cdr:x>
      <cdr:y>0.81533</cdr:y>
    </cdr:to>
    <cdr:sp macro="" textlink="">
      <cdr:nvSpPr>
        <cdr:cNvPr id="4" name="3 Rectángulo"/>
        <cdr:cNvSpPr/>
      </cdr:nvSpPr>
      <cdr:spPr>
        <a:xfrm xmlns:a="http://schemas.openxmlformats.org/drawingml/2006/main">
          <a:off x="4464496" y="2376264"/>
          <a:ext cx="298376" cy="28803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AR" dirty="0">
              <a:solidFill>
                <a:sysClr val="windowText" lastClr="00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0.65478</cdr:x>
      <cdr:y>0.19832</cdr:y>
    </cdr:from>
    <cdr:to>
      <cdr:x>0.79442</cdr:x>
      <cdr:y>0.30809</cdr:y>
    </cdr:to>
    <cdr:sp macro="" textlink="">
      <cdr:nvSpPr>
        <cdr:cNvPr id="5" name="1 Rectángulo"/>
        <cdr:cNvSpPr/>
      </cdr:nvSpPr>
      <cdr:spPr>
        <a:xfrm xmlns:a="http://schemas.openxmlformats.org/drawingml/2006/main">
          <a:off x="3024336" y="648072"/>
          <a:ext cx="644977" cy="3587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r>
            <a:rPr lang="es-AR" dirty="0">
              <a:solidFill>
                <a:sysClr val="windowText" lastClr="000000"/>
              </a:solidFill>
            </a:rPr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0.94629</cdr:x>
      <cdr:y>0.68312</cdr:y>
    </cdr:from>
    <cdr:to>
      <cdr:x>1</cdr:x>
      <cdr:y>0.74922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5256584" y="2232249"/>
          <a:ext cx="298376" cy="21602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AR" dirty="0">
              <a:solidFill>
                <a:sysClr val="windowText" lastClr="00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0.44356</cdr:x>
      <cdr:y>0.19832</cdr:y>
    </cdr:from>
    <cdr:to>
      <cdr:x>0.51623</cdr:x>
      <cdr:y>0.30999</cdr:y>
    </cdr:to>
    <cdr:sp macro="" textlink="">
      <cdr:nvSpPr>
        <cdr:cNvPr id="3" name="1 Rectángulo"/>
        <cdr:cNvSpPr/>
      </cdr:nvSpPr>
      <cdr:spPr>
        <a:xfrm xmlns:a="http://schemas.openxmlformats.org/drawingml/2006/main">
          <a:off x="2304256" y="648072"/>
          <a:ext cx="377515" cy="36490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r>
            <a:rPr lang="es-AR" dirty="0">
              <a:solidFill>
                <a:sysClr val="windowText" lastClr="000000"/>
              </a:solidFill>
            </a:rPr>
            <a:t>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0.56909</cdr:x>
      <cdr:y>0.66038</cdr:y>
    </cdr:from>
    <cdr:to>
      <cdr:x>0.64317</cdr:x>
      <cdr:y>0.80193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2880320" y="2520280"/>
          <a:ext cx="374937" cy="54021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AR" dirty="0">
              <a:solidFill>
                <a:sysClr val="windowText" lastClr="00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0.92592</cdr:x>
      <cdr:y>0.30189</cdr:y>
    </cdr:from>
    <cdr:to>
      <cdr:x>1</cdr:x>
      <cdr:y>0.44344</cdr:y>
    </cdr:to>
    <cdr:sp macro="" textlink="">
      <cdr:nvSpPr>
        <cdr:cNvPr id="3" name="1 Rectángulo"/>
        <cdr:cNvSpPr/>
      </cdr:nvSpPr>
      <cdr:spPr>
        <a:xfrm xmlns:a="http://schemas.openxmlformats.org/drawingml/2006/main">
          <a:off x="4752528" y="1152128"/>
          <a:ext cx="374937" cy="54021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r>
            <a:rPr lang="es-AR" dirty="0">
              <a:solidFill>
                <a:sysClr val="windowText" lastClr="000000"/>
              </a:solidFill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0.67379</cdr:x>
      <cdr:y>0.6812</cdr:y>
    </cdr:from>
    <cdr:to>
      <cdr:x>0.75659</cdr:x>
      <cdr:y>0.81647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3888432" y="2520280"/>
          <a:ext cx="477837" cy="50047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s-AR">
              <a:solidFill>
                <a:sysClr val="windowText" lastClr="000000"/>
              </a:solidFill>
            </a:rPr>
            <a:t>%</a:t>
          </a:r>
        </a:p>
      </cdr:txBody>
    </cdr:sp>
  </cdr:relSizeAnchor>
  <cdr:relSizeAnchor xmlns:cdr="http://schemas.openxmlformats.org/drawingml/2006/chartDrawing">
    <cdr:from>
      <cdr:x>0.88591</cdr:x>
      <cdr:y>0.21409</cdr:y>
    </cdr:from>
    <cdr:to>
      <cdr:x>0.96871</cdr:x>
      <cdr:y>0.34936</cdr:y>
    </cdr:to>
    <cdr:sp macro="" textlink="">
      <cdr:nvSpPr>
        <cdr:cNvPr id="3" name="1 Rectángulo"/>
        <cdr:cNvSpPr/>
      </cdr:nvSpPr>
      <cdr:spPr>
        <a:xfrm xmlns:a="http://schemas.openxmlformats.org/drawingml/2006/main">
          <a:off x="5112568" y="792088"/>
          <a:ext cx="477837" cy="50047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1905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eorgia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eorgia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eorgia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eorgia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eorgia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eorgia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eorgia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eorgia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eorgia"/>
            </a:defRPr>
          </a:lvl9pPr>
        </a:lstStyle>
        <a:p xmlns:a="http://schemas.openxmlformats.org/drawingml/2006/main">
          <a:r>
            <a:rPr lang="es-AR">
              <a:solidFill>
                <a:sysClr val="windowText" lastClr="000000"/>
              </a:solidFill>
            </a:rPr>
            <a:t>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3F1AA3-6DE1-47E6-8965-53813A853556}" type="datetimeFigureOut">
              <a:rPr lang="es-AR" smtClean="0"/>
              <a:pPr/>
              <a:t>29/11/2012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BB32F4-1497-4920-914A-3231022BA44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57200" y="1412777"/>
            <a:ext cx="8458200" cy="2459136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Caracterización de las Diabéticas </a:t>
            </a:r>
            <a:r>
              <a:rPr lang="es-AR" dirty="0" err="1" smtClean="0"/>
              <a:t>Gestacionales</a:t>
            </a:r>
            <a:r>
              <a:rPr lang="es-AR" dirty="0" smtClean="0"/>
              <a:t> que finalizaron su embarazo en el HMN durante el 2011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4953000" cy="1752600"/>
          </a:xfrm>
        </p:spPr>
        <p:txBody>
          <a:bodyPr/>
          <a:lstStyle/>
          <a:p>
            <a:r>
              <a:rPr lang="en-US" b="1" dirty="0" err="1" smtClean="0"/>
              <a:t>Autores</a:t>
            </a:r>
            <a:r>
              <a:rPr lang="en-US" b="1" dirty="0" smtClean="0"/>
              <a:t>:</a:t>
            </a:r>
            <a:r>
              <a:rPr lang="en-US" dirty="0" smtClean="0"/>
              <a:t> Scruzzi GF, Guarneri F.</a:t>
            </a:r>
            <a:endParaRPr lang="es-AR" dirty="0" smtClean="0"/>
          </a:p>
          <a:p>
            <a:r>
              <a:rPr lang="es-AR" b="1" dirty="0" smtClean="0"/>
              <a:t>Institución: </a:t>
            </a:r>
            <a:r>
              <a:rPr lang="es-AR" dirty="0" smtClean="0"/>
              <a:t>Hospital Materno Neonatal. Córdoba, Argentina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0" y="692696"/>
            <a:ext cx="3600400" cy="604867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AR" sz="2800" dirty="0" smtClean="0">
                <a:solidFill>
                  <a:schemeClr val="tx1"/>
                </a:solidFill>
                <a:cs typeface="Arial" pitchFamily="34" charset="0"/>
              </a:rPr>
              <a:t>El IMC </a:t>
            </a:r>
            <a:r>
              <a:rPr lang="es-AR" sz="2800" dirty="0" err="1" smtClean="0">
                <a:solidFill>
                  <a:schemeClr val="tx1"/>
                </a:solidFill>
                <a:cs typeface="Arial" pitchFamily="34" charset="0"/>
              </a:rPr>
              <a:t>pregestacional</a:t>
            </a:r>
            <a:r>
              <a:rPr lang="es-AR" sz="2800" dirty="0" smtClean="0">
                <a:solidFill>
                  <a:schemeClr val="tx1"/>
                </a:solidFill>
                <a:cs typeface="Arial" pitchFamily="34" charset="0"/>
              </a:rPr>
              <a:t> medio fue de 32+/-7,6 Kg/T</a:t>
            </a:r>
            <a:r>
              <a:rPr lang="es-AR" sz="2800" baseline="30000" dirty="0" smtClean="0">
                <a:solidFill>
                  <a:schemeClr val="tx1"/>
                </a:solidFill>
                <a:cs typeface="Arial" pitchFamily="34" charset="0"/>
              </a:rPr>
              <a:t>2</a:t>
            </a:r>
            <a:r>
              <a:rPr lang="es-AR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br>
              <a:rPr lang="es-AR" sz="2800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s-AR" sz="2800" dirty="0" smtClean="0">
                <a:solidFill>
                  <a:schemeClr val="tx1"/>
                </a:solidFill>
                <a:cs typeface="Arial" pitchFamily="34" charset="0"/>
              </a:rPr>
              <a:t>Reflejando una elevada prevalencia de obesidad en la embarazadas DG (59%), en el año 2009 el valor fue del 50% en la DG y del 28% en las no diabéticas.  </a:t>
            </a:r>
            <a:br>
              <a:rPr lang="es-AR" sz="2800" dirty="0" smtClean="0">
                <a:solidFill>
                  <a:schemeClr val="tx1"/>
                </a:solidFill>
                <a:cs typeface="Arial" pitchFamily="34" charset="0"/>
              </a:rPr>
            </a:br>
            <a:endParaRPr lang="es-AR" sz="2800" dirty="0">
              <a:solidFill>
                <a:schemeClr val="tx1"/>
              </a:solidFill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2204864"/>
          <a:ext cx="4618856" cy="333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5586045"/>
            <a:ext cx="56521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fico 2: Distribuci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seg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IMC </a:t>
            </a: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pregestacional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la poblaci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embarazadas con DG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72786"/>
            <a:ext cx="8604405" cy="485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539552" y="1700808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&gt; 100 mg/dl</a:t>
            </a:r>
            <a:endParaRPr lang="es-AR" dirty="0"/>
          </a:p>
        </p:txBody>
      </p:sp>
      <p:sp>
        <p:nvSpPr>
          <p:cNvPr id="7" name="6 Rectángulo"/>
          <p:cNvSpPr/>
          <p:nvPr/>
        </p:nvSpPr>
        <p:spPr>
          <a:xfrm>
            <a:off x="4427984" y="1700808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&lt; 100 mg/dl</a:t>
            </a:r>
            <a:endParaRPr lang="es-AR" dirty="0"/>
          </a:p>
        </p:txBody>
      </p:sp>
      <p:sp>
        <p:nvSpPr>
          <p:cNvPr id="8" name="7 Rectángulo"/>
          <p:cNvSpPr/>
          <p:nvPr/>
        </p:nvSpPr>
        <p:spPr>
          <a:xfrm>
            <a:off x="395536" y="4293096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&gt; 100 mg/dl</a:t>
            </a: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2843808" y="2852936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&gt; 140 mg/dl</a:t>
            </a:r>
            <a:endParaRPr lang="es-AR" dirty="0"/>
          </a:p>
        </p:txBody>
      </p:sp>
      <p:sp>
        <p:nvSpPr>
          <p:cNvPr id="10" name="9 Rectángulo"/>
          <p:cNvSpPr/>
          <p:nvPr/>
        </p:nvSpPr>
        <p:spPr>
          <a:xfrm>
            <a:off x="5868144" y="285293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&lt; 140 mg/dl</a:t>
            </a:r>
            <a:endParaRPr lang="es-AR" dirty="0"/>
          </a:p>
        </p:txBody>
      </p:sp>
      <p:sp>
        <p:nvSpPr>
          <p:cNvPr id="11" name="10 Rectángulo"/>
          <p:cNvSpPr/>
          <p:nvPr/>
        </p:nvSpPr>
        <p:spPr>
          <a:xfrm>
            <a:off x="4932040" y="573325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&lt; 140 mg/dl</a:t>
            </a:r>
            <a:endParaRPr lang="es-AR" dirty="0"/>
          </a:p>
        </p:txBody>
      </p:sp>
      <p:sp>
        <p:nvSpPr>
          <p:cNvPr id="12" name="11 Rectángulo"/>
          <p:cNvSpPr/>
          <p:nvPr/>
        </p:nvSpPr>
        <p:spPr>
          <a:xfrm>
            <a:off x="1907704" y="5661248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&gt; 140 mg/dl</a:t>
            </a:r>
            <a:endParaRPr lang="es-AR" dirty="0"/>
          </a:p>
        </p:txBody>
      </p:sp>
      <p:sp>
        <p:nvSpPr>
          <p:cNvPr id="13" name="12 Rectángulo"/>
          <p:cNvSpPr/>
          <p:nvPr/>
        </p:nvSpPr>
        <p:spPr>
          <a:xfrm>
            <a:off x="5292080" y="2492896"/>
            <a:ext cx="432048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chemeClr val="tx1"/>
                </a:solidFill>
              </a:rPr>
              <a:t>24</a:t>
            </a:r>
            <a:endParaRPr lang="es-AR" sz="1600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915816" y="692696"/>
            <a:ext cx="3456384" cy="52322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DIAGNOSTICO</a:t>
            </a:r>
            <a:endParaRPr lang="es-AR" sz="2800" dirty="0"/>
          </a:p>
        </p:txBody>
      </p:sp>
      <p:sp>
        <p:nvSpPr>
          <p:cNvPr id="15" name="14 Rectángulo"/>
          <p:cNvSpPr/>
          <p:nvPr/>
        </p:nvSpPr>
        <p:spPr>
          <a:xfrm>
            <a:off x="4572000" y="4293096"/>
            <a:ext cx="50405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 smtClean="0">
                <a:solidFill>
                  <a:schemeClr val="tx1"/>
                </a:solidFill>
              </a:rPr>
              <a:t>32</a:t>
            </a:r>
            <a:endParaRPr lang="es-A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331640" y="1052736"/>
          <a:ext cx="6347048" cy="4512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872208" y="6014174"/>
            <a:ext cx="62281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3: Distribución según EG al diagnostico en la población de embarazadas con DG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872208" y="6014174"/>
            <a:ext cx="62281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3: Distribución según EG al diagnostico en la población de embarazadas con DG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12 Gráfico"/>
          <p:cNvGraphicFramePr>
            <a:graphicFrameLocks noGrp="1"/>
          </p:cNvGraphicFramePr>
          <p:nvPr>
            <p:ph idx="1"/>
          </p:nvPr>
        </p:nvGraphicFramePr>
        <p:xfrm>
          <a:off x="323528" y="98072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09728" y="1503040"/>
            <a:ext cx="3682752" cy="4374232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es-AR" sz="28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La mediana de EG al momento del diagnóstico fue de 29 semanas. El método diagnóstico más utilizado fue la PTOG (64%),</a:t>
            </a:r>
            <a:r>
              <a:rPr lang="es-AR" sz="28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s-AR" sz="2800" dirty="0" smtClean="0">
                <a:solidFill>
                  <a:schemeClr val="bg1"/>
                </a:solidFill>
                <a:cs typeface="Arial" pitchFamily="34" charset="0"/>
              </a:rPr>
            </a:br>
            <a:endParaRPr lang="es-AR" sz="26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2204864"/>
          <a:ext cx="4618856" cy="32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680556"/>
            <a:ext cx="52200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4: Distribución según forma de diagnóstico en las embarazadas con DG</a:t>
            </a:r>
            <a:endParaRPr kumimoji="0" lang="es-A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01816" y="1935088"/>
            <a:ext cx="3034680" cy="3798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AR" sz="2800" dirty="0" smtClean="0"/>
              <a:t> Se utilizó insulina en aquellos casos en que no se logró adecuado control con la dieta.</a:t>
            </a:r>
            <a:br>
              <a:rPr lang="es-AR" sz="2800" dirty="0" smtClean="0"/>
            </a:br>
            <a:endParaRPr lang="es-AR" sz="28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2204864"/>
          <a:ext cx="5554960" cy="326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2008" y="5711334"/>
            <a:ext cx="57961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5: Distribución según uso de insulina en la población de embarazadas con DG</a:t>
            </a:r>
            <a:endParaRPr kumimoji="0" lang="es-A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152" y="1719064"/>
            <a:ext cx="2746648" cy="3798168"/>
          </a:xfrm>
          <a:solidFill>
            <a:schemeClr val="tx2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AR" sz="2800" dirty="0" smtClean="0">
                <a:cs typeface="Arial" pitchFamily="34" charset="0"/>
              </a:rPr>
              <a:t>El 73% presentó alguna </a:t>
            </a:r>
            <a:r>
              <a:rPr lang="es-AR" sz="2800" dirty="0" err="1" smtClean="0">
                <a:cs typeface="Arial" pitchFamily="34" charset="0"/>
              </a:rPr>
              <a:t>comorbilidad</a:t>
            </a:r>
            <a:r>
              <a:rPr lang="es-AR" sz="2800" dirty="0" smtClean="0">
                <a:cs typeface="Arial" pitchFamily="34" charset="0"/>
              </a:rPr>
              <a:t>, siendo las más frecuentes hipertensión, hipotiroidismo y </a:t>
            </a:r>
            <a:r>
              <a:rPr lang="es-AR" sz="2800" dirty="0" err="1" smtClean="0">
                <a:cs typeface="Arial" pitchFamily="34" charset="0"/>
              </a:rPr>
              <a:t>colestasis</a:t>
            </a:r>
            <a:r>
              <a:rPr lang="es-AR" sz="2800" dirty="0" smtClean="0">
                <a:cs typeface="Arial" pitchFamily="34" charset="0"/>
              </a:rPr>
              <a:t>. </a:t>
            </a:r>
            <a:endParaRPr lang="es-AR" sz="2800" dirty="0"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2204864"/>
          <a:ext cx="5122912" cy="2979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5306725"/>
            <a:ext cx="53640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6: Distribución según comorbilidades en la población de embarazadas con DG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68144" y="1412776"/>
            <a:ext cx="2818656" cy="4104456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AR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La EG media de finalización del embarazo fue de 38 semanas. </a:t>
            </a:r>
            <a:endParaRPr lang="es-AR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50612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5738773"/>
            <a:ext cx="61561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7: Distribución según EG de finalización del embarazo en la población de embarazadas con DG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28184" y="620688"/>
            <a:ext cx="2736304" cy="590465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AR" sz="2800" dirty="0" smtClean="0">
                <a:cs typeface="Arial" pitchFamily="34" charset="0"/>
              </a:rPr>
              <a:t>El 41% finalizó el embarazo por vía vaginal. En el 2009 el 64% de las embarazadas con DG finalizaron su embarazo por vía vaginal,  mientras que las no diabéticas fue el 51%.</a:t>
            </a:r>
            <a:endParaRPr lang="es-AR" sz="2800" dirty="0"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916832"/>
          <a:ext cx="5770984" cy="36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5745450"/>
            <a:ext cx="615617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8: Distribución según vía de finalización del embarazo en la población de embarazadas con DG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87416" y="1772816"/>
            <a:ext cx="3477072" cy="446449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AR" sz="2600" dirty="0" smtClean="0">
                <a:cs typeface="Arial" pitchFamily="34" charset="0"/>
              </a:rPr>
              <a:t>El peso al nacer medio fue de  3,5 +/-0,6 Kg. El 5% de RN fue PEG y el 23% fue GEG . Registrándose un caso de FM. </a:t>
            </a:r>
            <a:endParaRPr lang="es-AR" sz="2600" dirty="0"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4762872" cy="348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2008" y="5579368"/>
            <a:ext cx="51480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9: Distribución según PN en los hijos de la población de embarazadas con DG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08312" y="692696"/>
            <a:ext cx="6084168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sz="2400" dirty="0" smtClean="0">
                <a:latin typeface="Arial" pitchFamily="34" charset="0"/>
                <a:cs typeface="Arial" pitchFamily="34" charset="0"/>
              </a:rPr>
              <a:t>En el 2009  el 20% de las DG y el 4% de las no diabéticas presentaron niños GEG.</a:t>
            </a:r>
            <a:endParaRPr lang="es-A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AR" dirty="0" smtClean="0"/>
              <a:t>INTRODUCCION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3184" y="1340768"/>
            <a:ext cx="8435280" cy="18722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s-AR" dirty="0" smtClean="0"/>
              <a:t>	La Diabetes Gestacional (DG) se define como intolerancia a la glucosa que se reconoce por primera vez durante el embarazo. Su prevalencia varía ampliamente.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39552" y="3703672"/>
            <a:ext cx="7920880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2800" dirty="0" smtClean="0"/>
              <a:t>La DG se caracteriza por una </a:t>
            </a:r>
            <a:r>
              <a:rPr lang="es-AR" sz="2800" dirty="0" err="1" smtClean="0"/>
              <a:t>insulino</a:t>
            </a:r>
            <a:r>
              <a:rPr lang="es-AR" sz="2800" dirty="0" smtClean="0"/>
              <a:t> resistencia con un incremento compensatorio de la célula beta e </a:t>
            </a:r>
            <a:r>
              <a:rPr lang="es-AR" sz="2800" dirty="0" err="1" smtClean="0"/>
              <a:t>hiperinsulinemia</a:t>
            </a:r>
            <a:r>
              <a:rPr lang="es-AR" sz="2800" dirty="0" smtClean="0"/>
              <a:t>. Las mujeres con DG tienen una mayor severidad de la </a:t>
            </a:r>
            <a:r>
              <a:rPr lang="es-AR" sz="2800" dirty="0" err="1" smtClean="0"/>
              <a:t>insulino</a:t>
            </a:r>
            <a:r>
              <a:rPr lang="es-AR" sz="2800" dirty="0" smtClean="0"/>
              <a:t> resistencia comparada con las mujeres con embarazos normales. 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152" y="1916832"/>
            <a:ext cx="2684984" cy="374441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AR" sz="28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AR" sz="2800" dirty="0" err="1" smtClean="0">
                <a:latin typeface="Arial" pitchFamily="34" charset="0"/>
                <a:cs typeface="Arial" pitchFamily="34" charset="0"/>
              </a:rPr>
              <a:t>apgar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más frecuente fue 8/9 (39%), encontrándose solo un 9% por debajo del esperado.</a:t>
            </a:r>
            <a:br>
              <a:rPr lang="es-AR" sz="2800" dirty="0" smtClean="0">
                <a:latin typeface="Arial" pitchFamily="34" charset="0"/>
                <a:cs typeface="Arial" pitchFamily="34" charset="0"/>
              </a:rPr>
            </a:br>
            <a:endParaRPr lang="es-AR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4978896" cy="37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8032" y="5663570"/>
            <a:ext cx="53640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Gráfico 10: Distribución según </a:t>
            </a:r>
            <a:r>
              <a:rPr kumimoji="0" lang="es-A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Apgar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en los hijos de la población de embarazadas con DG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95536" y="1484784"/>
            <a:ext cx="8280920" cy="501675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El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te</a:t>
            </a:r>
            <a:r>
              <a:rPr kumimoji="0" lang="es-ES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st de </a:t>
            </a:r>
            <a:r>
              <a:rPr kumimoji="0" lang="es-ES" sz="3200" b="1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Apgar</a:t>
            </a:r>
            <a:r>
              <a:rPr kumimoji="0" lang="es-ES" sz="32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es un examen clínico de neonatología,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empleado en la recepción pediátrica, en donde se realiza una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prueba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sobre el recién nacido para obtener una primera valoración clínica sobre el estado general del neonato después del parto. 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El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test se realiza al minuto y a los cinco minutos, siendo el resultado normal esperado entre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7 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y 9.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60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es-AR" dirty="0" smtClean="0"/>
              <a:t>DISCUSION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AR" dirty="0" smtClean="0"/>
              <a:t>Este estudio sugiere que las mujeres embarazadas con DG asistidas en el HMN tienen: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331640" y="2636912"/>
            <a:ext cx="6696744" cy="181588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es-AR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Alta</a:t>
            </a:r>
            <a:r>
              <a:rPr lang="es-A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prevalencia de sobrepeso y obesidad en la etapa </a:t>
            </a:r>
            <a:r>
              <a:rPr lang="es-AR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pregestacional</a:t>
            </a:r>
            <a:r>
              <a:rPr lang="es-A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que llega a 84%  definido según criterio de la OMS.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55576" y="4653136"/>
            <a:ext cx="7992888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El elevado IMC estaría asociado al desarrollo de DG, de la misma forma en que se asocia a la presencia de DM2 en la población general.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7936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AR" dirty="0" smtClean="0">
                <a:cs typeface="Arial" pitchFamily="34" charset="0"/>
              </a:rPr>
              <a:t>Lo que concuerda con el estado de </a:t>
            </a:r>
            <a:r>
              <a:rPr lang="es-AR" dirty="0" err="1" smtClean="0">
                <a:cs typeface="Arial" pitchFamily="34" charset="0"/>
              </a:rPr>
              <a:t>insulino</a:t>
            </a:r>
            <a:r>
              <a:rPr lang="es-AR" dirty="0" smtClean="0">
                <a:cs typeface="Arial" pitchFamily="34" charset="0"/>
              </a:rPr>
              <a:t> resistencia y apoya la idea de DG como modelo de DM2. 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AR" dirty="0" smtClean="0">
                <a:cs typeface="Arial" pitchFamily="34" charset="0"/>
              </a:rPr>
              <a:t>Las intervenciones orientadas a mejorar la </a:t>
            </a:r>
            <a:r>
              <a:rPr lang="es-AR" dirty="0" err="1" smtClean="0">
                <a:cs typeface="Arial" pitchFamily="34" charset="0"/>
              </a:rPr>
              <a:t>insulino</a:t>
            </a:r>
            <a:r>
              <a:rPr lang="es-AR" dirty="0" smtClean="0">
                <a:cs typeface="Arial" pitchFamily="34" charset="0"/>
              </a:rPr>
              <a:t> sensibilidad ayudarían a disminuir estas complicaciones.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s-AR" dirty="0" smtClean="0"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051720" y="980728"/>
            <a:ext cx="4806280" cy="1384995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es-AR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La hipertensión fue la </a:t>
            </a:r>
            <a:r>
              <a:rPr lang="es-AR" sz="2800" dirty="0" err="1" smtClean="0">
                <a:solidFill>
                  <a:schemeClr val="bg1"/>
                </a:solidFill>
                <a:latin typeface="+mn-lt"/>
                <a:cs typeface="Arial" pitchFamily="34" charset="0"/>
              </a:rPr>
              <a:t>comorbilidad</a:t>
            </a:r>
            <a:r>
              <a:rPr lang="es-AR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mas frecuente en las mujeres con DG </a:t>
            </a:r>
            <a:endParaRPr lang="es-AR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2047417" y="-1498737"/>
            <a:ext cx="586803" cy="4681637"/>
          </a:xfrm>
        </p:spPr>
        <p:txBody>
          <a:bodyPr>
            <a:normAutofit/>
          </a:bodyPr>
          <a:lstStyle/>
          <a:p>
            <a:r>
              <a:rPr lang="es-AR" sz="2800" dirty="0" smtClean="0"/>
              <a:t>DISCUSION </a:t>
            </a:r>
            <a:endParaRPr lang="es-AR" sz="2800" dirty="0"/>
          </a:p>
        </p:txBody>
      </p:sp>
      <p:pic>
        <p:nvPicPr>
          <p:cNvPr id="5" name="4 Marcador de posición de imagen" descr="embaraz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1305272"/>
            <a:ext cx="4572000" cy="4572000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6056" y="1052736"/>
            <a:ext cx="3995936" cy="5661248"/>
          </a:xfr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AR" sz="2800" dirty="0" smtClean="0">
                <a:latin typeface="Arial" pitchFamily="34" charset="0"/>
                <a:cs typeface="Arial" pitchFamily="34" charset="0"/>
              </a:rPr>
              <a:t>La DG es una patología cada vez más prevalente en nuestro medio, su detección temprana, seguimiento y tratamiento oportuno reduce el incremento de las comorbilidades ligadas a las complicaciones maternas, fetales y neonatales. </a:t>
            </a:r>
          </a:p>
          <a:p>
            <a:pPr algn="ctr"/>
            <a:endParaRPr lang="es-A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2047417" y="-1498737"/>
            <a:ext cx="586803" cy="4681637"/>
          </a:xfrm>
        </p:spPr>
        <p:txBody>
          <a:bodyPr>
            <a:normAutofit/>
          </a:bodyPr>
          <a:lstStyle/>
          <a:p>
            <a:r>
              <a:rPr lang="es-AR" sz="2800" dirty="0" smtClean="0"/>
              <a:t>DISCUSION </a:t>
            </a:r>
            <a:endParaRPr lang="es-AR" sz="2800" dirty="0"/>
          </a:p>
        </p:txBody>
      </p:sp>
      <p:pic>
        <p:nvPicPr>
          <p:cNvPr id="5" name="4 Marcador de posición de imagen" descr="embaraz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512" y="1305272"/>
            <a:ext cx="4572000" cy="4572000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6056" y="1412776"/>
            <a:ext cx="3995936" cy="4221088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es-AR" sz="2800" dirty="0" smtClean="0"/>
          </a:p>
          <a:p>
            <a:pPr algn="ctr"/>
            <a:r>
              <a:rPr lang="es-AR" sz="2800" dirty="0" smtClean="0"/>
              <a:t>Como política de salud seria mucho mas efectivo ocuparnos de la obesidad de la población que de cada complicación en particular  derivada de ella</a:t>
            </a:r>
          </a:p>
          <a:p>
            <a:pPr algn="ctr"/>
            <a:endParaRPr lang="es-A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MUCHAS GRACIAS!!!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AR" dirty="0" smtClean="0"/>
              <a:t>INTRODUCCION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87220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s-AR" dirty="0" smtClean="0"/>
              <a:t>Las complicaciones maternas asociadas incluyen hipertensión y </a:t>
            </a:r>
            <a:r>
              <a:rPr lang="es-AR" dirty="0" err="1" smtClean="0"/>
              <a:t>preeclampsia</a:t>
            </a:r>
            <a:r>
              <a:rPr lang="es-AR" dirty="0" smtClean="0"/>
              <a:t> relacionados a la </a:t>
            </a:r>
            <a:r>
              <a:rPr lang="es-AR" dirty="0" err="1" smtClean="0"/>
              <a:t>insulino</a:t>
            </a:r>
            <a:r>
              <a:rPr lang="es-AR" dirty="0" smtClean="0"/>
              <a:t> resistencia.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853952" y="4161854"/>
            <a:ext cx="5598368" cy="18158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AR" sz="2800" dirty="0" smtClean="0"/>
              <a:t>Las intervenciones orientadas a mejorar la </a:t>
            </a:r>
            <a:r>
              <a:rPr lang="es-AR" sz="2800" dirty="0" err="1" smtClean="0"/>
              <a:t>insulino</a:t>
            </a:r>
            <a:r>
              <a:rPr lang="es-AR" sz="2800" dirty="0" smtClean="0"/>
              <a:t> sensibilidad ayudarían a disminuir estas complicaciones. 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AR" dirty="0" smtClean="0"/>
              <a:t>INTRODUCCION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340768"/>
            <a:ext cx="7992888" cy="2304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s-AR" dirty="0" smtClean="0"/>
              <a:t>   Las complicaciones fetales incluyen macrosomía, hipoglucemia neonatal, mortalidad perinatal, </a:t>
            </a:r>
            <a:r>
              <a:rPr lang="es-AR" dirty="0" err="1" smtClean="0"/>
              <a:t>policitemia</a:t>
            </a:r>
            <a:r>
              <a:rPr lang="es-AR" dirty="0" smtClean="0"/>
              <a:t>, </a:t>
            </a:r>
            <a:r>
              <a:rPr lang="es-AR" dirty="0" err="1" smtClean="0"/>
              <a:t>hipocalcemia</a:t>
            </a:r>
            <a:r>
              <a:rPr lang="es-AR" dirty="0" smtClean="0"/>
              <a:t> y síndrome de </a:t>
            </a:r>
            <a:r>
              <a:rPr lang="es-AR" dirty="0" err="1" smtClean="0"/>
              <a:t>distress</a:t>
            </a:r>
            <a:r>
              <a:rPr lang="es-AR" dirty="0" smtClean="0"/>
              <a:t> respiratorio.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15616" y="4061390"/>
            <a:ext cx="7416824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es-AR" sz="2800" dirty="0" smtClean="0"/>
              <a:t>Los factores maternos asociados a macrosomía incluyen la hiperglucemia, Sobrepeso/Obesidad, mayor edad y </a:t>
            </a:r>
            <a:r>
              <a:rPr lang="es-AR" sz="2800" dirty="0" err="1" smtClean="0"/>
              <a:t>multiparidad</a:t>
            </a:r>
            <a:r>
              <a:rPr lang="es-AR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AR" dirty="0" smtClean="0"/>
              <a:t>INTRODUCCION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451816"/>
            <a:ext cx="8229600" cy="27854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s-AR" dirty="0" smtClean="0"/>
              <a:t>Los factores asociados con un riesgo incrementado de desarrollar DM2 dentro de los cinco años del diagnostico de DG incluyen: edad gestacional al diagnostico, niveles de glucemia al diagnostico, primera evaluación posparto, obesidad y embarazos ulteriores. </a:t>
            </a:r>
          </a:p>
          <a:p>
            <a:pPr algn="just">
              <a:buNone/>
            </a:pPr>
            <a:endParaRPr lang="es-AR" dirty="0"/>
          </a:p>
        </p:txBody>
      </p:sp>
      <p:sp>
        <p:nvSpPr>
          <p:cNvPr id="6" name="5 Rectángulo"/>
          <p:cNvSpPr/>
          <p:nvPr/>
        </p:nvSpPr>
        <p:spPr>
          <a:xfrm>
            <a:off x="1619672" y="1412776"/>
            <a:ext cx="5832648" cy="169277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es-AR" sz="2600" dirty="0" smtClean="0"/>
              <a:t>Las mujeres con historia de DG tienen un riesgo incrementado de desarrollar DM2 comparado con la población general.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es-AR" dirty="0" smtClean="0"/>
              <a:t>INTRODUCCION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1115616" y="3501008"/>
            <a:ext cx="6624736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es-AR" sz="2800" dirty="0" smtClean="0">
                <a:solidFill>
                  <a:schemeClr val="bg1"/>
                </a:solidFill>
              </a:rPr>
              <a:t>Caracterizar a la población de embarazadas con DG cuyo parto tuvo lugar en el HMN durante el año 2011.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83568" y="1733907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800" dirty="0" smtClean="0"/>
              <a:t>Conociendo las implicancias materno-fetales de esta patología se propuso: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s-AR" b="1" dirty="0" smtClean="0"/>
              <a:t>MATERIAL Y MÉTODO: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51616"/>
            <a:ext cx="8640960" cy="480172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s-AR" b="1" dirty="0" smtClean="0">
                <a:cs typeface="Arial" pitchFamily="34" charset="0"/>
              </a:rPr>
              <a:t>Tipo de Estudio: </a:t>
            </a:r>
            <a:r>
              <a:rPr lang="es-AR" dirty="0" smtClean="0">
                <a:cs typeface="Arial" pitchFamily="34" charset="0"/>
              </a:rPr>
              <a:t>Estudio descriptivo, retrospectivo en 44 mujeres con diagnostico de DG  que finalizaron su embarazo en el HMN durante el año 2011.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66800"/>
          </a:xfrm>
        </p:spPr>
        <p:txBody>
          <a:bodyPr>
            <a:normAutofit/>
          </a:bodyPr>
          <a:lstStyle/>
          <a:p>
            <a:r>
              <a:rPr lang="es-AR" b="1" dirty="0" smtClean="0"/>
              <a:t>MATERIAL Y MÉTODO: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801720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AR" dirty="0" smtClean="0">
                <a:cs typeface="Arial" pitchFamily="34" charset="0"/>
              </a:rPr>
              <a:t>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AR" b="1" dirty="0" smtClean="0">
                <a:cs typeface="Arial" pitchFamily="34" charset="0"/>
              </a:rPr>
              <a:t>Variables: </a:t>
            </a:r>
            <a:r>
              <a:rPr lang="es-AR" dirty="0" smtClean="0">
                <a:cs typeface="Arial" pitchFamily="34" charset="0"/>
              </a:rPr>
              <a:t>Se recolectaron datos personales, índice de masa corporal pregesta (IMC), presencia de comorbilidades; método diagnóstico y edad gestacional (EG) al momento del diagnóstico, </a:t>
            </a:r>
            <a:r>
              <a:rPr lang="es-AR" dirty="0" err="1" smtClean="0">
                <a:cs typeface="Arial" pitchFamily="34" charset="0"/>
              </a:rPr>
              <a:t>insulinización</a:t>
            </a:r>
            <a:r>
              <a:rPr lang="es-AR" dirty="0" smtClean="0">
                <a:cs typeface="Arial" pitchFamily="34" charset="0"/>
              </a:rPr>
              <a:t>, vía de parto, peso y </a:t>
            </a:r>
            <a:r>
              <a:rPr lang="es-AR" dirty="0" err="1" smtClean="0">
                <a:cs typeface="Arial" pitchFamily="34" charset="0"/>
              </a:rPr>
              <a:t>apgar</a:t>
            </a:r>
            <a:r>
              <a:rPr lang="es-AR" dirty="0" smtClean="0">
                <a:cs typeface="Arial" pitchFamily="34" charset="0"/>
              </a:rPr>
              <a:t> del recién nacido.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AR" dirty="0" smtClean="0">
                <a:cs typeface="Arial" pitchFamily="34" charset="0"/>
              </a:rPr>
              <a:t>Las variables continuas se analizaron a través de medidas de tendencia central y dispersión y las categóricas con frecuencias y moda.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AR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RESULTADOS</a:t>
            </a:r>
            <a:endParaRPr lang="es-AR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</p:txBody>
      </p:sp>
      <p:graphicFrame>
        <p:nvGraphicFramePr>
          <p:cNvPr id="8" name="7 Gráfico"/>
          <p:cNvGraphicFramePr/>
          <p:nvPr/>
        </p:nvGraphicFramePr>
        <p:xfrm>
          <a:off x="323528" y="2060848"/>
          <a:ext cx="453650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1 Rectángulo"/>
          <p:cNvSpPr/>
          <p:nvPr/>
        </p:nvSpPr>
        <p:spPr>
          <a:xfrm>
            <a:off x="2087724" y="4365104"/>
            <a:ext cx="972108" cy="216024"/>
          </a:xfrm>
          <a:prstGeom prst="rect">
            <a:avLst/>
          </a:prstGeom>
          <a:solidFill>
            <a:sysClr val="window" lastClr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dirty="0">
                <a:solidFill>
                  <a:sysClr val="windowText" lastClr="000000"/>
                </a:solidFill>
              </a:rPr>
              <a:t>Edad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673461"/>
            <a:ext cx="54360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fico 1: Distribuci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seg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edad de la poblaci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embarazadas con DG.</a:t>
            </a: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4048" y="1003956"/>
            <a:ext cx="4139952" cy="45243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El 59% de las embarazadas con diagnóstico de DG tenían más de 30 años, según datos del año 2009 este rango etareo comprendía el 50%, mientras que en la población de embarazadas no diabéticas del mismo año fue del 46%.</a:t>
            </a:r>
            <a:endParaRPr kumimoji="0" lang="es-A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o 3">
      <a:dk1>
        <a:sysClr val="windowText" lastClr="000000"/>
      </a:dk1>
      <a:lt1>
        <a:sysClr val="window" lastClr="FFFFFF"/>
      </a:lt1>
      <a:dk2>
        <a:srgbClr val="92D050"/>
      </a:dk2>
      <a:lt2>
        <a:srgbClr val="CDA3D6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369</TotalTime>
  <Words>1025</Words>
  <Application>Microsoft Office PowerPoint</Application>
  <PresentationFormat>Presentación en pantalla (4:3)</PresentationFormat>
  <Paragraphs>91</Paragraphs>
  <Slides>25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Urbano</vt:lpstr>
      <vt:lpstr>Caracterización de las Diabéticas Gestacionales que finalizaron su embarazo en el HMN durante el 2011</vt:lpstr>
      <vt:lpstr>INTRODUCCION</vt:lpstr>
      <vt:lpstr>INTRODUCCION</vt:lpstr>
      <vt:lpstr>INTRODUCCION</vt:lpstr>
      <vt:lpstr>INTRODUCCION</vt:lpstr>
      <vt:lpstr>INTRODUCCION</vt:lpstr>
      <vt:lpstr>MATERIAL Y MÉTODO: </vt:lpstr>
      <vt:lpstr>MATERIAL Y MÉTODO: </vt:lpstr>
      <vt:lpstr>RESULTADOS</vt:lpstr>
      <vt:lpstr>El IMC pregestacional medio fue de 32+/-7,6 Kg/T2  Reflejando una elevada prevalencia de obesidad en la embarazadas DG (59%), en el año 2009 el valor fue del 50% en la DG y del 28% en las no diabéticas.   </vt:lpstr>
      <vt:lpstr>Diapositiva 11</vt:lpstr>
      <vt:lpstr>Diapositiva 12</vt:lpstr>
      <vt:lpstr>Diapositiva 13</vt:lpstr>
      <vt:lpstr>La mediana de EG al momento del diagnóstico fue de 29 semanas. El método diagnóstico más utilizado fue la PTOG (64%), </vt:lpstr>
      <vt:lpstr> Se utilizó insulina en aquellos casos en que no se logró adecuado control con la dieta. </vt:lpstr>
      <vt:lpstr>El 73% presentó alguna comorbilidad, siendo las más frecuentes hipertensión, hipotiroidismo y colestasis. </vt:lpstr>
      <vt:lpstr>La EG media de finalización del embarazo fue de 38 semanas. </vt:lpstr>
      <vt:lpstr>El 41% finalizó el embarazo por vía vaginal. En el 2009 el 64% de las embarazadas con DG finalizaron su embarazo por vía vaginal,  mientras que las no diabéticas fue el 51%.</vt:lpstr>
      <vt:lpstr>El peso al nacer medio fue de  3,5 +/-0,6 Kg. El 5% de RN fue PEG y el 23% fue GEG . Registrándose un caso de FM. </vt:lpstr>
      <vt:lpstr>El apgar más frecuente fue 8/9 (39%), encontrándose solo un 9% por debajo del esperado. </vt:lpstr>
      <vt:lpstr>DISCUSION</vt:lpstr>
      <vt:lpstr>Diapositiva 22</vt:lpstr>
      <vt:lpstr>DISCUSION </vt:lpstr>
      <vt:lpstr>DISCUSION </vt:lpstr>
      <vt:lpstr>MUCHAS GRACIAS!!!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de las Diabéticas Gestacionales que culminaron su embarazo en el HMN durante el 2011</dc:title>
  <dc:creator>Graciela</dc:creator>
  <cp:lastModifiedBy>Graciela</cp:lastModifiedBy>
  <cp:revision>16</cp:revision>
  <dcterms:created xsi:type="dcterms:W3CDTF">2012-10-08T00:17:29Z</dcterms:created>
  <dcterms:modified xsi:type="dcterms:W3CDTF">2012-11-29T13:29:05Z</dcterms:modified>
</cp:coreProperties>
</file>