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285" r:id="rId4"/>
    <p:sldId id="293" r:id="rId5"/>
    <p:sldId id="300" r:id="rId6"/>
    <p:sldId id="292" r:id="rId7"/>
    <p:sldId id="295" r:id="rId8"/>
    <p:sldId id="302" r:id="rId9"/>
    <p:sldId id="303" r:id="rId10"/>
    <p:sldId id="305" r:id="rId11"/>
    <p:sldId id="306" r:id="rId12"/>
    <p:sldId id="307" r:id="rId13"/>
    <p:sldId id="308" r:id="rId14"/>
    <p:sldId id="309" r:id="rId15"/>
    <p:sldId id="304" r:id="rId16"/>
    <p:sldId id="310" r:id="rId17"/>
    <p:sldId id="311" r:id="rId18"/>
    <p:sldId id="291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310" y="-9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EF83F2-79A2-403D-9D9E-B01ED11D233E}" type="datetimeFigureOut">
              <a:rPr lang="en-US" smtClean="0"/>
              <a:t>11/28/2012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1B951B-D71F-4505-A74B-1DA1FED19D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0289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mtClean="0"/>
              <a:t>Como </a:t>
            </a:r>
            <a:r>
              <a:rPr lang="en-US" dirty="0" err="1" smtClean="0"/>
              <a:t>explicita</a:t>
            </a:r>
            <a:r>
              <a:rPr lang="en-US" dirty="0" smtClean="0"/>
              <a:t> el </a:t>
            </a:r>
            <a:r>
              <a:rPr lang="en-US" dirty="0" err="1" smtClean="0"/>
              <a:t>enunciado</a:t>
            </a:r>
            <a:r>
              <a:rPr lang="en-US" dirty="0" smtClean="0"/>
              <a:t> del </a:t>
            </a:r>
            <a:r>
              <a:rPr lang="en-US" dirty="0" err="1" smtClean="0"/>
              <a:t>ejercicio</a:t>
            </a:r>
            <a:r>
              <a:rPr lang="en-US" dirty="0" smtClean="0"/>
              <a:t>, el </a:t>
            </a:r>
            <a:r>
              <a:rPr lang="en-US" dirty="0" err="1" smtClean="0"/>
              <a:t>objetivo</a:t>
            </a:r>
            <a:r>
              <a:rPr lang="en-US" dirty="0" smtClean="0"/>
              <a:t> de la </a:t>
            </a:r>
            <a:r>
              <a:rPr lang="en-US" dirty="0" err="1" smtClean="0"/>
              <a:t>presentación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orientar</a:t>
            </a:r>
            <a:r>
              <a:rPr lang="en-US" dirty="0" smtClean="0"/>
              <a:t> </a:t>
            </a:r>
            <a:r>
              <a:rPr lang="en-US" dirty="0" err="1" smtClean="0"/>
              <a:t>técnicamente</a:t>
            </a:r>
            <a:r>
              <a:rPr lang="en-US" dirty="0" smtClean="0"/>
              <a:t> el </a:t>
            </a:r>
            <a:r>
              <a:rPr lang="en-US" dirty="0" err="1" smtClean="0"/>
              <a:t>proceso</a:t>
            </a:r>
            <a:r>
              <a:rPr lang="en-US" dirty="0" smtClean="0"/>
              <a:t> de </a:t>
            </a:r>
            <a:r>
              <a:rPr lang="en-US" dirty="0" err="1" smtClean="0"/>
              <a:t>integración</a:t>
            </a:r>
            <a:r>
              <a:rPr lang="en-US" dirty="0" smtClean="0"/>
              <a:t> de un </a:t>
            </a:r>
            <a:r>
              <a:rPr lang="en-US" dirty="0" err="1" smtClean="0"/>
              <a:t>seguro</a:t>
            </a:r>
            <a:r>
              <a:rPr lang="en-US" dirty="0" smtClean="0"/>
              <a:t> social en </a:t>
            </a:r>
            <a:r>
              <a:rPr lang="en-US" dirty="0" err="1" smtClean="0"/>
              <a:t>salud</a:t>
            </a:r>
            <a:r>
              <a:rPr lang="en-US" dirty="0" smtClean="0"/>
              <a:t> </a:t>
            </a:r>
            <a:r>
              <a:rPr lang="en-US" dirty="0" err="1" smtClean="0"/>
              <a:t>compulsivo</a:t>
            </a:r>
            <a:r>
              <a:rPr lang="en-US" dirty="0" smtClean="0"/>
              <a:t> a un </a:t>
            </a:r>
            <a:r>
              <a:rPr lang="en-US" dirty="0" err="1" smtClean="0"/>
              <a:t>sistema</a:t>
            </a:r>
            <a:r>
              <a:rPr lang="en-US" dirty="0" smtClean="0"/>
              <a:t>  de </a:t>
            </a:r>
            <a:r>
              <a:rPr lang="en-US" dirty="0" err="1" smtClean="0"/>
              <a:t>aseguramiento</a:t>
            </a:r>
            <a:r>
              <a:rPr lang="en-US" dirty="0" smtClean="0"/>
              <a:t> universal. 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El </a:t>
            </a:r>
            <a:r>
              <a:rPr lang="en-US" dirty="0" err="1" smtClean="0"/>
              <a:t>problema</a:t>
            </a:r>
            <a:r>
              <a:rPr lang="en-US" dirty="0" smtClean="0"/>
              <a:t>, en el </a:t>
            </a:r>
            <a:r>
              <a:rPr lang="en-US" dirty="0" err="1" smtClean="0"/>
              <a:t>escenario</a:t>
            </a:r>
            <a:r>
              <a:rPr lang="en-US" dirty="0" smtClean="0"/>
              <a:t> </a:t>
            </a:r>
            <a:r>
              <a:rPr lang="en-US" dirty="0" err="1" smtClean="0"/>
              <a:t>inicial</a:t>
            </a:r>
            <a:r>
              <a:rPr lang="en-US" dirty="0" smtClean="0"/>
              <a:t>, </a:t>
            </a:r>
            <a:r>
              <a:rPr lang="en-US" dirty="0" err="1" smtClean="0"/>
              <a:t>es</a:t>
            </a:r>
            <a:r>
              <a:rPr lang="en-US" dirty="0" smtClean="0"/>
              <a:t> de </a:t>
            </a:r>
            <a:r>
              <a:rPr lang="en-US" dirty="0" err="1" smtClean="0"/>
              <a:t>frecuente</a:t>
            </a:r>
            <a:r>
              <a:rPr lang="en-US" dirty="0" smtClean="0"/>
              <a:t> </a:t>
            </a:r>
            <a:r>
              <a:rPr lang="en-US" dirty="0" err="1" smtClean="0"/>
              <a:t>observación</a:t>
            </a:r>
            <a:r>
              <a:rPr lang="en-US" dirty="0" smtClean="0"/>
              <a:t> en la </a:t>
            </a:r>
            <a:r>
              <a:rPr lang="en-US" dirty="0" err="1" smtClean="0"/>
              <a:t>realidad</a:t>
            </a:r>
            <a:r>
              <a:rPr lang="en-US" dirty="0" smtClean="0"/>
              <a:t> actual de </a:t>
            </a:r>
            <a:r>
              <a:rPr lang="en-US" dirty="0" err="1" smtClean="0"/>
              <a:t>muchos</a:t>
            </a:r>
            <a:r>
              <a:rPr lang="en-US" dirty="0" smtClean="0"/>
              <a:t> </a:t>
            </a:r>
            <a:r>
              <a:rPr lang="en-US" dirty="0" err="1" smtClean="0"/>
              <a:t>paises</a:t>
            </a:r>
            <a:r>
              <a:rPr lang="en-US" dirty="0" smtClean="0"/>
              <a:t> de la </a:t>
            </a:r>
            <a:r>
              <a:rPr lang="en-US" dirty="0" err="1" smtClean="0"/>
              <a:t>región</a:t>
            </a:r>
            <a:r>
              <a:rPr lang="en-US" dirty="0" smtClean="0"/>
              <a:t>.  </a:t>
            </a:r>
            <a:r>
              <a:rPr lang="en-US" dirty="0" err="1" smtClean="0"/>
              <a:t>Esto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la </a:t>
            </a:r>
            <a:r>
              <a:rPr lang="en-US" dirty="0" err="1" smtClean="0"/>
              <a:t>existencia</a:t>
            </a:r>
            <a:r>
              <a:rPr lang="en-US" dirty="0" smtClean="0"/>
              <a:t> de </a:t>
            </a:r>
            <a:r>
              <a:rPr lang="en-US" dirty="0" err="1" smtClean="0"/>
              <a:t>subsectores</a:t>
            </a:r>
            <a:r>
              <a:rPr lang="en-US" dirty="0" smtClean="0"/>
              <a:t> de </a:t>
            </a:r>
            <a:r>
              <a:rPr lang="en-US" dirty="0" err="1" smtClean="0"/>
              <a:t>salud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poseen</a:t>
            </a:r>
            <a:r>
              <a:rPr lang="en-US" dirty="0" smtClean="0"/>
              <a:t> </a:t>
            </a:r>
            <a:r>
              <a:rPr lang="en-US" dirty="0" err="1" smtClean="0"/>
              <a:t>distintas</a:t>
            </a:r>
            <a:r>
              <a:rPr lang="en-US" dirty="0" smtClean="0"/>
              <a:t> </a:t>
            </a:r>
            <a:r>
              <a:rPr lang="en-US" dirty="0" err="1" smtClean="0"/>
              <a:t>fuentes</a:t>
            </a:r>
            <a:r>
              <a:rPr lang="en-US" dirty="0" smtClean="0"/>
              <a:t> y </a:t>
            </a:r>
            <a:r>
              <a:rPr lang="en-US" dirty="0" err="1" smtClean="0"/>
              <a:t>modelos</a:t>
            </a:r>
            <a:r>
              <a:rPr lang="en-US" dirty="0" smtClean="0"/>
              <a:t> de </a:t>
            </a:r>
            <a:r>
              <a:rPr lang="en-US" dirty="0" err="1" smtClean="0"/>
              <a:t>financiamiento</a:t>
            </a:r>
            <a:r>
              <a:rPr lang="en-US" dirty="0" smtClean="0"/>
              <a:t> y </a:t>
            </a:r>
            <a:r>
              <a:rPr lang="en-US" dirty="0" err="1" smtClean="0"/>
              <a:t>dispositivos</a:t>
            </a:r>
            <a:r>
              <a:rPr lang="en-US" dirty="0" smtClean="0"/>
              <a:t> de </a:t>
            </a:r>
            <a:r>
              <a:rPr lang="en-US" dirty="0" err="1" smtClean="0"/>
              <a:t>producción</a:t>
            </a:r>
            <a:r>
              <a:rPr lang="en-US" dirty="0" smtClean="0"/>
              <a:t> y </a:t>
            </a:r>
            <a:r>
              <a:rPr lang="en-US" dirty="0" err="1" smtClean="0"/>
              <a:t>entrega</a:t>
            </a:r>
            <a:r>
              <a:rPr lang="en-US" dirty="0" smtClean="0"/>
              <a:t> de </a:t>
            </a:r>
            <a:r>
              <a:rPr lang="en-US" dirty="0" err="1" smtClean="0"/>
              <a:t>servicios</a:t>
            </a:r>
            <a:r>
              <a:rPr lang="en-US" dirty="0" smtClean="0"/>
              <a:t> </a:t>
            </a:r>
            <a:r>
              <a:rPr lang="en-US" dirty="0" err="1" smtClean="0"/>
              <a:t>diferentes</a:t>
            </a:r>
            <a:r>
              <a:rPr lang="en-US" dirty="0" smtClean="0"/>
              <a:t>. El </a:t>
            </a:r>
            <a:r>
              <a:rPr lang="en-US" dirty="0" err="1" smtClean="0"/>
              <a:t>resultado</a:t>
            </a:r>
            <a:r>
              <a:rPr lang="en-US" dirty="0" smtClean="0"/>
              <a:t> final en </a:t>
            </a:r>
            <a:r>
              <a:rPr lang="en-US" dirty="0" err="1" smtClean="0"/>
              <a:t>términos</a:t>
            </a:r>
            <a:r>
              <a:rPr lang="en-US" dirty="0" smtClean="0"/>
              <a:t> de </a:t>
            </a:r>
            <a:r>
              <a:rPr lang="en-US" dirty="0" err="1" smtClean="0"/>
              <a:t>impacto</a:t>
            </a:r>
            <a:r>
              <a:rPr lang="en-US" dirty="0" smtClean="0"/>
              <a:t> en la </a:t>
            </a:r>
            <a:r>
              <a:rPr lang="en-US" dirty="0" err="1" smtClean="0"/>
              <a:t>salud</a:t>
            </a:r>
            <a:r>
              <a:rPr lang="en-US" dirty="0" smtClean="0"/>
              <a:t> </a:t>
            </a:r>
            <a:r>
              <a:rPr lang="en-US" dirty="0" err="1" smtClean="0"/>
              <a:t>está</a:t>
            </a:r>
            <a:r>
              <a:rPr lang="en-US" dirty="0" smtClean="0"/>
              <a:t> </a:t>
            </a:r>
            <a:r>
              <a:rPr lang="en-US" dirty="0" err="1" smtClean="0"/>
              <a:t>signado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segmentación</a:t>
            </a:r>
            <a:r>
              <a:rPr lang="en-US" dirty="0" smtClean="0"/>
              <a:t> de la </a:t>
            </a:r>
            <a:r>
              <a:rPr lang="en-US" dirty="0" err="1" smtClean="0"/>
              <a:t>población</a:t>
            </a:r>
            <a:r>
              <a:rPr lang="en-US" dirty="0" smtClean="0"/>
              <a:t> </a:t>
            </a:r>
            <a:r>
              <a:rPr lang="en-US" dirty="0" err="1" smtClean="0"/>
              <a:t>según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capacidad</a:t>
            </a:r>
            <a:r>
              <a:rPr lang="en-US" dirty="0" smtClean="0"/>
              <a:t> de </a:t>
            </a:r>
            <a:r>
              <a:rPr lang="en-US" dirty="0" err="1" smtClean="0"/>
              <a:t>pago</a:t>
            </a:r>
            <a:r>
              <a:rPr lang="en-US" dirty="0" smtClean="0"/>
              <a:t> </a:t>
            </a:r>
            <a:r>
              <a:rPr lang="en-US" dirty="0" err="1" smtClean="0"/>
              <a:t>respecto</a:t>
            </a:r>
            <a:r>
              <a:rPr lang="en-US" dirty="0" smtClean="0"/>
              <a:t> del </a:t>
            </a:r>
            <a:r>
              <a:rPr lang="en-US" dirty="0" err="1" smtClean="0"/>
              <a:t>cuidado</a:t>
            </a:r>
            <a:r>
              <a:rPr lang="en-US" dirty="0" smtClean="0"/>
              <a:t> de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salud</a:t>
            </a:r>
            <a:r>
              <a:rPr lang="en-US" dirty="0" smtClean="0"/>
              <a:t>.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En el </a:t>
            </a:r>
            <a:r>
              <a:rPr lang="en-US" dirty="0" err="1" smtClean="0"/>
              <a:t>gráfico</a:t>
            </a:r>
            <a:r>
              <a:rPr lang="en-US" dirty="0" smtClean="0"/>
              <a:t> se </a:t>
            </a:r>
            <a:r>
              <a:rPr lang="en-US" dirty="0" err="1" smtClean="0"/>
              <a:t>puede</a:t>
            </a:r>
            <a:r>
              <a:rPr lang="en-US" dirty="0" smtClean="0"/>
              <a:t> </a:t>
            </a:r>
            <a:r>
              <a:rPr lang="en-US" dirty="0" err="1" smtClean="0"/>
              <a:t>observar</a:t>
            </a:r>
            <a:r>
              <a:rPr lang="en-US" dirty="0" smtClean="0"/>
              <a:t> dos </a:t>
            </a:r>
            <a:r>
              <a:rPr lang="en-US" dirty="0" err="1" smtClean="0"/>
              <a:t>modelos</a:t>
            </a:r>
            <a:r>
              <a:rPr lang="en-US" dirty="0" smtClean="0"/>
              <a:t>  </a:t>
            </a:r>
            <a:r>
              <a:rPr lang="en-US" dirty="0" err="1" smtClean="0"/>
              <a:t>superpuestos</a:t>
            </a:r>
            <a:r>
              <a:rPr lang="en-US" dirty="0" smtClean="0"/>
              <a:t> de </a:t>
            </a:r>
            <a:r>
              <a:rPr lang="en-US" dirty="0" err="1" smtClean="0"/>
              <a:t>cobertura</a:t>
            </a:r>
            <a:r>
              <a:rPr lang="en-US" dirty="0" smtClean="0"/>
              <a:t> de </a:t>
            </a:r>
            <a:r>
              <a:rPr lang="en-US" dirty="0" err="1" smtClean="0"/>
              <a:t>cuidados</a:t>
            </a:r>
            <a:r>
              <a:rPr lang="en-US" dirty="0" smtClean="0"/>
              <a:t> de la </a:t>
            </a:r>
            <a:r>
              <a:rPr lang="en-US" dirty="0" err="1" smtClean="0"/>
              <a:t>salud</a:t>
            </a:r>
            <a:r>
              <a:rPr lang="en-US" dirty="0" smtClean="0"/>
              <a:t>. El </a:t>
            </a:r>
            <a:r>
              <a:rPr lang="en-US" dirty="0" err="1" smtClean="0"/>
              <a:t>primero</a:t>
            </a:r>
            <a:r>
              <a:rPr lang="en-US" dirty="0" smtClean="0"/>
              <a:t>, en </a:t>
            </a:r>
            <a:r>
              <a:rPr lang="en-US" dirty="0" err="1" smtClean="0"/>
              <a:t>colores</a:t>
            </a:r>
            <a:r>
              <a:rPr lang="en-US" dirty="0" smtClean="0"/>
              <a:t> de  la </a:t>
            </a:r>
            <a:r>
              <a:rPr lang="en-US" dirty="0" err="1" smtClean="0"/>
              <a:t>gama</a:t>
            </a:r>
            <a:r>
              <a:rPr lang="en-US" dirty="0" smtClean="0"/>
              <a:t> del celeste describe un subsector </a:t>
            </a:r>
            <a:r>
              <a:rPr lang="en-US" dirty="0" err="1" smtClean="0"/>
              <a:t>público</a:t>
            </a:r>
            <a:r>
              <a:rPr lang="en-US" dirty="0" smtClean="0"/>
              <a:t>, </a:t>
            </a:r>
            <a:r>
              <a:rPr lang="en-US" dirty="0" err="1" smtClean="0"/>
              <a:t>financiado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rentas</a:t>
            </a:r>
            <a:r>
              <a:rPr lang="en-US" dirty="0" smtClean="0"/>
              <a:t> </a:t>
            </a:r>
            <a:r>
              <a:rPr lang="en-US" dirty="0" err="1" smtClean="0"/>
              <a:t>generales</a:t>
            </a:r>
            <a:r>
              <a:rPr lang="en-US" dirty="0" smtClean="0"/>
              <a:t>, con un </a:t>
            </a:r>
            <a:r>
              <a:rPr lang="en-US" dirty="0" err="1" smtClean="0"/>
              <a:t>modelo</a:t>
            </a:r>
            <a:r>
              <a:rPr lang="en-US" dirty="0" smtClean="0"/>
              <a:t> de </a:t>
            </a:r>
            <a:r>
              <a:rPr lang="en-US" dirty="0" err="1" smtClean="0"/>
              <a:t>gestión</a:t>
            </a:r>
            <a:r>
              <a:rPr lang="en-US" dirty="0" smtClean="0"/>
              <a:t> </a:t>
            </a:r>
            <a:r>
              <a:rPr lang="en-US" dirty="0" err="1" smtClean="0"/>
              <a:t>pública</a:t>
            </a:r>
            <a:r>
              <a:rPr lang="en-US" dirty="0" smtClean="0"/>
              <a:t> (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puede</a:t>
            </a:r>
            <a:r>
              <a:rPr lang="en-US" dirty="0" smtClean="0"/>
              <a:t> </a:t>
            </a:r>
            <a:r>
              <a:rPr lang="en-US" dirty="0" err="1" smtClean="0"/>
              <a:t>ser</a:t>
            </a:r>
            <a:r>
              <a:rPr lang="en-US" dirty="0" smtClean="0"/>
              <a:t> de </a:t>
            </a:r>
            <a:r>
              <a:rPr lang="en-US" dirty="0" err="1" smtClean="0"/>
              <a:t>aseguramiento</a:t>
            </a:r>
            <a:r>
              <a:rPr lang="en-US" dirty="0" smtClean="0"/>
              <a:t>) y </a:t>
            </a:r>
            <a:r>
              <a:rPr lang="en-US" dirty="0" err="1" smtClean="0"/>
              <a:t>produccíon</a:t>
            </a:r>
            <a:r>
              <a:rPr lang="en-US" dirty="0" smtClean="0"/>
              <a:t> </a:t>
            </a:r>
            <a:r>
              <a:rPr lang="en-US" dirty="0" err="1" smtClean="0"/>
              <a:t>pública</a:t>
            </a:r>
            <a:r>
              <a:rPr lang="en-US" dirty="0" smtClean="0"/>
              <a:t> de </a:t>
            </a:r>
            <a:r>
              <a:rPr lang="en-US" dirty="0" err="1" smtClean="0"/>
              <a:t>servicios</a:t>
            </a:r>
            <a:r>
              <a:rPr lang="en-US" dirty="0" smtClean="0"/>
              <a:t>. El </a:t>
            </a:r>
            <a:r>
              <a:rPr lang="en-US" dirty="0" err="1" smtClean="0"/>
              <a:t>segundo</a:t>
            </a:r>
            <a:r>
              <a:rPr lang="en-US" dirty="0" smtClean="0"/>
              <a:t> (en </a:t>
            </a:r>
            <a:r>
              <a:rPr lang="en-US" dirty="0" err="1" smtClean="0"/>
              <a:t>verde</a:t>
            </a:r>
            <a:r>
              <a:rPr lang="en-US" dirty="0" smtClean="0"/>
              <a:t>) </a:t>
            </a:r>
            <a:r>
              <a:rPr lang="en-US" dirty="0" err="1" smtClean="0"/>
              <a:t>presenta</a:t>
            </a:r>
            <a:r>
              <a:rPr lang="en-US" dirty="0" smtClean="0"/>
              <a:t> un </a:t>
            </a:r>
            <a:r>
              <a:rPr lang="en-US" dirty="0" err="1" smtClean="0"/>
              <a:t>modelo</a:t>
            </a:r>
            <a:r>
              <a:rPr lang="en-US" dirty="0" smtClean="0"/>
              <a:t> </a:t>
            </a:r>
            <a:r>
              <a:rPr lang="en-US" dirty="0" err="1" smtClean="0"/>
              <a:t>como</a:t>
            </a:r>
            <a:r>
              <a:rPr lang="en-US" dirty="0" smtClean="0"/>
              <a:t> el </a:t>
            </a:r>
            <a:r>
              <a:rPr lang="en-US" dirty="0" err="1" smtClean="0"/>
              <a:t>que</a:t>
            </a:r>
            <a:r>
              <a:rPr lang="en-US" dirty="0" smtClean="0"/>
              <a:t> se </a:t>
            </a:r>
            <a:r>
              <a:rPr lang="en-US" dirty="0" err="1" smtClean="0"/>
              <a:t>puede</a:t>
            </a:r>
            <a:r>
              <a:rPr lang="en-US" dirty="0" smtClean="0"/>
              <a:t> </a:t>
            </a:r>
            <a:r>
              <a:rPr lang="en-US" dirty="0" err="1" smtClean="0"/>
              <a:t>observar</a:t>
            </a:r>
            <a:r>
              <a:rPr lang="en-US" dirty="0" smtClean="0"/>
              <a:t> en el subsector de la </a:t>
            </a:r>
            <a:r>
              <a:rPr lang="en-US" dirty="0" err="1" smtClean="0"/>
              <a:t>Seguridad</a:t>
            </a:r>
            <a:r>
              <a:rPr lang="en-US" dirty="0" smtClean="0"/>
              <a:t> Social de </a:t>
            </a:r>
            <a:r>
              <a:rPr lang="en-US" dirty="0" err="1" smtClean="0"/>
              <a:t>muchos</a:t>
            </a:r>
            <a:r>
              <a:rPr lang="en-US" dirty="0" smtClean="0"/>
              <a:t> </a:t>
            </a:r>
            <a:r>
              <a:rPr lang="en-US" dirty="0" err="1" smtClean="0"/>
              <a:t>paises</a:t>
            </a:r>
            <a:r>
              <a:rPr lang="en-US" dirty="0" smtClean="0"/>
              <a:t> </a:t>
            </a:r>
            <a:r>
              <a:rPr lang="en-US" dirty="0" err="1" smtClean="0"/>
              <a:t>americanos</a:t>
            </a:r>
            <a:r>
              <a:rPr lang="en-US" dirty="0" smtClean="0"/>
              <a:t>, </a:t>
            </a:r>
            <a:r>
              <a:rPr lang="en-US" dirty="0" err="1" smtClean="0"/>
              <a:t>financiado</a:t>
            </a:r>
            <a:r>
              <a:rPr lang="en-US" dirty="0" smtClean="0"/>
              <a:t> </a:t>
            </a:r>
            <a:r>
              <a:rPr lang="en-US" dirty="0" err="1" smtClean="0"/>
              <a:t>integrametne</a:t>
            </a:r>
            <a:r>
              <a:rPr lang="en-US" dirty="0" smtClean="0"/>
              <a:t> a </a:t>
            </a:r>
            <a:r>
              <a:rPr lang="en-US" dirty="0" err="1" smtClean="0"/>
              <a:t>partir</a:t>
            </a:r>
            <a:r>
              <a:rPr lang="en-US" dirty="0" smtClean="0"/>
              <a:t> de </a:t>
            </a:r>
            <a:r>
              <a:rPr lang="en-US" dirty="0" err="1" smtClean="0"/>
              <a:t>aportes</a:t>
            </a:r>
            <a:r>
              <a:rPr lang="en-US" dirty="0" smtClean="0"/>
              <a:t> </a:t>
            </a:r>
            <a:r>
              <a:rPr lang="en-US" dirty="0" err="1" smtClean="0"/>
              <a:t>laborales</a:t>
            </a:r>
            <a:r>
              <a:rPr lang="en-US" dirty="0" smtClean="0"/>
              <a:t> </a:t>
            </a:r>
            <a:r>
              <a:rPr lang="en-US" dirty="0" err="1" smtClean="0"/>
              <a:t>compulsivos</a:t>
            </a:r>
            <a:r>
              <a:rPr lang="en-US" dirty="0" smtClean="0"/>
              <a:t>, </a:t>
            </a:r>
            <a:r>
              <a:rPr lang="en-US" dirty="0" err="1" smtClean="0"/>
              <a:t>administración</a:t>
            </a:r>
            <a:r>
              <a:rPr lang="en-US" dirty="0" smtClean="0"/>
              <a:t> </a:t>
            </a:r>
            <a:r>
              <a:rPr lang="en-US" dirty="0" err="1" smtClean="0"/>
              <a:t>pública</a:t>
            </a:r>
            <a:r>
              <a:rPr lang="en-US" dirty="0" smtClean="0"/>
              <a:t> de </a:t>
            </a:r>
            <a:r>
              <a:rPr lang="en-US" dirty="0" err="1" smtClean="0"/>
              <a:t>dichos</a:t>
            </a:r>
            <a:r>
              <a:rPr lang="en-US" dirty="0" smtClean="0"/>
              <a:t> </a:t>
            </a:r>
            <a:r>
              <a:rPr lang="en-US" dirty="0" err="1" smtClean="0"/>
              <a:t>fondos</a:t>
            </a:r>
            <a:r>
              <a:rPr lang="en-US" dirty="0" smtClean="0"/>
              <a:t> y </a:t>
            </a:r>
            <a:r>
              <a:rPr lang="en-US" dirty="0" err="1" smtClean="0"/>
              <a:t>sistema</a:t>
            </a:r>
            <a:r>
              <a:rPr lang="en-US" dirty="0" smtClean="0"/>
              <a:t> </a:t>
            </a:r>
            <a:r>
              <a:rPr lang="en-US" dirty="0" err="1" smtClean="0"/>
              <a:t>própio</a:t>
            </a:r>
            <a:r>
              <a:rPr lang="en-US" dirty="0" smtClean="0"/>
              <a:t> de </a:t>
            </a:r>
            <a:r>
              <a:rPr lang="en-US" dirty="0" err="1" smtClean="0"/>
              <a:t>producción</a:t>
            </a:r>
            <a:r>
              <a:rPr lang="en-US" dirty="0" smtClean="0"/>
              <a:t> o de </a:t>
            </a:r>
            <a:r>
              <a:rPr lang="en-US" dirty="0" err="1" smtClean="0"/>
              <a:t>compra</a:t>
            </a:r>
            <a:r>
              <a:rPr lang="en-US" dirty="0" smtClean="0"/>
              <a:t> de </a:t>
            </a:r>
            <a:r>
              <a:rPr lang="en-US" dirty="0" err="1" smtClean="0"/>
              <a:t>servicios</a:t>
            </a:r>
            <a:r>
              <a:rPr lang="en-US" dirty="0" smtClean="0"/>
              <a:t>. </a:t>
            </a:r>
          </a:p>
          <a:p>
            <a:pPr eaLnBrk="1" hangingPunct="1"/>
            <a:r>
              <a:rPr lang="en-US" dirty="0" smtClean="0"/>
              <a:t>A los fines </a:t>
            </a:r>
            <a:r>
              <a:rPr lang="en-US" dirty="0" err="1" smtClean="0"/>
              <a:t>prácticos</a:t>
            </a:r>
            <a:r>
              <a:rPr lang="en-US" dirty="0" smtClean="0"/>
              <a:t> del </a:t>
            </a:r>
            <a:r>
              <a:rPr lang="en-US" dirty="0" err="1" smtClean="0"/>
              <a:t>ejercicio</a:t>
            </a:r>
            <a:r>
              <a:rPr lang="en-US" dirty="0" smtClean="0"/>
              <a:t>, se ha </a:t>
            </a:r>
            <a:r>
              <a:rPr lang="en-US" dirty="0" err="1" smtClean="0"/>
              <a:t>omitido</a:t>
            </a:r>
            <a:r>
              <a:rPr lang="en-US" dirty="0" smtClean="0"/>
              <a:t> al </a:t>
            </a:r>
            <a:r>
              <a:rPr lang="en-US" dirty="0" err="1" smtClean="0"/>
              <a:t>tercer</a:t>
            </a:r>
            <a:r>
              <a:rPr lang="en-US" dirty="0" smtClean="0"/>
              <a:t> subsector </a:t>
            </a:r>
            <a:r>
              <a:rPr lang="en-US" dirty="0" err="1" smtClean="0"/>
              <a:t>correspondiente</a:t>
            </a:r>
            <a:r>
              <a:rPr lang="en-US" dirty="0" smtClean="0"/>
              <a:t> al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reune</a:t>
            </a:r>
            <a:r>
              <a:rPr lang="en-US" dirty="0" smtClean="0"/>
              <a:t> a los </a:t>
            </a:r>
            <a:r>
              <a:rPr lang="en-US" dirty="0" err="1" smtClean="0"/>
              <a:t>financiadores</a:t>
            </a:r>
            <a:r>
              <a:rPr lang="en-US" dirty="0" smtClean="0"/>
              <a:t> y </a:t>
            </a:r>
            <a:r>
              <a:rPr lang="en-US" dirty="0" err="1" smtClean="0"/>
              <a:t>prestadores</a:t>
            </a:r>
            <a:r>
              <a:rPr lang="en-US" dirty="0" smtClean="0"/>
              <a:t> </a:t>
            </a:r>
            <a:r>
              <a:rPr lang="en-US" dirty="0" err="1" smtClean="0"/>
              <a:t>privados</a:t>
            </a:r>
            <a:r>
              <a:rPr lang="en-US" dirty="0" smtClean="0"/>
              <a:t>. 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Para </a:t>
            </a:r>
            <a:r>
              <a:rPr lang="en-US" dirty="0" err="1" smtClean="0"/>
              <a:t>describir</a:t>
            </a:r>
            <a:r>
              <a:rPr lang="en-US" dirty="0" smtClean="0"/>
              <a:t> los dos </a:t>
            </a:r>
            <a:r>
              <a:rPr lang="en-US" dirty="0" err="1" smtClean="0"/>
              <a:t>principales</a:t>
            </a:r>
            <a:r>
              <a:rPr lang="en-US" dirty="0" smtClean="0"/>
              <a:t> </a:t>
            </a:r>
            <a:r>
              <a:rPr lang="en-US" dirty="0" err="1" smtClean="0"/>
              <a:t>factores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determinan</a:t>
            </a:r>
            <a:r>
              <a:rPr lang="en-US" dirty="0" smtClean="0"/>
              <a:t> </a:t>
            </a:r>
            <a:r>
              <a:rPr lang="en-US" dirty="0" err="1" smtClean="0"/>
              <a:t>esta</a:t>
            </a:r>
            <a:r>
              <a:rPr lang="en-US" dirty="0" smtClean="0"/>
              <a:t> </a:t>
            </a:r>
            <a:r>
              <a:rPr lang="en-US" dirty="0" err="1" smtClean="0"/>
              <a:t>realidad</a:t>
            </a:r>
            <a:r>
              <a:rPr lang="en-US" dirty="0" smtClean="0"/>
              <a:t> se </a:t>
            </a:r>
            <a:r>
              <a:rPr lang="en-US" dirty="0" err="1" smtClean="0"/>
              <a:t>utilizan</a:t>
            </a:r>
            <a:r>
              <a:rPr lang="en-US" dirty="0" smtClean="0"/>
              <a:t> los </a:t>
            </a:r>
            <a:r>
              <a:rPr lang="en-US" dirty="0" err="1" smtClean="0"/>
              <a:t>términos</a:t>
            </a:r>
            <a:r>
              <a:rPr lang="en-US" dirty="0" smtClean="0"/>
              <a:t> de </a:t>
            </a:r>
            <a:r>
              <a:rPr lang="en-US" dirty="0" err="1" smtClean="0"/>
              <a:t>segmentación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referirse</a:t>
            </a:r>
            <a:r>
              <a:rPr lang="en-US" dirty="0" smtClean="0"/>
              <a:t> a la </a:t>
            </a:r>
            <a:r>
              <a:rPr lang="en-US" dirty="0" err="1" smtClean="0"/>
              <a:t>separación</a:t>
            </a:r>
            <a:r>
              <a:rPr lang="en-US" dirty="0" smtClean="0"/>
              <a:t> de </a:t>
            </a:r>
            <a:r>
              <a:rPr lang="en-US" dirty="0" err="1" smtClean="0"/>
              <a:t>fuentes</a:t>
            </a:r>
            <a:r>
              <a:rPr lang="en-US" dirty="0" smtClean="0"/>
              <a:t> y </a:t>
            </a:r>
            <a:r>
              <a:rPr lang="en-US" dirty="0" err="1" smtClean="0"/>
              <a:t>modelos</a:t>
            </a:r>
            <a:r>
              <a:rPr lang="en-US" dirty="0" smtClean="0"/>
              <a:t> de </a:t>
            </a:r>
            <a:r>
              <a:rPr lang="en-US" dirty="0" err="1" smtClean="0"/>
              <a:t>financiamiento</a:t>
            </a:r>
            <a:r>
              <a:rPr lang="en-US" dirty="0" smtClean="0"/>
              <a:t> y </a:t>
            </a:r>
            <a:r>
              <a:rPr lang="en-US" dirty="0" err="1" smtClean="0"/>
              <a:t>fragmentación</a:t>
            </a:r>
            <a:r>
              <a:rPr lang="en-US" dirty="0" smtClean="0"/>
              <a:t> en </a:t>
            </a:r>
            <a:r>
              <a:rPr lang="en-US" dirty="0" err="1" smtClean="0"/>
              <a:t>alusión</a:t>
            </a:r>
            <a:r>
              <a:rPr lang="en-US" dirty="0" smtClean="0"/>
              <a:t> a </a:t>
            </a: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diversas</a:t>
            </a:r>
            <a:r>
              <a:rPr lang="en-US" dirty="0" smtClean="0"/>
              <a:t> </a:t>
            </a:r>
            <a:r>
              <a:rPr lang="en-US" dirty="0" err="1" smtClean="0"/>
              <a:t>modalidades</a:t>
            </a:r>
            <a:r>
              <a:rPr lang="en-US" dirty="0" smtClean="0"/>
              <a:t> de </a:t>
            </a:r>
            <a:r>
              <a:rPr lang="en-US" dirty="0" err="1" smtClean="0"/>
              <a:t>producción</a:t>
            </a:r>
            <a:r>
              <a:rPr lang="en-US" dirty="0" smtClean="0"/>
              <a:t> y </a:t>
            </a:r>
            <a:r>
              <a:rPr lang="en-US" dirty="0" err="1" smtClean="0"/>
              <a:t>entrega</a:t>
            </a:r>
            <a:r>
              <a:rPr lang="en-US" dirty="0" smtClean="0"/>
              <a:t> de </a:t>
            </a:r>
            <a:r>
              <a:rPr lang="en-US" dirty="0" err="1" smtClean="0"/>
              <a:t>servicios</a:t>
            </a:r>
            <a:r>
              <a:rPr lang="en-US" dirty="0" smtClean="0"/>
              <a:t>.</a:t>
            </a:r>
            <a:endParaRPr lang="es-ES_tradnl" dirty="0" smtClean="0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Times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9pPr>
          </a:lstStyle>
          <a:p>
            <a:fld id="{73DCD809-6868-4EB8-A924-B27D6E8D3E3F}" type="slidenum">
              <a:rPr lang="es-ES_tradnl" sz="1200" smtClean="0"/>
              <a:pPr/>
              <a:t>7</a:t>
            </a:fld>
            <a:endParaRPr lang="es-ES_tradnl" sz="120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Times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9pPr>
          </a:lstStyle>
          <a:p>
            <a:fld id="{F6E6C03D-09F4-47CB-BA8C-6C9FB9842B05}" type="slidenum">
              <a:rPr lang="en-US" sz="1200" smtClean="0"/>
              <a:pPr/>
              <a:t>14</a:t>
            </a:fld>
            <a:endParaRPr lang="en-US" sz="1200" smtClean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_tradnl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>
            <a:spLocks noChangeArrowheads="1"/>
          </p:cNvSpPr>
          <p:nvPr userDrawn="1"/>
        </p:nvSpPr>
        <p:spPr bwMode="auto">
          <a:xfrm>
            <a:off x="609600" y="2362200"/>
            <a:ext cx="7772400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9pPr>
          </a:lstStyle>
          <a:p>
            <a:pPr>
              <a:defRPr/>
            </a:pPr>
            <a:r>
              <a:rPr lang="en-US" smtClean="0"/>
              <a:t>Es la garantía de cobertura que la sociedad otorga, a través de los poderes públicos, para que un individuo o grupo de individuos pueda satisfacer sus demandas o necesidades de salud a través del acceso a alguno de los subsistemas de salud en condiciones adecuadas de calidad, oportunidad y dignidad, sin que la capacidad de pago sea un factor restrictivo.</a:t>
            </a:r>
          </a:p>
        </p:txBody>
      </p:sp>
      <p:sp>
        <p:nvSpPr>
          <p:cNvPr id="4" name="TextBox 3"/>
          <p:cNvSpPr txBox="1">
            <a:spLocks noChangeArrowheads="1"/>
          </p:cNvSpPr>
          <p:nvPr userDrawn="1"/>
        </p:nvSpPr>
        <p:spPr bwMode="auto">
          <a:xfrm>
            <a:off x="3505200" y="6019800"/>
            <a:ext cx="54102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9pPr>
          </a:lstStyle>
          <a:p>
            <a:pPr>
              <a:defRPr/>
            </a:pPr>
            <a:r>
              <a:rPr lang="en-US" sz="1200" i="1" smtClean="0"/>
              <a:t>OPS/OMS – OIT, Ampliación de la protección social en materia de salud. Iniciativa conjunta de la Organización Panamericana de la salud y la Organización Internacional del Trabajo. Septiembre, 2002.</a:t>
            </a:r>
            <a:endParaRPr lang="es-ES_tradnl" sz="1200" i="1" smtClean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609600" y="762000"/>
            <a:ext cx="7772400" cy="1143000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smtClean="0"/>
              <a:t>Click to edit Master title style</a:t>
            </a:r>
            <a:endParaRPr lang="es-ES_tradnl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2004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Organización</a:t>
            </a:r>
          </a:p>
          <a:p>
            <a:pPr>
              <a:defRPr/>
            </a:pPr>
            <a:r>
              <a:rPr lang="en-US"/>
              <a:t>Panamericana</a:t>
            </a:r>
          </a:p>
          <a:p>
            <a:pPr>
              <a:defRPr/>
            </a:pPr>
            <a:r>
              <a:rPr lang="en-US"/>
              <a:t>De la Salud</a:t>
            </a:r>
            <a:endParaRPr lang="en-US" sz="1400">
              <a:solidFill>
                <a:schemeClr val="accent2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71871C-8A87-4F86-81A7-3CAEEDF41C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968740"/>
      </p:ext>
    </p:extLst>
  </p:cSld>
  <p:clrMapOvr>
    <a:masterClrMapping/>
  </p:clrMapOvr>
  <p:transition>
    <p:cut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5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1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8100"/>
            <a:ext cx="9144000" cy="685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5" name="3 Imagen" descr="110 Anniversary Blue_jpg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5851525"/>
            <a:ext cx="1330325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76200" y="5883275"/>
            <a:ext cx="3581400" cy="9540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400" b="1" i="1" dirty="0">
                <a:solidFill>
                  <a:schemeClr val="bg1">
                    <a:lumMod val="50000"/>
                  </a:schemeClr>
                </a:solidFill>
              </a:rPr>
              <a:t>Julio A. </a:t>
            </a:r>
            <a:r>
              <a:rPr lang="en-US" sz="1400" b="1" i="1" dirty="0" err="1">
                <a:solidFill>
                  <a:schemeClr val="bg1">
                    <a:lumMod val="50000"/>
                  </a:schemeClr>
                </a:solidFill>
              </a:rPr>
              <a:t>Siede</a:t>
            </a:r>
            <a:endParaRPr lang="en-US" sz="1400" b="1" i="1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defRPr/>
            </a:pPr>
            <a:r>
              <a:rPr lang="en-US" sz="1400" b="1" i="1" dirty="0" err="1">
                <a:solidFill>
                  <a:schemeClr val="bg1">
                    <a:lumMod val="50000"/>
                  </a:schemeClr>
                </a:solidFill>
              </a:rPr>
              <a:t>Asesor</a:t>
            </a:r>
            <a:r>
              <a:rPr lang="en-US" sz="1400" b="1" i="1" dirty="0">
                <a:solidFill>
                  <a:schemeClr val="bg1">
                    <a:lumMod val="50000"/>
                  </a:schemeClr>
                </a:solidFill>
              </a:rPr>
              <a:t> en </a:t>
            </a:r>
            <a:r>
              <a:rPr lang="en-US" sz="1400" b="1" i="1" dirty="0" err="1">
                <a:solidFill>
                  <a:schemeClr val="bg1">
                    <a:lumMod val="50000"/>
                  </a:schemeClr>
                </a:solidFill>
              </a:rPr>
              <a:t>Protección</a:t>
            </a:r>
            <a:r>
              <a:rPr lang="en-US" sz="1400" b="1" i="1" dirty="0">
                <a:solidFill>
                  <a:schemeClr val="bg1">
                    <a:lumMod val="50000"/>
                  </a:schemeClr>
                </a:solidFill>
              </a:rPr>
              <a:t> Social y </a:t>
            </a:r>
            <a:r>
              <a:rPr lang="en-US" sz="1400" b="1" i="1" dirty="0" err="1">
                <a:solidFill>
                  <a:schemeClr val="bg1">
                    <a:lumMod val="50000"/>
                  </a:schemeClr>
                </a:solidFill>
              </a:rPr>
              <a:t>Seguridad</a:t>
            </a:r>
            <a:r>
              <a:rPr lang="en-US" sz="1400" b="1" i="1" dirty="0">
                <a:solidFill>
                  <a:schemeClr val="bg1">
                    <a:lumMod val="50000"/>
                  </a:schemeClr>
                </a:solidFill>
              </a:rPr>
              <a:t> Social</a:t>
            </a:r>
          </a:p>
          <a:p>
            <a:pPr>
              <a:defRPr/>
            </a:pPr>
            <a:r>
              <a:rPr lang="en-US" sz="1400" b="1" i="1" dirty="0">
                <a:solidFill>
                  <a:schemeClr val="bg1">
                    <a:lumMod val="50000"/>
                  </a:schemeClr>
                </a:solidFill>
              </a:rPr>
              <a:t>Area de </a:t>
            </a:r>
            <a:r>
              <a:rPr lang="en-US" sz="1400" b="1" i="1" dirty="0" err="1">
                <a:solidFill>
                  <a:schemeClr val="bg1">
                    <a:lumMod val="50000"/>
                  </a:schemeClr>
                </a:solidFill>
              </a:rPr>
              <a:t>Sistemas</a:t>
            </a:r>
            <a:r>
              <a:rPr lang="en-US" sz="1400" b="1" i="1" dirty="0">
                <a:solidFill>
                  <a:schemeClr val="bg1">
                    <a:lumMod val="50000"/>
                  </a:schemeClr>
                </a:solidFill>
              </a:rPr>
              <a:t> de Salud </a:t>
            </a:r>
            <a:r>
              <a:rPr lang="en-US" sz="1400" b="1" i="1" dirty="0" err="1">
                <a:solidFill>
                  <a:schemeClr val="bg1">
                    <a:lumMod val="50000"/>
                  </a:schemeClr>
                </a:solidFill>
              </a:rPr>
              <a:t>basados</a:t>
            </a:r>
            <a:r>
              <a:rPr lang="en-US" sz="1400" b="1" i="1" dirty="0">
                <a:solidFill>
                  <a:schemeClr val="bg1">
                    <a:lumMod val="50000"/>
                  </a:schemeClr>
                </a:solidFill>
              </a:rPr>
              <a:t> en APS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6200" y="0"/>
            <a:ext cx="9067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000" b="1" dirty="0" smtClean="0"/>
              <a:t>Congreso Latinoamericano e Salud Pública – 2012</a:t>
            </a:r>
          </a:p>
          <a:p>
            <a:r>
              <a:rPr lang="es-AR" sz="2000" b="1" dirty="0" smtClean="0"/>
              <a:t>VIII Jornadas Internacionales de Salud Pública.</a:t>
            </a:r>
          </a:p>
          <a:p>
            <a:r>
              <a:rPr lang="es-AR" sz="2000" b="1" dirty="0" smtClean="0"/>
              <a:t>Córdoba, Argentina, 28 al 30 de Noviembre</a:t>
            </a:r>
            <a:endParaRPr lang="en-US" sz="20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4038600"/>
            <a:ext cx="849312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2800" b="1" dirty="0" smtClean="0">
                <a:solidFill>
                  <a:schemeClr val="tx2">
                    <a:lumMod val="75000"/>
                  </a:schemeClr>
                </a:solidFill>
              </a:rPr>
              <a:t>Desafíos del Financiamiento </a:t>
            </a:r>
          </a:p>
          <a:p>
            <a:pPr algn="ctr"/>
            <a:r>
              <a:rPr lang="es-AR" sz="2800" b="1" dirty="0" smtClean="0">
                <a:solidFill>
                  <a:schemeClr val="tx2">
                    <a:lumMod val="75000"/>
                  </a:schemeClr>
                </a:solidFill>
              </a:rPr>
              <a:t>de la Protección Social en Salud</a:t>
            </a:r>
          </a:p>
          <a:p>
            <a:pPr algn="ctr"/>
            <a:r>
              <a:rPr lang="es-AR" sz="2800" b="1" dirty="0" smtClean="0">
                <a:solidFill>
                  <a:schemeClr val="tx2">
                    <a:lumMod val="75000"/>
                  </a:schemeClr>
                </a:solidFill>
              </a:rPr>
              <a:t> en </a:t>
            </a:r>
            <a:r>
              <a:rPr lang="es-AR" sz="2800" b="1" dirty="0" err="1" smtClean="0">
                <a:solidFill>
                  <a:schemeClr val="tx2">
                    <a:lumMod val="75000"/>
                  </a:schemeClr>
                </a:solidFill>
              </a:rPr>
              <a:t>America</a:t>
            </a:r>
            <a:r>
              <a:rPr lang="es-AR" sz="2800" b="1" dirty="0" smtClean="0">
                <a:solidFill>
                  <a:schemeClr val="tx2">
                    <a:lumMod val="75000"/>
                  </a:schemeClr>
                </a:solidFill>
              </a:rPr>
              <a:t> Latina y el Caribe</a:t>
            </a:r>
            <a:endParaRPr lang="en-US" sz="28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7586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Organización</a:t>
            </a:r>
          </a:p>
          <a:p>
            <a:pPr>
              <a:defRPr/>
            </a:pPr>
            <a:r>
              <a:rPr lang="en-US" smtClean="0"/>
              <a:t>Panamericana</a:t>
            </a:r>
          </a:p>
          <a:p>
            <a:pPr>
              <a:defRPr/>
            </a:pPr>
            <a:r>
              <a:rPr lang="en-US" smtClean="0"/>
              <a:t>De la Salud</a:t>
            </a:r>
            <a:endParaRPr lang="en-US" sz="1400">
              <a:solidFill>
                <a:schemeClr val="accent2"/>
              </a:solidFill>
            </a:endParaRPr>
          </a:p>
        </p:txBody>
      </p:sp>
      <p:grpSp>
        <p:nvGrpSpPr>
          <p:cNvPr id="18436" name="Group 22"/>
          <p:cNvGrpSpPr>
            <a:grpSpLocks/>
          </p:cNvGrpSpPr>
          <p:nvPr/>
        </p:nvGrpSpPr>
        <p:grpSpPr bwMode="auto">
          <a:xfrm>
            <a:off x="2962043" y="1246188"/>
            <a:ext cx="3584806" cy="3325812"/>
            <a:chOff x="2484120" y="1336627"/>
            <a:chExt cx="3947795" cy="3906568"/>
          </a:xfrm>
        </p:grpSpPr>
        <p:cxnSp>
          <p:nvCxnSpPr>
            <p:cNvPr id="18440" name="Straight Connector 50"/>
            <p:cNvCxnSpPr>
              <a:cxnSpLocks noChangeShapeType="1"/>
            </p:cNvCxnSpPr>
            <p:nvPr/>
          </p:nvCxnSpPr>
          <p:spPr bwMode="auto">
            <a:xfrm flipH="1">
              <a:off x="3535680" y="4259263"/>
              <a:ext cx="2850515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8441" name="Cube 1"/>
            <p:cNvSpPr>
              <a:spLocks noChangeArrowheads="1"/>
            </p:cNvSpPr>
            <p:nvPr/>
          </p:nvSpPr>
          <p:spPr bwMode="auto">
            <a:xfrm>
              <a:off x="4114800" y="3490595"/>
              <a:ext cx="1752600" cy="1752600"/>
            </a:xfrm>
            <a:prstGeom prst="cube">
              <a:avLst>
                <a:gd name="adj" fmla="val 25000"/>
              </a:avLst>
            </a:prstGeom>
            <a:solidFill>
              <a:srgbClr val="92D05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cxnSp>
          <p:nvCxnSpPr>
            <p:cNvPr id="18442" name="Straight Connector 4"/>
            <p:cNvCxnSpPr>
              <a:cxnSpLocks noChangeShapeType="1"/>
            </p:cNvCxnSpPr>
            <p:nvPr/>
          </p:nvCxnSpPr>
          <p:spPr bwMode="auto">
            <a:xfrm flipV="1">
              <a:off x="5410200" y="4236720"/>
              <a:ext cx="1021715" cy="1006475"/>
            </a:xfrm>
            <a:prstGeom prst="line">
              <a:avLst/>
            </a:prstGeom>
            <a:noFill/>
            <a:ln w="38100" algn="ctr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8443" name="Straight Connector 6"/>
            <p:cNvCxnSpPr>
              <a:cxnSpLocks noChangeShapeType="1"/>
            </p:cNvCxnSpPr>
            <p:nvPr/>
          </p:nvCxnSpPr>
          <p:spPr bwMode="auto">
            <a:xfrm flipV="1">
              <a:off x="5410200" y="2331720"/>
              <a:ext cx="15875" cy="2911475"/>
            </a:xfrm>
            <a:prstGeom prst="line">
              <a:avLst/>
            </a:prstGeom>
            <a:noFill/>
            <a:ln w="38100" algn="ctr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8444" name="Straight Connector 7"/>
            <p:cNvCxnSpPr>
              <a:cxnSpLocks noChangeShapeType="1"/>
            </p:cNvCxnSpPr>
            <p:nvPr/>
          </p:nvCxnSpPr>
          <p:spPr bwMode="auto">
            <a:xfrm flipH="1">
              <a:off x="2514600" y="5243195"/>
              <a:ext cx="2895600" cy="0"/>
            </a:xfrm>
            <a:prstGeom prst="line">
              <a:avLst/>
            </a:prstGeom>
            <a:noFill/>
            <a:ln w="38100" algn="ctr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8445" name="Straight Connector 12"/>
            <p:cNvCxnSpPr>
              <a:cxnSpLocks noChangeShapeType="1"/>
            </p:cNvCxnSpPr>
            <p:nvPr/>
          </p:nvCxnSpPr>
          <p:spPr bwMode="auto">
            <a:xfrm flipV="1">
              <a:off x="2484120" y="2347280"/>
              <a:ext cx="0" cy="2895915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8446" name="Straight Connector 17"/>
            <p:cNvCxnSpPr>
              <a:cxnSpLocks noChangeShapeType="1"/>
            </p:cNvCxnSpPr>
            <p:nvPr/>
          </p:nvCxnSpPr>
          <p:spPr bwMode="auto">
            <a:xfrm flipH="1">
              <a:off x="2514600" y="2347278"/>
              <a:ext cx="2910205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8447" name="Straight Connector 18"/>
            <p:cNvCxnSpPr>
              <a:cxnSpLocks noChangeShapeType="1"/>
            </p:cNvCxnSpPr>
            <p:nvPr/>
          </p:nvCxnSpPr>
          <p:spPr bwMode="auto">
            <a:xfrm flipV="1">
              <a:off x="6400800" y="1341120"/>
              <a:ext cx="31115" cy="2895601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8448" name="Straight Connector 47"/>
            <p:cNvCxnSpPr>
              <a:cxnSpLocks noChangeShapeType="1"/>
            </p:cNvCxnSpPr>
            <p:nvPr/>
          </p:nvCxnSpPr>
          <p:spPr bwMode="auto">
            <a:xfrm flipV="1">
              <a:off x="5426075" y="1341120"/>
              <a:ext cx="1005840" cy="1006160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8449" name="Straight Connector 49"/>
            <p:cNvCxnSpPr>
              <a:cxnSpLocks noChangeShapeType="1"/>
            </p:cNvCxnSpPr>
            <p:nvPr/>
          </p:nvCxnSpPr>
          <p:spPr bwMode="auto">
            <a:xfrm flipV="1">
              <a:off x="2522855" y="4236403"/>
              <a:ext cx="1028383" cy="983615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8450" name="Straight Connector 51"/>
            <p:cNvCxnSpPr>
              <a:cxnSpLocks noChangeShapeType="1"/>
            </p:cNvCxnSpPr>
            <p:nvPr/>
          </p:nvCxnSpPr>
          <p:spPr bwMode="auto">
            <a:xfrm flipV="1">
              <a:off x="3519805" y="1341120"/>
              <a:ext cx="31433" cy="2895284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8451" name="Straight Connector 52"/>
            <p:cNvCxnSpPr>
              <a:cxnSpLocks noChangeShapeType="1"/>
            </p:cNvCxnSpPr>
            <p:nvPr/>
          </p:nvCxnSpPr>
          <p:spPr bwMode="auto">
            <a:xfrm flipH="1">
              <a:off x="3551238" y="1336627"/>
              <a:ext cx="2880677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8452" name="Straight Connector 53"/>
            <p:cNvCxnSpPr>
              <a:cxnSpLocks noChangeShapeType="1"/>
            </p:cNvCxnSpPr>
            <p:nvPr/>
          </p:nvCxnSpPr>
          <p:spPr bwMode="auto">
            <a:xfrm flipV="1">
              <a:off x="2499678" y="1341120"/>
              <a:ext cx="1051560" cy="1005523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18437" name="TextBox 23"/>
          <p:cNvSpPr txBox="1">
            <a:spLocks noChangeArrowheads="1"/>
          </p:cNvSpPr>
          <p:nvPr/>
        </p:nvSpPr>
        <p:spPr bwMode="auto">
          <a:xfrm>
            <a:off x="6159413" y="3943025"/>
            <a:ext cx="26670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9pPr>
          </a:lstStyle>
          <a:p>
            <a:r>
              <a:rPr lang="es-AR" sz="2000" b="1" dirty="0"/>
              <a:t>Servicios garantizados o priorizados </a:t>
            </a:r>
            <a:endParaRPr lang="en-US" sz="2000" b="1" dirty="0"/>
          </a:p>
        </p:txBody>
      </p:sp>
      <p:sp>
        <p:nvSpPr>
          <p:cNvPr id="18438" name="TextBox 38"/>
          <p:cNvSpPr txBox="1">
            <a:spLocks noChangeArrowheads="1"/>
          </p:cNvSpPr>
          <p:nvPr/>
        </p:nvSpPr>
        <p:spPr bwMode="auto">
          <a:xfrm>
            <a:off x="3239985" y="4634425"/>
            <a:ext cx="32464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9pPr>
          </a:lstStyle>
          <a:p>
            <a:r>
              <a:rPr lang="es-AR" sz="2000" b="1" dirty="0"/>
              <a:t>Población cubierta </a:t>
            </a:r>
            <a:endParaRPr lang="en-US" sz="2000" b="1" dirty="0"/>
          </a:p>
        </p:txBody>
      </p:sp>
      <p:sp>
        <p:nvSpPr>
          <p:cNvPr id="18439" name="TextBox 40"/>
          <p:cNvSpPr txBox="1">
            <a:spLocks noChangeArrowheads="1"/>
          </p:cNvSpPr>
          <p:nvPr/>
        </p:nvSpPr>
        <p:spPr bwMode="auto">
          <a:xfrm>
            <a:off x="5573367" y="2498725"/>
            <a:ext cx="3200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9pPr>
          </a:lstStyle>
          <a:p>
            <a:r>
              <a:rPr lang="es-AR" sz="2000" b="1" dirty="0"/>
              <a:t>Proporción de gratuidad </a:t>
            </a:r>
            <a:endParaRPr lang="en-US" sz="2000" b="1" dirty="0"/>
          </a:p>
        </p:txBody>
      </p:sp>
      <p:sp>
        <p:nvSpPr>
          <p:cNvPr id="21" name="Rectangle 2"/>
          <p:cNvSpPr txBox="1">
            <a:spLocks noChangeArrowheads="1"/>
          </p:cNvSpPr>
          <p:nvPr/>
        </p:nvSpPr>
        <p:spPr bwMode="auto">
          <a:xfrm>
            <a:off x="579438" y="220663"/>
            <a:ext cx="777240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9pPr>
          </a:lstStyle>
          <a:p>
            <a:pPr algn="ctr" eaLnBrk="1" hangingPunct="1">
              <a:lnSpc>
                <a:spcPct val="70000"/>
              </a:lnSpc>
            </a:pPr>
            <a:r>
              <a:rPr lang="en-US" sz="2800" dirty="0" err="1" smtClean="0">
                <a:solidFill>
                  <a:srgbClr val="004080"/>
                </a:solidFill>
                <a:latin typeface="Arial Black" pitchFamily="34" charset="0"/>
              </a:rPr>
              <a:t>Protección</a:t>
            </a:r>
            <a:r>
              <a:rPr lang="en-US" sz="2800" dirty="0" smtClean="0">
                <a:solidFill>
                  <a:srgbClr val="004080"/>
                </a:solidFill>
                <a:latin typeface="Arial Black" pitchFamily="34" charset="0"/>
              </a:rPr>
              <a:t> Social en </a:t>
            </a:r>
            <a:r>
              <a:rPr lang="en-US" sz="2800" dirty="0" err="1" smtClean="0">
                <a:solidFill>
                  <a:srgbClr val="004080"/>
                </a:solidFill>
                <a:latin typeface="Arial Black" pitchFamily="34" charset="0"/>
              </a:rPr>
              <a:t>Salud</a:t>
            </a:r>
            <a:r>
              <a:rPr lang="en-US" sz="2800" dirty="0" smtClean="0">
                <a:solidFill>
                  <a:srgbClr val="004080"/>
                </a:solidFill>
                <a:latin typeface="Arial Black" pitchFamily="34" charset="0"/>
              </a:rPr>
              <a:t>: </a:t>
            </a:r>
            <a:r>
              <a:rPr lang="en-US" sz="2800" dirty="0" err="1" smtClean="0">
                <a:solidFill>
                  <a:srgbClr val="004080"/>
                </a:solidFill>
                <a:latin typeface="Arial Black" pitchFamily="34" charset="0"/>
              </a:rPr>
              <a:t>Hacia</a:t>
            </a:r>
            <a:r>
              <a:rPr lang="en-US" sz="2800" dirty="0" smtClean="0">
                <a:solidFill>
                  <a:srgbClr val="004080"/>
                </a:solidFill>
                <a:latin typeface="Arial Black" pitchFamily="34" charset="0"/>
              </a:rPr>
              <a:t> la </a:t>
            </a:r>
            <a:r>
              <a:rPr lang="en-US" sz="2800" dirty="0" err="1" smtClean="0">
                <a:solidFill>
                  <a:srgbClr val="004080"/>
                </a:solidFill>
                <a:latin typeface="Arial Black" pitchFamily="34" charset="0"/>
              </a:rPr>
              <a:t>Cobertura</a:t>
            </a:r>
            <a:r>
              <a:rPr lang="en-US" sz="2800" dirty="0" smtClean="0">
                <a:solidFill>
                  <a:srgbClr val="004080"/>
                </a:solidFill>
                <a:latin typeface="Arial Black" pitchFamily="34" charset="0"/>
              </a:rPr>
              <a:t> Universal en </a:t>
            </a:r>
            <a:r>
              <a:rPr lang="en-US" sz="2800" dirty="0" err="1" smtClean="0">
                <a:solidFill>
                  <a:srgbClr val="004080"/>
                </a:solidFill>
                <a:latin typeface="Arial Black" pitchFamily="34" charset="0"/>
              </a:rPr>
              <a:t>Salud</a:t>
            </a:r>
            <a:endParaRPr lang="en-US" sz="2800" dirty="0">
              <a:solidFill>
                <a:srgbClr val="004080"/>
              </a:solidFill>
              <a:latin typeface="Arial Black" pitchFamily="34" charset="0"/>
            </a:endParaRPr>
          </a:p>
        </p:txBody>
      </p:sp>
      <p:sp>
        <p:nvSpPr>
          <p:cNvPr id="22" name="TextBox 4"/>
          <p:cNvSpPr txBox="1">
            <a:spLocks noChangeArrowheads="1"/>
          </p:cNvSpPr>
          <p:nvPr/>
        </p:nvSpPr>
        <p:spPr bwMode="auto">
          <a:xfrm>
            <a:off x="563875" y="5638800"/>
            <a:ext cx="797083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9pPr>
          </a:lstStyle>
          <a:p>
            <a:pPr algn="ctr"/>
            <a:r>
              <a:rPr lang="es-ES_tradnl" b="1" dirty="0" smtClean="0">
                <a:solidFill>
                  <a:srgbClr val="0080FF"/>
                </a:solidFill>
              </a:rPr>
              <a:t>La Cobertura Universal es un medio, no un fin en sí mismo</a:t>
            </a:r>
            <a:endParaRPr lang="es-ES_tradnl" b="1" dirty="0">
              <a:solidFill>
                <a:srgbClr val="0080FF"/>
              </a:solidFill>
            </a:endParaRPr>
          </a:p>
        </p:txBody>
      </p:sp>
      <p:sp>
        <p:nvSpPr>
          <p:cNvPr id="2" name="Right Arrow Callout 1"/>
          <p:cNvSpPr/>
          <p:nvPr/>
        </p:nvSpPr>
        <p:spPr>
          <a:xfrm>
            <a:off x="381000" y="1246188"/>
            <a:ext cx="3352800" cy="3935412"/>
          </a:xfrm>
          <a:prstGeom prst="righ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579438" y="1452341"/>
            <a:ext cx="185896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000" b="1" dirty="0" smtClean="0">
                <a:solidFill>
                  <a:schemeClr val="bg1"/>
                </a:solidFill>
              </a:rPr>
              <a:t>Quién está cubierto?</a:t>
            </a:r>
          </a:p>
          <a:p>
            <a:endParaRPr lang="es-AR" sz="2000" b="1" dirty="0" smtClean="0">
              <a:solidFill>
                <a:schemeClr val="bg1"/>
              </a:solidFill>
            </a:endParaRPr>
          </a:p>
          <a:p>
            <a:r>
              <a:rPr lang="es-AR" sz="2000" b="1" dirty="0" smtClean="0">
                <a:solidFill>
                  <a:schemeClr val="bg1"/>
                </a:solidFill>
              </a:rPr>
              <a:t>Con qué servicios?</a:t>
            </a:r>
          </a:p>
          <a:p>
            <a:endParaRPr lang="es-AR" sz="2000" b="1" dirty="0" smtClean="0">
              <a:solidFill>
                <a:schemeClr val="bg1"/>
              </a:solidFill>
            </a:endParaRPr>
          </a:p>
          <a:p>
            <a:r>
              <a:rPr lang="es-AR" sz="2000" b="1" dirty="0" smtClean="0">
                <a:solidFill>
                  <a:schemeClr val="bg1"/>
                </a:solidFill>
              </a:rPr>
              <a:t>Con qué  tipo y nivel de contribución financiera?</a:t>
            </a:r>
            <a:endParaRPr 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5193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579438" y="220663"/>
            <a:ext cx="777240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9pPr>
          </a:lstStyle>
          <a:p>
            <a:pPr algn="ctr" eaLnBrk="1" hangingPunct="1">
              <a:lnSpc>
                <a:spcPct val="70000"/>
              </a:lnSpc>
            </a:pPr>
            <a:r>
              <a:rPr lang="en-US" sz="2800" dirty="0" err="1" smtClean="0">
                <a:solidFill>
                  <a:srgbClr val="004080"/>
                </a:solidFill>
                <a:latin typeface="Arial Black" pitchFamily="34" charset="0"/>
              </a:rPr>
              <a:t>Protección</a:t>
            </a:r>
            <a:r>
              <a:rPr lang="en-US" sz="2800" dirty="0" smtClean="0">
                <a:solidFill>
                  <a:srgbClr val="004080"/>
                </a:solidFill>
                <a:latin typeface="Arial Black" pitchFamily="34" charset="0"/>
              </a:rPr>
              <a:t> Social en </a:t>
            </a:r>
            <a:r>
              <a:rPr lang="en-US" sz="2800" dirty="0" err="1" smtClean="0">
                <a:solidFill>
                  <a:srgbClr val="004080"/>
                </a:solidFill>
                <a:latin typeface="Arial Black" pitchFamily="34" charset="0"/>
              </a:rPr>
              <a:t>Salud</a:t>
            </a:r>
            <a:r>
              <a:rPr lang="en-US" sz="2800" dirty="0" smtClean="0">
                <a:solidFill>
                  <a:srgbClr val="004080"/>
                </a:solidFill>
                <a:latin typeface="Arial Black" pitchFamily="34" charset="0"/>
              </a:rPr>
              <a:t>: </a:t>
            </a:r>
            <a:r>
              <a:rPr lang="en-US" sz="2800" dirty="0" err="1" smtClean="0">
                <a:solidFill>
                  <a:srgbClr val="004080"/>
                </a:solidFill>
                <a:latin typeface="Arial Black" pitchFamily="34" charset="0"/>
              </a:rPr>
              <a:t>Hacia</a:t>
            </a:r>
            <a:r>
              <a:rPr lang="en-US" sz="2800" dirty="0" smtClean="0">
                <a:solidFill>
                  <a:srgbClr val="004080"/>
                </a:solidFill>
                <a:latin typeface="Arial Black" pitchFamily="34" charset="0"/>
              </a:rPr>
              <a:t> la </a:t>
            </a:r>
            <a:r>
              <a:rPr lang="en-US" sz="2800" dirty="0" err="1" smtClean="0">
                <a:solidFill>
                  <a:srgbClr val="004080"/>
                </a:solidFill>
                <a:latin typeface="Arial Black" pitchFamily="34" charset="0"/>
              </a:rPr>
              <a:t>Cobertura</a:t>
            </a:r>
            <a:r>
              <a:rPr lang="en-US" sz="2800" dirty="0" smtClean="0">
                <a:solidFill>
                  <a:srgbClr val="004080"/>
                </a:solidFill>
                <a:latin typeface="Arial Black" pitchFamily="34" charset="0"/>
              </a:rPr>
              <a:t> Universal en </a:t>
            </a:r>
            <a:r>
              <a:rPr lang="en-US" sz="2800" dirty="0" err="1" smtClean="0">
                <a:solidFill>
                  <a:srgbClr val="004080"/>
                </a:solidFill>
                <a:latin typeface="Arial Black" pitchFamily="34" charset="0"/>
              </a:rPr>
              <a:t>Salud</a:t>
            </a:r>
            <a:endParaRPr lang="en-US" sz="2800" dirty="0">
              <a:solidFill>
                <a:srgbClr val="004080"/>
              </a:solidFill>
              <a:latin typeface="Arial Black" pitchFamily="34" charset="0"/>
            </a:endParaRPr>
          </a:p>
        </p:txBody>
      </p:sp>
      <p:sp>
        <p:nvSpPr>
          <p:cNvPr id="6" name="TextBox 4"/>
          <p:cNvSpPr txBox="1">
            <a:spLocks noChangeArrowheads="1"/>
          </p:cNvSpPr>
          <p:nvPr/>
        </p:nvSpPr>
        <p:spPr bwMode="auto">
          <a:xfrm>
            <a:off x="1828800" y="1234450"/>
            <a:ext cx="5029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9pPr>
          </a:lstStyle>
          <a:p>
            <a:pPr algn="ctr"/>
            <a:r>
              <a:rPr lang="es-ES_tradnl" b="1" dirty="0" smtClean="0">
                <a:solidFill>
                  <a:srgbClr val="0080FF"/>
                </a:solidFill>
              </a:rPr>
              <a:t>Revisión de la evidencia disponible</a:t>
            </a:r>
            <a:endParaRPr lang="es-ES_tradnl" b="1" dirty="0">
              <a:solidFill>
                <a:srgbClr val="0080F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79438" y="2057400"/>
            <a:ext cx="7772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400" dirty="0" smtClean="0"/>
              <a:t>Existen tres tipos básicos de contribución financiera para la cobertura en salud: Rentas Generales, contribuciones compulsivas ligadas al trabajo y aseguramiento obligatorio.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2438400" y="6172200"/>
            <a:ext cx="6705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AR" dirty="0" err="1" smtClean="0">
                <a:solidFill>
                  <a:schemeClr val="bg1">
                    <a:lumMod val="50000"/>
                  </a:schemeClr>
                </a:solidFill>
              </a:rPr>
              <a:t>Political</a:t>
            </a:r>
            <a:r>
              <a:rPr lang="es-AR" dirty="0" smtClean="0">
                <a:solidFill>
                  <a:schemeClr val="bg1">
                    <a:lumMod val="50000"/>
                  </a:schemeClr>
                </a:solidFill>
              </a:rPr>
              <a:t> and </a:t>
            </a:r>
            <a:r>
              <a:rPr lang="es-AR" dirty="0" err="1" smtClean="0">
                <a:solidFill>
                  <a:schemeClr val="bg1">
                    <a:lumMod val="50000"/>
                  </a:schemeClr>
                </a:solidFill>
              </a:rPr>
              <a:t>economic</a:t>
            </a:r>
            <a:r>
              <a:rPr lang="es-AR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s-AR" dirty="0" err="1" smtClean="0">
                <a:solidFill>
                  <a:schemeClr val="bg1">
                    <a:lumMod val="50000"/>
                  </a:schemeClr>
                </a:solidFill>
              </a:rPr>
              <a:t>aspects</a:t>
            </a:r>
            <a:r>
              <a:rPr lang="es-AR" dirty="0" smtClean="0">
                <a:solidFill>
                  <a:schemeClr val="bg1">
                    <a:lumMod val="50000"/>
                  </a:schemeClr>
                </a:solidFill>
              </a:rPr>
              <a:t> of </a:t>
            </a:r>
            <a:r>
              <a:rPr lang="es-AR" dirty="0" err="1" smtClean="0">
                <a:solidFill>
                  <a:schemeClr val="bg1">
                    <a:lumMod val="50000"/>
                  </a:schemeClr>
                </a:solidFill>
              </a:rPr>
              <a:t>the</a:t>
            </a:r>
            <a:r>
              <a:rPr lang="es-AR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s-AR" dirty="0" err="1" smtClean="0">
                <a:solidFill>
                  <a:schemeClr val="bg1">
                    <a:lumMod val="50000"/>
                  </a:schemeClr>
                </a:solidFill>
              </a:rPr>
              <a:t>transicion</a:t>
            </a:r>
            <a:r>
              <a:rPr lang="es-AR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s-AR" dirty="0" err="1" smtClean="0">
                <a:solidFill>
                  <a:schemeClr val="bg1">
                    <a:lumMod val="50000"/>
                  </a:schemeClr>
                </a:solidFill>
              </a:rPr>
              <a:t>to</a:t>
            </a:r>
            <a:r>
              <a:rPr lang="es-AR" dirty="0" smtClean="0">
                <a:solidFill>
                  <a:schemeClr val="bg1">
                    <a:lumMod val="50000"/>
                  </a:schemeClr>
                </a:solidFill>
              </a:rPr>
              <a:t> UHC. </a:t>
            </a:r>
            <a:r>
              <a:rPr lang="es-AR" dirty="0" err="1" smtClean="0">
                <a:solidFill>
                  <a:schemeClr val="bg1">
                    <a:lumMod val="50000"/>
                  </a:schemeClr>
                </a:solidFill>
              </a:rPr>
              <a:t>Savedoff</a:t>
            </a:r>
            <a:r>
              <a:rPr lang="es-AR" dirty="0" smtClean="0">
                <a:solidFill>
                  <a:schemeClr val="bg1">
                    <a:lumMod val="50000"/>
                  </a:schemeClr>
                </a:solidFill>
              </a:rPr>
              <a:t>, W, De </a:t>
            </a:r>
            <a:r>
              <a:rPr lang="es-AR" dirty="0" err="1" smtClean="0">
                <a:solidFill>
                  <a:schemeClr val="bg1">
                    <a:lumMod val="50000"/>
                  </a:schemeClr>
                </a:solidFill>
              </a:rPr>
              <a:t>Ferranti</a:t>
            </a:r>
            <a:r>
              <a:rPr lang="es-AR" dirty="0" smtClean="0">
                <a:solidFill>
                  <a:schemeClr val="bg1">
                    <a:lumMod val="50000"/>
                  </a:schemeClr>
                </a:solidFill>
              </a:rPr>
              <a:t>, D, Smith, A, Fan, V. </a:t>
            </a:r>
            <a:r>
              <a:rPr lang="es-AR" dirty="0" err="1" smtClean="0">
                <a:solidFill>
                  <a:schemeClr val="bg1">
                    <a:lumMod val="50000"/>
                  </a:schemeClr>
                </a:solidFill>
              </a:rPr>
              <a:t>The</a:t>
            </a:r>
            <a:r>
              <a:rPr lang="es-AR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s-AR" dirty="0" err="1" smtClean="0">
                <a:solidFill>
                  <a:schemeClr val="bg1">
                    <a:lumMod val="50000"/>
                  </a:schemeClr>
                </a:solidFill>
              </a:rPr>
              <a:t>Lancet</a:t>
            </a:r>
            <a:r>
              <a:rPr lang="es-AR" dirty="0" smtClean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es-AR" dirty="0" err="1" smtClean="0">
                <a:solidFill>
                  <a:schemeClr val="bg1">
                    <a:lumMod val="50000"/>
                  </a:schemeClr>
                </a:solidFill>
              </a:rPr>
              <a:t>vol</a:t>
            </a:r>
            <a:r>
              <a:rPr lang="es-AR" dirty="0" smtClean="0">
                <a:solidFill>
                  <a:schemeClr val="bg1">
                    <a:lumMod val="50000"/>
                  </a:schemeClr>
                </a:solidFill>
              </a:rPr>
              <a:t> 380. Set 8,2012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84341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Organización</a:t>
            </a:r>
          </a:p>
          <a:p>
            <a:pPr>
              <a:defRPr/>
            </a:pPr>
            <a:r>
              <a:rPr lang="en-US" smtClean="0"/>
              <a:t>Panamericana</a:t>
            </a:r>
          </a:p>
          <a:p>
            <a:pPr>
              <a:defRPr/>
            </a:pPr>
            <a:r>
              <a:rPr lang="en-US" smtClean="0"/>
              <a:t>De la Salud</a:t>
            </a:r>
            <a:endParaRPr lang="en-US" sz="1400">
              <a:solidFill>
                <a:schemeClr val="accent2"/>
              </a:solidFill>
            </a:endParaRPr>
          </a:p>
        </p:txBody>
      </p:sp>
      <p:sp>
        <p:nvSpPr>
          <p:cNvPr id="14339" name="TextBox 3"/>
          <p:cNvSpPr txBox="1">
            <a:spLocks noChangeArrowheads="1"/>
          </p:cNvSpPr>
          <p:nvPr/>
        </p:nvSpPr>
        <p:spPr bwMode="auto">
          <a:xfrm>
            <a:off x="228600" y="304800"/>
            <a:ext cx="83058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9pPr>
          </a:lstStyle>
          <a:p>
            <a:pPr algn="ctr"/>
            <a:r>
              <a:rPr lang="es-AR"/>
              <a:t>La inversión en salud es muy desigual y aún es insuficiente </a:t>
            </a:r>
          </a:p>
          <a:p>
            <a:pPr algn="ctr"/>
            <a:r>
              <a:rPr lang="es-AR"/>
              <a:t>en los paises de la región</a:t>
            </a:r>
            <a:endParaRPr lang="en-US"/>
          </a:p>
        </p:txBody>
      </p:sp>
      <p:pic>
        <p:nvPicPr>
          <p:cNvPr id="14340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3" y="1462088"/>
            <a:ext cx="8777287" cy="4475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8970524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Organización</a:t>
            </a:r>
          </a:p>
          <a:p>
            <a:pPr>
              <a:defRPr/>
            </a:pPr>
            <a:r>
              <a:rPr lang="en-US" smtClean="0"/>
              <a:t>Panamericana</a:t>
            </a:r>
          </a:p>
          <a:p>
            <a:pPr>
              <a:defRPr/>
            </a:pPr>
            <a:r>
              <a:rPr lang="en-US" smtClean="0"/>
              <a:t>De la Salud</a:t>
            </a:r>
            <a:endParaRPr lang="en-US" sz="1400">
              <a:solidFill>
                <a:schemeClr val="accent2"/>
              </a:solidFill>
            </a:endParaRPr>
          </a:p>
        </p:txBody>
      </p:sp>
      <p:sp>
        <p:nvSpPr>
          <p:cNvPr id="15363" name="TextBox 3"/>
          <p:cNvSpPr txBox="1">
            <a:spLocks noChangeArrowheads="1"/>
          </p:cNvSpPr>
          <p:nvPr/>
        </p:nvSpPr>
        <p:spPr bwMode="auto">
          <a:xfrm>
            <a:off x="228600" y="304800"/>
            <a:ext cx="83058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9pPr>
          </a:lstStyle>
          <a:p>
            <a:pPr algn="ctr"/>
            <a:r>
              <a:rPr lang="es-AR"/>
              <a:t>La inversión en salud es muy desigual y aún es insuficiente </a:t>
            </a:r>
          </a:p>
          <a:p>
            <a:pPr algn="ctr"/>
            <a:r>
              <a:rPr lang="es-AR"/>
              <a:t>en los paises de la región</a:t>
            </a:r>
            <a:endParaRPr lang="en-US"/>
          </a:p>
        </p:txBody>
      </p:sp>
      <p:pic>
        <p:nvPicPr>
          <p:cNvPr id="15364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135063"/>
            <a:ext cx="8891588" cy="4783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6291230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013" y="1268413"/>
            <a:ext cx="7488237" cy="453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5" name="Text Box 6"/>
          <p:cNvSpPr txBox="1">
            <a:spLocks noChangeArrowheads="1"/>
          </p:cNvSpPr>
          <p:nvPr/>
        </p:nvSpPr>
        <p:spPr bwMode="auto">
          <a:xfrm>
            <a:off x="190500" y="317500"/>
            <a:ext cx="8783638" cy="825500"/>
          </a:xfrm>
          <a:prstGeom prst="rect">
            <a:avLst/>
          </a:prstGeom>
          <a:solidFill>
            <a:srgbClr val="4B6531">
              <a:alpha val="59999"/>
            </a:srgb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La </a:t>
            </a:r>
            <a:r>
              <a:rPr lang="en-US" sz="16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mayoría</a:t>
            </a:r>
            <a:r>
              <a:rPr 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de los </a:t>
            </a:r>
            <a:r>
              <a:rPr lang="en-US" sz="16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países</a:t>
            </a:r>
            <a:r>
              <a:rPr 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n-US" sz="16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están</a:t>
            </a:r>
            <a:r>
              <a:rPr 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n-US" sz="16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por</a:t>
            </a:r>
            <a:r>
              <a:rPr 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n-US" sz="16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debajo</a:t>
            </a:r>
            <a:r>
              <a:rPr 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del </a:t>
            </a:r>
            <a:r>
              <a:rPr lang="en-US" sz="16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nivel</a:t>
            </a:r>
            <a:r>
              <a:rPr 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de </a:t>
            </a:r>
            <a:r>
              <a:rPr lang="en-US" sz="16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esperanza</a:t>
            </a:r>
            <a:r>
              <a:rPr 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de </a:t>
            </a:r>
            <a:r>
              <a:rPr lang="en-US" sz="16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vida</a:t>
            </a:r>
            <a:r>
              <a:rPr 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n-US" sz="16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potencial</a:t>
            </a:r>
            <a:r>
              <a:rPr 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; </a:t>
            </a:r>
            <a:br>
              <a:rPr 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</a:br>
            <a:r>
              <a:rPr 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la </a:t>
            </a:r>
            <a:r>
              <a:rPr lang="en-US" sz="16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esperanza</a:t>
            </a:r>
            <a:r>
              <a:rPr 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de </a:t>
            </a:r>
            <a:r>
              <a:rPr lang="en-US" sz="16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vida</a:t>
            </a:r>
            <a:r>
              <a:rPr 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n-US" sz="16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que</a:t>
            </a:r>
            <a:r>
              <a:rPr 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n-US" sz="16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podría</a:t>
            </a:r>
            <a:r>
              <a:rPr 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n-US" sz="16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lograrse</a:t>
            </a:r>
            <a:r>
              <a:rPr 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con el </a:t>
            </a:r>
            <a:r>
              <a:rPr lang="en-US" sz="16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nivel</a:t>
            </a:r>
            <a:r>
              <a:rPr 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de </a:t>
            </a:r>
            <a:r>
              <a:rPr lang="en-US" sz="16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desarrollo</a:t>
            </a:r>
            <a:r>
              <a:rPr 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n-US" sz="16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económico</a:t>
            </a:r>
            <a:r>
              <a:rPr 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n-US" sz="16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alcanzado</a:t>
            </a:r>
            <a:r>
              <a:rPr 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br>
              <a:rPr 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</a:br>
            <a:r>
              <a:rPr 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(PIB Per capita) ...</a:t>
            </a:r>
          </a:p>
        </p:txBody>
      </p:sp>
    </p:spTree>
    <p:extLst>
      <p:ext uri="{BB962C8B-B14F-4D97-AF65-F5344CB8AC3E}">
        <p14:creationId xmlns:p14="http://schemas.microsoft.com/office/powerpoint/2010/main" val="8854014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579438" y="220663"/>
            <a:ext cx="777240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9pPr>
          </a:lstStyle>
          <a:p>
            <a:pPr algn="ctr" eaLnBrk="1" hangingPunct="1">
              <a:lnSpc>
                <a:spcPct val="70000"/>
              </a:lnSpc>
            </a:pPr>
            <a:r>
              <a:rPr lang="en-US" sz="2800" dirty="0" err="1" smtClean="0">
                <a:solidFill>
                  <a:srgbClr val="004080"/>
                </a:solidFill>
                <a:latin typeface="Arial Black" pitchFamily="34" charset="0"/>
              </a:rPr>
              <a:t>Protección</a:t>
            </a:r>
            <a:r>
              <a:rPr lang="en-US" sz="2800" dirty="0" smtClean="0">
                <a:solidFill>
                  <a:srgbClr val="004080"/>
                </a:solidFill>
                <a:latin typeface="Arial Black" pitchFamily="34" charset="0"/>
              </a:rPr>
              <a:t> Social en </a:t>
            </a:r>
            <a:r>
              <a:rPr lang="en-US" sz="2800" dirty="0" err="1" smtClean="0">
                <a:solidFill>
                  <a:srgbClr val="004080"/>
                </a:solidFill>
                <a:latin typeface="Arial Black" pitchFamily="34" charset="0"/>
              </a:rPr>
              <a:t>Salud</a:t>
            </a:r>
            <a:r>
              <a:rPr lang="en-US" sz="2800" dirty="0" smtClean="0">
                <a:solidFill>
                  <a:srgbClr val="004080"/>
                </a:solidFill>
                <a:latin typeface="Arial Black" pitchFamily="34" charset="0"/>
              </a:rPr>
              <a:t>: </a:t>
            </a:r>
            <a:r>
              <a:rPr lang="en-US" sz="2800" dirty="0" err="1" smtClean="0">
                <a:solidFill>
                  <a:srgbClr val="004080"/>
                </a:solidFill>
                <a:latin typeface="Arial Black" pitchFamily="34" charset="0"/>
              </a:rPr>
              <a:t>Hacia</a:t>
            </a:r>
            <a:r>
              <a:rPr lang="en-US" sz="2800" dirty="0" smtClean="0">
                <a:solidFill>
                  <a:srgbClr val="004080"/>
                </a:solidFill>
                <a:latin typeface="Arial Black" pitchFamily="34" charset="0"/>
              </a:rPr>
              <a:t> la </a:t>
            </a:r>
            <a:r>
              <a:rPr lang="en-US" sz="2800" dirty="0" err="1" smtClean="0">
                <a:solidFill>
                  <a:srgbClr val="004080"/>
                </a:solidFill>
                <a:latin typeface="Arial Black" pitchFamily="34" charset="0"/>
              </a:rPr>
              <a:t>Cobertura</a:t>
            </a:r>
            <a:r>
              <a:rPr lang="en-US" sz="2800" dirty="0" smtClean="0">
                <a:solidFill>
                  <a:srgbClr val="004080"/>
                </a:solidFill>
                <a:latin typeface="Arial Black" pitchFamily="34" charset="0"/>
              </a:rPr>
              <a:t> Universal en </a:t>
            </a:r>
            <a:r>
              <a:rPr lang="en-US" sz="2800" dirty="0" err="1" smtClean="0">
                <a:solidFill>
                  <a:srgbClr val="004080"/>
                </a:solidFill>
                <a:latin typeface="Arial Black" pitchFamily="34" charset="0"/>
              </a:rPr>
              <a:t>Salud</a:t>
            </a:r>
            <a:endParaRPr lang="en-US" sz="2800" dirty="0">
              <a:solidFill>
                <a:srgbClr val="004080"/>
              </a:solidFill>
              <a:latin typeface="Arial Black" pitchFamily="34" charset="0"/>
            </a:endParaRPr>
          </a:p>
        </p:txBody>
      </p:sp>
      <p:sp>
        <p:nvSpPr>
          <p:cNvPr id="6" name="TextBox 4"/>
          <p:cNvSpPr txBox="1">
            <a:spLocks noChangeArrowheads="1"/>
          </p:cNvSpPr>
          <p:nvPr/>
        </p:nvSpPr>
        <p:spPr bwMode="auto">
          <a:xfrm>
            <a:off x="1828800" y="1234450"/>
            <a:ext cx="5029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9pPr>
          </a:lstStyle>
          <a:p>
            <a:pPr algn="ctr"/>
            <a:r>
              <a:rPr lang="es-ES_tradnl" b="1" dirty="0" smtClean="0">
                <a:solidFill>
                  <a:srgbClr val="0080FF"/>
                </a:solidFill>
              </a:rPr>
              <a:t>Revisión de la evidencia disponible</a:t>
            </a:r>
            <a:endParaRPr lang="es-ES_tradnl" b="1" dirty="0">
              <a:solidFill>
                <a:srgbClr val="0080F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79438" y="2057400"/>
            <a:ext cx="77724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400" dirty="0" smtClean="0"/>
              <a:t>FACTORES COMUNES EN LAS EXPERIENCIAS DE AVANCE HACIA LA COBERTURA UNIVERSAL EN SALUD:</a:t>
            </a:r>
          </a:p>
          <a:p>
            <a:endParaRPr lang="es-AR" sz="2400" dirty="0" smtClean="0"/>
          </a:p>
          <a:p>
            <a:pPr marL="457200" indent="-457200">
              <a:buFont typeface="+mj-lt"/>
              <a:buAutoNum type="arabicPeriod"/>
            </a:pPr>
            <a:r>
              <a:rPr lang="es-AR" sz="2400" dirty="0" smtClean="0"/>
              <a:t>Procesos políticos conducidos por fuerzas sociales</a:t>
            </a:r>
          </a:p>
          <a:p>
            <a:pPr marL="457200" indent="-457200">
              <a:buFont typeface="+mj-lt"/>
              <a:buAutoNum type="arabicPeriod"/>
            </a:pPr>
            <a:r>
              <a:rPr lang="es-AR" sz="2400" dirty="0" smtClean="0"/>
              <a:t>Aumento de la inversión en salud en períodos de aumento de ingresos</a:t>
            </a:r>
          </a:p>
          <a:p>
            <a:pPr marL="457200" indent="-457200">
              <a:buFont typeface="+mj-lt"/>
              <a:buAutoNum type="arabicPeriod"/>
            </a:pPr>
            <a:r>
              <a:rPr lang="es-AR" sz="2400" dirty="0" smtClean="0"/>
              <a:t>Aumento del gasto compartido, </a:t>
            </a:r>
            <a:r>
              <a:rPr lang="es-AR" sz="2400" dirty="0" err="1" smtClean="0"/>
              <a:t>prepagado</a:t>
            </a:r>
            <a:r>
              <a:rPr lang="es-AR" sz="2400" dirty="0" smtClean="0"/>
              <a:t> en </a:t>
            </a:r>
            <a:r>
              <a:rPr lang="es-AR" sz="2400" dirty="0" err="1" smtClean="0"/>
              <a:t>reemplazo</a:t>
            </a:r>
            <a:r>
              <a:rPr lang="es-AR" sz="2400" dirty="0" smtClean="0"/>
              <a:t> del gasto de bolsillo de personas y familias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2438400" y="6172200"/>
            <a:ext cx="6705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AR" dirty="0" err="1" smtClean="0">
                <a:solidFill>
                  <a:schemeClr val="bg1">
                    <a:lumMod val="50000"/>
                  </a:schemeClr>
                </a:solidFill>
              </a:rPr>
              <a:t>Political</a:t>
            </a:r>
            <a:r>
              <a:rPr lang="es-AR" dirty="0" smtClean="0">
                <a:solidFill>
                  <a:schemeClr val="bg1">
                    <a:lumMod val="50000"/>
                  </a:schemeClr>
                </a:solidFill>
              </a:rPr>
              <a:t> and </a:t>
            </a:r>
            <a:r>
              <a:rPr lang="es-AR" dirty="0" err="1" smtClean="0">
                <a:solidFill>
                  <a:schemeClr val="bg1">
                    <a:lumMod val="50000"/>
                  </a:schemeClr>
                </a:solidFill>
              </a:rPr>
              <a:t>economic</a:t>
            </a:r>
            <a:r>
              <a:rPr lang="es-AR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s-AR" dirty="0" err="1" smtClean="0">
                <a:solidFill>
                  <a:schemeClr val="bg1">
                    <a:lumMod val="50000"/>
                  </a:schemeClr>
                </a:solidFill>
              </a:rPr>
              <a:t>aspects</a:t>
            </a:r>
            <a:r>
              <a:rPr lang="es-AR" dirty="0" smtClean="0">
                <a:solidFill>
                  <a:schemeClr val="bg1">
                    <a:lumMod val="50000"/>
                  </a:schemeClr>
                </a:solidFill>
              </a:rPr>
              <a:t> of </a:t>
            </a:r>
            <a:r>
              <a:rPr lang="es-AR" dirty="0" err="1" smtClean="0">
                <a:solidFill>
                  <a:schemeClr val="bg1">
                    <a:lumMod val="50000"/>
                  </a:schemeClr>
                </a:solidFill>
              </a:rPr>
              <a:t>the</a:t>
            </a:r>
            <a:r>
              <a:rPr lang="es-AR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s-AR" dirty="0" err="1" smtClean="0">
                <a:solidFill>
                  <a:schemeClr val="bg1">
                    <a:lumMod val="50000"/>
                  </a:schemeClr>
                </a:solidFill>
              </a:rPr>
              <a:t>transicion</a:t>
            </a:r>
            <a:r>
              <a:rPr lang="es-AR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s-AR" dirty="0" err="1" smtClean="0">
                <a:solidFill>
                  <a:schemeClr val="bg1">
                    <a:lumMod val="50000"/>
                  </a:schemeClr>
                </a:solidFill>
              </a:rPr>
              <a:t>to</a:t>
            </a:r>
            <a:r>
              <a:rPr lang="es-AR" dirty="0" smtClean="0">
                <a:solidFill>
                  <a:schemeClr val="bg1">
                    <a:lumMod val="50000"/>
                  </a:schemeClr>
                </a:solidFill>
              </a:rPr>
              <a:t> UHC. </a:t>
            </a:r>
            <a:r>
              <a:rPr lang="es-AR" dirty="0" err="1" smtClean="0">
                <a:solidFill>
                  <a:schemeClr val="bg1">
                    <a:lumMod val="50000"/>
                  </a:schemeClr>
                </a:solidFill>
              </a:rPr>
              <a:t>Savedoff</a:t>
            </a:r>
            <a:r>
              <a:rPr lang="es-AR" dirty="0" smtClean="0">
                <a:solidFill>
                  <a:schemeClr val="bg1">
                    <a:lumMod val="50000"/>
                  </a:schemeClr>
                </a:solidFill>
              </a:rPr>
              <a:t>, W, De </a:t>
            </a:r>
            <a:r>
              <a:rPr lang="es-AR" dirty="0" err="1" smtClean="0">
                <a:solidFill>
                  <a:schemeClr val="bg1">
                    <a:lumMod val="50000"/>
                  </a:schemeClr>
                </a:solidFill>
              </a:rPr>
              <a:t>Ferranti</a:t>
            </a:r>
            <a:r>
              <a:rPr lang="es-AR" dirty="0" smtClean="0">
                <a:solidFill>
                  <a:schemeClr val="bg1">
                    <a:lumMod val="50000"/>
                  </a:schemeClr>
                </a:solidFill>
              </a:rPr>
              <a:t>, D, Smith, A, Fan, V. </a:t>
            </a:r>
            <a:r>
              <a:rPr lang="es-AR" dirty="0" err="1" smtClean="0">
                <a:solidFill>
                  <a:schemeClr val="bg1">
                    <a:lumMod val="50000"/>
                  </a:schemeClr>
                </a:solidFill>
              </a:rPr>
              <a:t>The</a:t>
            </a:r>
            <a:r>
              <a:rPr lang="es-AR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s-AR" dirty="0" err="1" smtClean="0">
                <a:solidFill>
                  <a:schemeClr val="bg1">
                    <a:lumMod val="50000"/>
                  </a:schemeClr>
                </a:solidFill>
              </a:rPr>
              <a:t>Lancet</a:t>
            </a:r>
            <a:r>
              <a:rPr lang="es-AR" dirty="0" smtClean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es-AR" dirty="0" err="1" smtClean="0">
                <a:solidFill>
                  <a:schemeClr val="bg1">
                    <a:lumMod val="50000"/>
                  </a:schemeClr>
                </a:solidFill>
              </a:rPr>
              <a:t>vol</a:t>
            </a:r>
            <a:r>
              <a:rPr lang="es-AR" dirty="0" smtClean="0">
                <a:solidFill>
                  <a:schemeClr val="bg1">
                    <a:lumMod val="50000"/>
                  </a:schemeClr>
                </a:solidFill>
              </a:rPr>
              <a:t> 380. Set 8,2012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52120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579438" y="220663"/>
            <a:ext cx="777240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9pPr>
          </a:lstStyle>
          <a:p>
            <a:pPr algn="ctr" eaLnBrk="1" hangingPunct="1">
              <a:lnSpc>
                <a:spcPct val="70000"/>
              </a:lnSpc>
            </a:pPr>
            <a:r>
              <a:rPr lang="en-US" sz="2800" dirty="0" err="1" smtClean="0">
                <a:solidFill>
                  <a:srgbClr val="004080"/>
                </a:solidFill>
                <a:latin typeface="Arial Black" pitchFamily="34" charset="0"/>
              </a:rPr>
              <a:t>Protección</a:t>
            </a:r>
            <a:r>
              <a:rPr lang="en-US" sz="2800" dirty="0" smtClean="0">
                <a:solidFill>
                  <a:srgbClr val="004080"/>
                </a:solidFill>
                <a:latin typeface="Arial Black" pitchFamily="34" charset="0"/>
              </a:rPr>
              <a:t> Social en </a:t>
            </a:r>
            <a:r>
              <a:rPr lang="en-US" sz="2800" dirty="0" err="1" smtClean="0">
                <a:solidFill>
                  <a:srgbClr val="004080"/>
                </a:solidFill>
                <a:latin typeface="Arial Black" pitchFamily="34" charset="0"/>
              </a:rPr>
              <a:t>Salud</a:t>
            </a:r>
            <a:r>
              <a:rPr lang="en-US" sz="2800" dirty="0" smtClean="0">
                <a:solidFill>
                  <a:srgbClr val="004080"/>
                </a:solidFill>
                <a:latin typeface="Arial Black" pitchFamily="34" charset="0"/>
              </a:rPr>
              <a:t>: </a:t>
            </a:r>
            <a:r>
              <a:rPr lang="en-US" sz="2800" dirty="0" err="1" smtClean="0">
                <a:solidFill>
                  <a:srgbClr val="004080"/>
                </a:solidFill>
                <a:latin typeface="Arial Black" pitchFamily="34" charset="0"/>
              </a:rPr>
              <a:t>Hacia</a:t>
            </a:r>
            <a:r>
              <a:rPr lang="en-US" sz="2800" dirty="0" smtClean="0">
                <a:solidFill>
                  <a:srgbClr val="004080"/>
                </a:solidFill>
                <a:latin typeface="Arial Black" pitchFamily="34" charset="0"/>
              </a:rPr>
              <a:t> la </a:t>
            </a:r>
            <a:r>
              <a:rPr lang="en-US" sz="2800" dirty="0" err="1" smtClean="0">
                <a:solidFill>
                  <a:srgbClr val="004080"/>
                </a:solidFill>
                <a:latin typeface="Arial Black" pitchFamily="34" charset="0"/>
              </a:rPr>
              <a:t>Cobertura</a:t>
            </a:r>
            <a:r>
              <a:rPr lang="en-US" sz="2800" dirty="0" smtClean="0">
                <a:solidFill>
                  <a:srgbClr val="004080"/>
                </a:solidFill>
                <a:latin typeface="Arial Black" pitchFamily="34" charset="0"/>
              </a:rPr>
              <a:t> Universal en </a:t>
            </a:r>
            <a:r>
              <a:rPr lang="en-US" sz="2800" dirty="0" err="1" smtClean="0">
                <a:solidFill>
                  <a:srgbClr val="004080"/>
                </a:solidFill>
                <a:latin typeface="Arial Black" pitchFamily="34" charset="0"/>
              </a:rPr>
              <a:t>Salud</a:t>
            </a:r>
            <a:endParaRPr lang="en-US" sz="2800" dirty="0">
              <a:solidFill>
                <a:srgbClr val="004080"/>
              </a:solidFill>
              <a:latin typeface="Arial Black" pitchFamily="34" charset="0"/>
            </a:endParaRPr>
          </a:p>
        </p:txBody>
      </p:sp>
      <p:sp>
        <p:nvSpPr>
          <p:cNvPr id="6" name="TextBox 4"/>
          <p:cNvSpPr txBox="1">
            <a:spLocks noChangeArrowheads="1"/>
          </p:cNvSpPr>
          <p:nvPr/>
        </p:nvSpPr>
        <p:spPr bwMode="auto">
          <a:xfrm>
            <a:off x="1828800" y="1234450"/>
            <a:ext cx="5029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9pPr>
          </a:lstStyle>
          <a:p>
            <a:pPr algn="ctr"/>
            <a:r>
              <a:rPr lang="es-ES_tradnl" b="1" dirty="0" smtClean="0">
                <a:solidFill>
                  <a:srgbClr val="0080FF"/>
                </a:solidFill>
              </a:rPr>
              <a:t>Revisión de la evidencia disponible</a:t>
            </a:r>
            <a:endParaRPr lang="es-ES_tradnl" b="1" dirty="0">
              <a:solidFill>
                <a:srgbClr val="0080F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79438" y="2057400"/>
            <a:ext cx="77724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800" dirty="0" smtClean="0"/>
              <a:t>PATRONES COMUNES EN LOS PAISES QUE HAN AVANZADO HACIA LA COBERTURA UNIVERSAL</a:t>
            </a:r>
            <a:r>
              <a:rPr lang="es-AR" sz="2800" dirty="0" smtClean="0"/>
              <a:t>:</a:t>
            </a:r>
            <a:endParaRPr lang="es-AR" sz="2800" dirty="0" smtClean="0"/>
          </a:p>
          <a:p>
            <a:endParaRPr lang="es-AR" sz="2800" dirty="0" smtClean="0"/>
          </a:p>
          <a:p>
            <a:pPr marL="457200" indent="-457200">
              <a:buFont typeface="+mj-lt"/>
              <a:buAutoNum type="arabicPeriod"/>
            </a:pPr>
            <a:r>
              <a:rPr lang="es-AR" sz="2800" dirty="0" smtClean="0"/>
              <a:t>Presión social persistente orientada a la cobertura</a:t>
            </a:r>
          </a:p>
          <a:p>
            <a:pPr marL="457200" indent="-457200">
              <a:buFont typeface="+mj-lt"/>
              <a:buAutoNum type="arabicPeriod"/>
            </a:pPr>
            <a:r>
              <a:rPr lang="es-AR" sz="2800" dirty="0" smtClean="0"/>
              <a:t>Rol de liderazgo efectivo del gobierno</a:t>
            </a:r>
          </a:p>
          <a:p>
            <a:pPr marL="457200" indent="-457200">
              <a:buFont typeface="+mj-lt"/>
              <a:buAutoNum type="arabicPeriod"/>
            </a:pPr>
            <a:r>
              <a:rPr lang="es-AR" sz="2800" dirty="0" smtClean="0"/>
              <a:t>Negociación, mas que designios o mandatos rígidos</a:t>
            </a:r>
          </a:p>
          <a:p>
            <a:pPr marL="457200" indent="-457200">
              <a:buFont typeface="+mj-lt"/>
              <a:buAutoNum type="arabicPeriod"/>
            </a:pPr>
            <a:r>
              <a:rPr lang="es-AR" sz="2800" dirty="0" smtClean="0"/>
              <a:t>Tiempo. Desarrollo en forma de “Procesos de Cambio”</a:t>
            </a:r>
            <a:endParaRPr lang="en-US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2438400" y="6172200"/>
            <a:ext cx="6705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AR" dirty="0" err="1" smtClean="0">
                <a:solidFill>
                  <a:schemeClr val="bg1">
                    <a:lumMod val="50000"/>
                  </a:schemeClr>
                </a:solidFill>
              </a:rPr>
              <a:t>Political</a:t>
            </a:r>
            <a:r>
              <a:rPr lang="es-AR" dirty="0" smtClean="0">
                <a:solidFill>
                  <a:schemeClr val="bg1">
                    <a:lumMod val="50000"/>
                  </a:schemeClr>
                </a:solidFill>
              </a:rPr>
              <a:t> and </a:t>
            </a:r>
            <a:r>
              <a:rPr lang="es-AR" dirty="0" err="1" smtClean="0">
                <a:solidFill>
                  <a:schemeClr val="bg1">
                    <a:lumMod val="50000"/>
                  </a:schemeClr>
                </a:solidFill>
              </a:rPr>
              <a:t>economic</a:t>
            </a:r>
            <a:r>
              <a:rPr lang="es-AR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s-AR" dirty="0" err="1" smtClean="0">
                <a:solidFill>
                  <a:schemeClr val="bg1">
                    <a:lumMod val="50000"/>
                  </a:schemeClr>
                </a:solidFill>
              </a:rPr>
              <a:t>aspects</a:t>
            </a:r>
            <a:r>
              <a:rPr lang="es-AR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s-AR" dirty="0" smtClean="0">
                <a:solidFill>
                  <a:schemeClr val="bg1">
                    <a:lumMod val="50000"/>
                  </a:schemeClr>
                </a:solidFill>
              </a:rPr>
              <a:t>of </a:t>
            </a:r>
            <a:r>
              <a:rPr lang="es-AR" dirty="0" err="1" smtClean="0">
                <a:solidFill>
                  <a:schemeClr val="bg1">
                    <a:lumMod val="50000"/>
                  </a:schemeClr>
                </a:solidFill>
              </a:rPr>
              <a:t>the</a:t>
            </a:r>
            <a:r>
              <a:rPr lang="es-AR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s-AR" dirty="0" err="1" smtClean="0">
                <a:solidFill>
                  <a:schemeClr val="bg1">
                    <a:lumMod val="50000"/>
                  </a:schemeClr>
                </a:solidFill>
              </a:rPr>
              <a:t>transicion</a:t>
            </a:r>
            <a:r>
              <a:rPr lang="es-AR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s-AR" dirty="0" err="1" smtClean="0">
                <a:solidFill>
                  <a:schemeClr val="bg1">
                    <a:lumMod val="50000"/>
                  </a:schemeClr>
                </a:solidFill>
              </a:rPr>
              <a:t>to</a:t>
            </a:r>
            <a:r>
              <a:rPr lang="es-AR" dirty="0" smtClean="0">
                <a:solidFill>
                  <a:schemeClr val="bg1">
                    <a:lumMod val="50000"/>
                  </a:schemeClr>
                </a:solidFill>
              </a:rPr>
              <a:t> UHC. </a:t>
            </a:r>
            <a:r>
              <a:rPr lang="es-AR" dirty="0" err="1" smtClean="0">
                <a:solidFill>
                  <a:schemeClr val="bg1">
                    <a:lumMod val="50000"/>
                  </a:schemeClr>
                </a:solidFill>
              </a:rPr>
              <a:t>Savedoff</a:t>
            </a:r>
            <a:r>
              <a:rPr lang="es-AR" dirty="0" smtClean="0">
                <a:solidFill>
                  <a:schemeClr val="bg1">
                    <a:lumMod val="50000"/>
                  </a:schemeClr>
                </a:solidFill>
              </a:rPr>
              <a:t>, W, De </a:t>
            </a:r>
            <a:r>
              <a:rPr lang="es-AR" dirty="0" err="1" smtClean="0">
                <a:solidFill>
                  <a:schemeClr val="bg1">
                    <a:lumMod val="50000"/>
                  </a:schemeClr>
                </a:solidFill>
              </a:rPr>
              <a:t>Ferranti</a:t>
            </a:r>
            <a:r>
              <a:rPr lang="es-AR" dirty="0" smtClean="0">
                <a:solidFill>
                  <a:schemeClr val="bg1">
                    <a:lumMod val="50000"/>
                  </a:schemeClr>
                </a:solidFill>
              </a:rPr>
              <a:t>, D, Smith, A, Fan, V. </a:t>
            </a:r>
            <a:r>
              <a:rPr lang="es-AR" dirty="0" err="1" smtClean="0">
                <a:solidFill>
                  <a:schemeClr val="bg1">
                    <a:lumMod val="50000"/>
                  </a:schemeClr>
                </a:solidFill>
              </a:rPr>
              <a:t>The</a:t>
            </a:r>
            <a:r>
              <a:rPr lang="es-AR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s-AR" dirty="0" err="1" smtClean="0">
                <a:solidFill>
                  <a:schemeClr val="bg1">
                    <a:lumMod val="50000"/>
                  </a:schemeClr>
                </a:solidFill>
              </a:rPr>
              <a:t>Lancet</a:t>
            </a:r>
            <a:r>
              <a:rPr lang="es-AR" dirty="0" smtClean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es-AR" dirty="0" err="1" smtClean="0">
                <a:solidFill>
                  <a:schemeClr val="bg1">
                    <a:lumMod val="50000"/>
                  </a:schemeClr>
                </a:solidFill>
              </a:rPr>
              <a:t>vol</a:t>
            </a:r>
            <a:r>
              <a:rPr lang="es-AR" dirty="0" smtClean="0">
                <a:solidFill>
                  <a:schemeClr val="bg1">
                    <a:lumMod val="50000"/>
                  </a:schemeClr>
                </a:solidFill>
              </a:rPr>
              <a:t> 380. Set 8,2012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04896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579438" y="220663"/>
            <a:ext cx="777240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9pPr>
          </a:lstStyle>
          <a:p>
            <a:pPr algn="ctr" eaLnBrk="1" hangingPunct="1">
              <a:lnSpc>
                <a:spcPct val="70000"/>
              </a:lnSpc>
            </a:pPr>
            <a:r>
              <a:rPr lang="en-US" sz="2800" dirty="0" err="1" smtClean="0">
                <a:solidFill>
                  <a:srgbClr val="004080"/>
                </a:solidFill>
                <a:latin typeface="Arial Black" pitchFamily="34" charset="0"/>
              </a:rPr>
              <a:t>Protección</a:t>
            </a:r>
            <a:r>
              <a:rPr lang="en-US" sz="2800" dirty="0" smtClean="0">
                <a:solidFill>
                  <a:srgbClr val="004080"/>
                </a:solidFill>
                <a:latin typeface="Arial Black" pitchFamily="34" charset="0"/>
              </a:rPr>
              <a:t> Social en </a:t>
            </a:r>
            <a:r>
              <a:rPr lang="en-US" sz="2800" dirty="0" err="1" smtClean="0">
                <a:solidFill>
                  <a:srgbClr val="004080"/>
                </a:solidFill>
                <a:latin typeface="Arial Black" pitchFamily="34" charset="0"/>
              </a:rPr>
              <a:t>Salud</a:t>
            </a:r>
            <a:r>
              <a:rPr lang="en-US" sz="2800" dirty="0" smtClean="0">
                <a:solidFill>
                  <a:srgbClr val="004080"/>
                </a:solidFill>
                <a:latin typeface="Arial Black" pitchFamily="34" charset="0"/>
              </a:rPr>
              <a:t>: </a:t>
            </a:r>
            <a:r>
              <a:rPr lang="en-US" sz="2800" dirty="0" err="1" smtClean="0">
                <a:solidFill>
                  <a:srgbClr val="004080"/>
                </a:solidFill>
                <a:latin typeface="Arial Black" pitchFamily="34" charset="0"/>
              </a:rPr>
              <a:t>Hacia</a:t>
            </a:r>
            <a:r>
              <a:rPr lang="en-US" sz="2800" dirty="0" smtClean="0">
                <a:solidFill>
                  <a:srgbClr val="004080"/>
                </a:solidFill>
                <a:latin typeface="Arial Black" pitchFamily="34" charset="0"/>
              </a:rPr>
              <a:t> la </a:t>
            </a:r>
            <a:r>
              <a:rPr lang="en-US" sz="2800" dirty="0" err="1" smtClean="0">
                <a:solidFill>
                  <a:srgbClr val="004080"/>
                </a:solidFill>
                <a:latin typeface="Arial Black" pitchFamily="34" charset="0"/>
              </a:rPr>
              <a:t>Cobertura</a:t>
            </a:r>
            <a:r>
              <a:rPr lang="en-US" sz="2800" dirty="0" smtClean="0">
                <a:solidFill>
                  <a:srgbClr val="004080"/>
                </a:solidFill>
                <a:latin typeface="Arial Black" pitchFamily="34" charset="0"/>
              </a:rPr>
              <a:t> Universal en </a:t>
            </a:r>
            <a:r>
              <a:rPr lang="en-US" sz="2800" dirty="0" err="1" smtClean="0">
                <a:solidFill>
                  <a:srgbClr val="004080"/>
                </a:solidFill>
                <a:latin typeface="Arial Black" pitchFamily="34" charset="0"/>
              </a:rPr>
              <a:t>Salud</a:t>
            </a:r>
            <a:endParaRPr lang="en-US" sz="2800" dirty="0">
              <a:solidFill>
                <a:srgbClr val="004080"/>
              </a:solidFill>
              <a:latin typeface="Arial Black" pitchFamily="34" charset="0"/>
            </a:endParaRPr>
          </a:p>
        </p:txBody>
      </p:sp>
      <p:sp>
        <p:nvSpPr>
          <p:cNvPr id="6" name="TextBox 4"/>
          <p:cNvSpPr txBox="1">
            <a:spLocks noChangeArrowheads="1"/>
          </p:cNvSpPr>
          <p:nvPr/>
        </p:nvSpPr>
        <p:spPr bwMode="auto">
          <a:xfrm>
            <a:off x="1828800" y="1234450"/>
            <a:ext cx="5029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9pPr>
          </a:lstStyle>
          <a:p>
            <a:pPr algn="ctr"/>
            <a:r>
              <a:rPr lang="es-ES_tradnl" b="1" dirty="0" smtClean="0">
                <a:solidFill>
                  <a:srgbClr val="0080FF"/>
                </a:solidFill>
              </a:rPr>
              <a:t>Revisión de la evidencia disponible</a:t>
            </a:r>
            <a:endParaRPr lang="es-ES_tradnl" b="1" dirty="0">
              <a:solidFill>
                <a:srgbClr val="0080F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2057400"/>
            <a:ext cx="87630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400" dirty="0" smtClean="0"/>
              <a:t>PARA TENER EN CUENTA</a:t>
            </a:r>
            <a:r>
              <a:rPr lang="es-AR" sz="2400" dirty="0" smtClean="0"/>
              <a:t>:</a:t>
            </a:r>
            <a:endParaRPr lang="es-AR" sz="2400" dirty="0" smtClean="0"/>
          </a:p>
          <a:p>
            <a:endParaRPr lang="es-AR" sz="2400" dirty="0" smtClean="0"/>
          </a:p>
          <a:p>
            <a:pPr marL="457200" indent="-457200">
              <a:buFont typeface="+mj-lt"/>
              <a:buAutoNum type="arabicPeriod"/>
            </a:pPr>
            <a:r>
              <a:rPr lang="es-AR" sz="2400" dirty="0" smtClean="0"/>
              <a:t>Las estrategias exitosas son las basadas en el sistema público, corrigiendo las fallas del mercado y utilizando formas de financiamiento mancomunado.</a:t>
            </a:r>
          </a:p>
          <a:p>
            <a:pPr marL="457200" indent="-457200">
              <a:buFont typeface="+mj-lt"/>
              <a:buAutoNum type="arabicPeriod"/>
            </a:pPr>
            <a:r>
              <a:rPr lang="es-AR" sz="2400" dirty="0" smtClean="0"/>
              <a:t>Cambiar las prácticas medicas parece ser el mayor factor de contribución a la mejora de gasto en salud.</a:t>
            </a:r>
          </a:p>
          <a:p>
            <a:pPr marL="457200" indent="-457200">
              <a:buFont typeface="+mj-lt"/>
              <a:buAutoNum type="arabicPeriod"/>
            </a:pPr>
            <a:r>
              <a:rPr lang="es-AR" sz="2400" dirty="0" smtClean="0"/>
              <a:t>Por el contrario de lo que se cree, el envejecimiento de la población contribuye solo ligeramente al aumento del gasto y no es una barrera sustancial para alcanzar la Cobertura Universal.</a:t>
            </a:r>
          </a:p>
          <a:p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2438400" y="6172200"/>
            <a:ext cx="6705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AR" dirty="0" err="1" smtClean="0">
                <a:solidFill>
                  <a:schemeClr val="bg1">
                    <a:lumMod val="50000"/>
                  </a:schemeClr>
                </a:solidFill>
              </a:rPr>
              <a:t>Political</a:t>
            </a:r>
            <a:r>
              <a:rPr lang="es-AR" dirty="0" smtClean="0">
                <a:solidFill>
                  <a:schemeClr val="bg1">
                    <a:lumMod val="50000"/>
                  </a:schemeClr>
                </a:solidFill>
              </a:rPr>
              <a:t> and </a:t>
            </a:r>
            <a:r>
              <a:rPr lang="es-AR" dirty="0" err="1" smtClean="0">
                <a:solidFill>
                  <a:schemeClr val="bg1">
                    <a:lumMod val="50000"/>
                  </a:schemeClr>
                </a:solidFill>
              </a:rPr>
              <a:t>economic</a:t>
            </a:r>
            <a:r>
              <a:rPr lang="es-AR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s-AR" dirty="0" err="1" smtClean="0">
                <a:solidFill>
                  <a:schemeClr val="bg1">
                    <a:lumMod val="50000"/>
                  </a:schemeClr>
                </a:solidFill>
              </a:rPr>
              <a:t>aspects</a:t>
            </a:r>
            <a:r>
              <a:rPr lang="es-AR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s-AR" dirty="0" smtClean="0">
                <a:solidFill>
                  <a:schemeClr val="bg1">
                    <a:lumMod val="50000"/>
                  </a:schemeClr>
                </a:solidFill>
              </a:rPr>
              <a:t>of </a:t>
            </a:r>
            <a:r>
              <a:rPr lang="es-AR" dirty="0" err="1" smtClean="0">
                <a:solidFill>
                  <a:schemeClr val="bg1">
                    <a:lumMod val="50000"/>
                  </a:schemeClr>
                </a:solidFill>
              </a:rPr>
              <a:t>the</a:t>
            </a:r>
            <a:r>
              <a:rPr lang="es-AR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s-AR" dirty="0" err="1" smtClean="0">
                <a:solidFill>
                  <a:schemeClr val="bg1">
                    <a:lumMod val="50000"/>
                  </a:schemeClr>
                </a:solidFill>
              </a:rPr>
              <a:t>transicion</a:t>
            </a:r>
            <a:r>
              <a:rPr lang="es-AR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s-AR" dirty="0" err="1" smtClean="0">
                <a:solidFill>
                  <a:schemeClr val="bg1">
                    <a:lumMod val="50000"/>
                  </a:schemeClr>
                </a:solidFill>
              </a:rPr>
              <a:t>to</a:t>
            </a:r>
            <a:r>
              <a:rPr lang="es-AR" dirty="0" smtClean="0">
                <a:solidFill>
                  <a:schemeClr val="bg1">
                    <a:lumMod val="50000"/>
                  </a:schemeClr>
                </a:solidFill>
              </a:rPr>
              <a:t> UHC. </a:t>
            </a:r>
            <a:r>
              <a:rPr lang="es-AR" dirty="0" err="1" smtClean="0">
                <a:solidFill>
                  <a:schemeClr val="bg1">
                    <a:lumMod val="50000"/>
                  </a:schemeClr>
                </a:solidFill>
              </a:rPr>
              <a:t>Savedoff</a:t>
            </a:r>
            <a:r>
              <a:rPr lang="es-AR" dirty="0" smtClean="0">
                <a:solidFill>
                  <a:schemeClr val="bg1">
                    <a:lumMod val="50000"/>
                  </a:schemeClr>
                </a:solidFill>
              </a:rPr>
              <a:t>, W, De </a:t>
            </a:r>
            <a:r>
              <a:rPr lang="es-AR" dirty="0" err="1" smtClean="0">
                <a:solidFill>
                  <a:schemeClr val="bg1">
                    <a:lumMod val="50000"/>
                  </a:schemeClr>
                </a:solidFill>
              </a:rPr>
              <a:t>Ferranti</a:t>
            </a:r>
            <a:r>
              <a:rPr lang="es-AR" dirty="0" smtClean="0">
                <a:solidFill>
                  <a:schemeClr val="bg1">
                    <a:lumMod val="50000"/>
                  </a:schemeClr>
                </a:solidFill>
              </a:rPr>
              <a:t>, D, Smith, A, Fan, V. </a:t>
            </a:r>
            <a:r>
              <a:rPr lang="es-AR" dirty="0" err="1" smtClean="0">
                <a:solidFill>
                  <a:schemeClr val="bg1">
                    <a:lumMod val="50000"/>
                  </a:schemeClr>
                </a:solidFill>
              </a:rPr>
              <a:t>The</a:t>
            </a:r>
            <a:r>
              <a:rPr lang="es-AR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s-AR" dirty="0" err="1" smtClean="0">
                <a:solidFill>
                  <a:schemeClr val="bg1">
                    <a:lumMod val="50000"/>
                  </a:schemeClr>
                </a:solidFill>
              </a:rPr>
              <a:t>Lancet</a:t>
            </a:r>
            <a:r>
              <a:rPr lang="es-AR" dirty="0" smtClean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es-AR" dirty="0" err="1" smtClean="0">
                <a:solidFill>
                  <a:schemeClr val="bg1">
                    <a:lumMod val="50000"/>
                  </a:schemeClr>
                </a:solidFill>
              </a:rPr>
              <a:t>vol</a:t>
            </a:r>
            <a:r>
              <a:rPr lang="es-AR" dirty="0" smtClean="0">
                <a:solidFill>
                  <a:schemeClr val="bg1">
                    <a:lumMod val="50000"/>
                  </a:schemeClr>
                </a:solidFill>
              </a:rPr>
              <a:t> 380. Set 8,2012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56886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Organización</a:t>
            </a:r>
          </a:p>
          <a:p>
            <a:pPr>
              <a:defRPr/>
            </a:pPr>
            <a:r>
              <a:rPr lang="en-US" smtClean="0"/>
              <a:t>Panamericana</a:t>
            </a:r>
          </a:p>
          <a:p>
            <a:pPr>
              <a:defRPr/>
            </a:pPr>
            <a:r>
              <a:rPr lang="en-US" smtClean="0"/>
              <a:t>De la Salud</a:t>
            </a:r>
            <a:endParaRPr lang="en-US" sz="1400">
              <a:solidFill>
                <a:schemeClr val="accent2"/>
              </a:solidFill>
            </a:endParaRPr>
          </a:p>
        </p:txBody>
      </p:sp>
      <p:sp>
        <p:nvSpPr>
          <p:cNvPr id="9219" name="Rectangle 2"/>
          <p:cNvSpPr txBox="1">
            <a:spLocks noChangeArrowheads="1"/>
          </p:cNvSpPr>
          <p:nvPr/>
        </p:nvSpPr>
        <p:spPr bwMode="auto">
          <a:xfrm>
            <a:off x="609600" y="22098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9pPr>
          </a:lstStyle>
          <a:p>
            <a:pPr algn="ctr" eaLnBrk="1" hangingPunct="1">
              <a:lnSpc>
                <a:spcPct val="70000"/>
              </a:lnSpc>
            </a:pPr>
            <a:r>
              <a:rPr lang="en-US" sz="3200" dirty="0" err="1">
                <a:solidFill>
                  <a:srgbClr val="004080"/>
                </a:solidFill>
                <a:latin typeface="Arial Black" charset="0"/>
              </a:rPr>
              <a:t>Protección</a:t>
            </a:r>
            <a:r>
              <a:rPr lang="en-US" sz="3200" dirty="0">
                <a:solidFill>
                  <a:srgbClr val="004080"/>
                </a:solidFill>
                <a:latin typeface="Arial Black" charset="0"/>
              </a:rPr>
              <a:t> Social en </a:t>
            </a:r>
            <a:r>
              <a:rPr lang="en-US" sz="3200" dirty="0" err="1">
                <a:solidFill>
                  <a:srgbClr val="004080"/>
                </a:solidFill>
                <a:latin typeface="Arial Black" charset="0"/>
              </a:rPr>
              <a:t>Salud</a:t>
            </a:r>
            <a:endParaRPr lang="en-US" sz="3200" dirty="0">
              <a:solidFill>
                <a:srgbClr val="004080"/>
              </a:solidFill>
              <a:latin typeface="Arial Black" charset="0"/>
            </a:endParaRPr>
          </a:p>
        </p:txBody>
      </p:sp>
      <p:sp>
        <p:nvSpPr>
          <p:cNvPr id="9220" name="TextBox 4"/>
          <p:cNvSpPr txBox="1">
            <a:spLocks noChangeArrowheads="1"/>
          </p:cNvSpPr>
          <p:nvPr/>
        </p:nvSpPr>
        <p:spPr bwMode="auto">
          <a:xfrm>
            <a:off x="1828800" y="635950"/>
            <a:ext cx="50292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9pPr>
          </a:lstStyle>
          <a:p>
            <a:pPr algn="ctr"/>
            <a:r>
              <a:rPr lang="es-ES_tradnl" b="1" dirty="0" smtClean="0">
                <a:solidFill>
                  <a:srgbClr val="0080FF"/>
                </a:solidFill>
              </a:rPr>
              <a:t>A MODO DE RESUMEN</a:t>
            </a:r>
          </a:p>
          <a:p>
            <a:pPr algn="ctr"/>
            <a:r>
              <a:rPr lang="es-ES_tradnl" b="1" dirty="0" smtClean="0">
                <a:solidFill>
                  <a:srgbClr val="0080FF"/>
                </a:solidFill>
              </a:rPr>
              <a:t>ALGUNAS CLAVES</a:t>
            </a:r>
            <a:endParaRPr lang="es-ES_tradnl" b="1" dirty="0">
              <a:solidFill>
                <a:srgbClr val="0080FF"/>
              </a:solidFill>
            </a:endParaRPr>
          </a:p>
        </p:txBody>
      </p:sp>
      <p:sp>
        <p:nvSpPr>
          <p:cNvPr id="9221" name="TextBox 6"/>
          <p:cNvSpPr txBox="1">
            <a:spLocks noChangeArrowheads="1"/>
          </p:cNvSpPr>
          <p:nvPr/>
        </p:nvSpPr>
        <p:spPr bwMode="auto">
          <a:xfrm>
            <a:off x="152400" y="1555357"/>
            <a:ext cx="8991600" cy="3970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9pPr>
          </a:lstStyle>
          <a:p>
            <a:pPr marL="57150" indent="-342900" algn="just">
              <a:buFont typeface="Arial" pitchFamily="34" charset="0"/>
              <a:buChar char="•"/>
            </a:pPr>
            <a:r>
              <a:rPr lang="es-ES_tradnl" sz="2800" dirty="0" smtClean="0"/>
              <a:t>Aumento de la inversión pública en salud.</a:t>
            </a:r>
          </a:p>
          <a:p>
            <a:pPr marL="57150" indent="-342900" algn="just">
              <a:buFont typeface="Arial" pitchFamily="34" charset="0"/>
              <a:buChar char="•"/>
            </a:pPr>
            <a:r>
              <a:rPr lang="es-ES_tradnl" sz="2800" dirty="0" smtClean="0"/>
              <a:t>Marco Jurídico</a:t>
            </a:r>
          </a:p>
          <a:p>
            <a:pPr marL="57150" indent="-342900" algn="just">
              <a:buFont typeface="Arial" pitchFamily="34" charset="0"/>
              <a:buChar char="•"/>
            </a:pPr>
            <a:r>
              <a:rPr lang="es-ES_tradnl" sz="2800" dirty="0" smtClean="0"/>
              <a:t>Mecanismos de financiación mas </a:t>
            </a:r>
            <a:r>
              <a:rPr lang="es-ES_tradnl" sz="2800" dirty="0" smtClean="0"/>
              <a:t>solidarios</a:t>
            </a:r>
          </a:p>
          <a:p>
            <a:pPr marL="57150" indent="-342900" algn="just">
              <a:buFont typeface="Arial" pitchFamily="34" charset="0"/>
              <a:buChar char="•"/>
            </a:pPr>
            <a:r>
              <a:rPr lang="es-ES_tradnl" sz="2800" dirty="0" smtClean="0"/>
              <a:t>Modelo de atención e integración de redes</a:t>
            </a:r>
            <a:endParaRPr lang="es-ES_tradnl" sz="2800" dirty="0" smtClean="0"/>
          </a:p>
          <a:p>
            <a:pPr marL="57150" indent="-342900" algn="just">
              <a:buFont typeface="Arial" pitchFamily="34" charset="0"/>
              <a:buChar char="•"/>
            </a:pPr>
            <a:r>
              <a:rPr lang="es-ES_tradnl" sz="2800" dirty="0" smtClean="0"/>
              <a:t>Mejora de los mecanismos de la rectoría, especialmente la regulación por parte de la autoridad sanitaria.</a:t>
            </a:r>
          </a:p>
          <a:p>
            <a:pPr marL="57150" indent="-342900" algn="just">
              <a:buFont typeface="Arial" pitchFamily="34" charset="0"/>
              <a:buChar char="•"/>
            </a:pPr>
            <a:r>
              <a:rPr lang="es-ES_tradnl" sz="2800" dirty="0" smtClean="0"/>
              <a:t>Establecimiento de Conjuntos de Prestaciones esenciales (no básicos</a:t>
            </a:r>
            <a:r>
              <a:rPr lang="es-ES_tradnl" sz="2800" dirty="0" smtClean="0"/>
              <a:t>).</a:t>
            </a:r>
          </a:p>
          <a:p>
            <a:pPr marL="57150" indent="-342900" algn="just">
              <a:buFont typeface="Arial" pitchFamily="34" charset="0"/>
              <a:buChar char="•"/>
            </a:pPr>
            <a:r>
              <a:rPr lang="es-ES_tradnl" sz="2800" dirty="0" smtClean="0"/>
              <a:t>Negociación y consenso</a:t>
            </a:r>
            <a:endParaRPr lang="es-ES_tradnl" sz="2800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5867400" y="5943600"/>
            <a:ext cx="3276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400" b="1" dirty="0" smtClean="0">
                <a:solidFill>
                  <a:srgbClr val="00B050"/>
                </a:solidFill>
              </a:rPr>
              <a:t>MUCHAS GRACIAS!</a:t>
            </a:r>
            <a:endParaRPr lang="en-US" sz="24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1579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Organización</a:t>
            </a:r>
          </a:p>
          <a:p>
            <a:pPr>
              <a:defRPr/>
            </a:pPr>
            <a:r>
              <a:rPr lang="en-US" smtClean="0"/>
              <a:t>Panamericana</a:t>
            </a:r>
          </a:p>
          <a:p>
            <a:pPr>
              <a:defRPr/>
            </a:pPr>
            <a:r>
              <a:rPr lang="en-US" smtClean="0"/>
              <a:t>De la Salud</a:t>
            </a:r>
            <a:endParaRPr lang="en-US" sz="1400">
              <a:solidFill>
                <a:schemeClr val="accent2"/>
              </a:solidFill>
            </a:endParaRPr>
          </a:p>
        </p:txBody>
      </p:sp>
      <p:sp>
        <p:nvSpPr>
          <p:cNvPr id="9219" name="Rectangle 2"/>
          <p:cNvSpPr txBox="1">
            <a:spLocks noChangeArrowheads="1"/>
          </p:cNvSpPr>
          <p:nvPr/>
        </p:nvSpPr>
        <p:spPr bwMode="auto">
          <a:xfrm>
            <a:off x="609600" y="7620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9pPr>
          </a:lstStyle>
          <a:p>
            <a:pPr algn="ctr" eaLnBrk="1" hangingPunct="1">
              <a:lnSpc>
                <a:spcPct val="70000"/>
              </a:lnSpc>
            </a:pPr>
            <a:r>
              <a:rPr lang="en-US" sz="3200">
                <a:solidFill>
                  <a:srgbClr val="004080"/>
                </a:solidFill>
                <a:latin typeface="Arial Black" pitchFamily="34" charset="0"/>
              </a:rPr>
              <a:t>Protección Social</a:t>
            </a:r>
          </a:p>
        </p:txBody>
      </p:sp>
      <p:sp>
        <p:nvSpPr>
          <p:cNvPr id="9220" name="TextBox 4"/>
          <p:cNvSpPr txBox="1">
            <a:spLocks noChangeArrowheads="1"/>
          </p:cNvSpPr>
          <p:nvPr/>
        </p:nvSpPr>
        <p:spPr bwMode="auto">
          <a:xfrm>
            <a:off x="699075" y="1823275"/>
            <a:ext cx="7391400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9pPr>
          </a:lstStyle>
          <a:p>
            <a:pPr algn="just"/>
            <a:r>
              <a:rPr lang="en-US" sz="3200" dirty="0" err="1"/>
              <a:t>Conjunto</a:t>
            </a:r>
            <a:r>
              <a:rPr lang="en-US" sz="3200" dirty="0"/>
              <a:t> de </a:t>
            </a:r>
            <a:r>
              <a:rPr lang="en-US" sz="3200" dirty="0" err="1"/>
              <a:t>políticas</a:t>
            </a:r>
            <a:r>
              <a:rPr lang="en-US" sz="3200" dirty="0"/>
              <a:t> y </a:t>
            </a:r>
            <a:r>
              <a:rPr lang="en-US" sz="3200" dirty="0" err="1"/>
              <a:t>acciones</a:t>
            </a:r>
            <a:r>
              <a:rPr lang="en-US" sz="3200" dirty="0"/>
              <a:t>, </a:t>
            </a:r>
            <a:r>
              <a:rPr lang="en-US" sz="3200" dirty="0" err="1"/>
              <a:t>que</a:t>
            </a:r>
            <a:r>
              <a:rPr lang="en-US" sz="3200" dirty="0"/>
              <a:t> </a:t>
            </a:r>
            <a:r>
              <a:rPr lang="en-US" sz="3200" dirty="0" err="1"/>
              <a:t>incluye</a:t>
            </a:r>
            <a:r>
              <a:rPr lang="en-US" sz="3200" dirty="0"/>
              <a:t> </a:t>
            </a:r>
            <a:r>
              <a:rPr lang="en-US" sz="3200" dirty="0" err="1"/>
              <a:t>todas</a:t>
            </a:r>
            <a:r>
              <a:rPr lang="en-US" sz="3200" dirty="0"/>
              <a:t> </a:t>
            </a:r>
            <a:r>
              <a:rPr lang="en-US" sz="3200" dirty="0" err="1"/>
              <a:t>las</a:t>
            </a:r>
            <a:r>
              <a:rPr lang="en-US" sz="3200" dirty="0"/>
              <a:t> </a:t>
            </a:r>
            <a:r>
              <a:rPr lang="en-US" sz="3200" dirty="0" err="1"/>
              <a:t>invervenciones</a:t>
            </a:r>
            <a:r>
              <a:rPr lang="en-US" sz="3200" dirty="0"/>
              <a:t> </a:t>
            </a:r>
            <a:r>
              <a:rPr lang="en-US" sz="3200" dirty="0" err="1"/>
              <a:t>públicas</a:t>
            </a:r>
            <a:r>
              <a:rPr lang="en-US" sz="3200" dirty="0"/>
              <a:t> y </a:t>
            </a:r>
            <a:r>
              <a:rPr lang="en-US" sz="3200" dirty="0" err="1"/>
              <a:t>privadas</a:t>
            </a:r>
            <a:r>
              <a:rPr lang="en-US" sz="3200" dirty="0"/>
              <a:t> </a:t>
            </a:r>
            <a:r>
              <a:rPr lang="en-US" sz="3200" dirty="0" err="1"/>
              <a:t>destinadas</a:t>
            </a:r>
            <a:r>
              <a:rPr lang="en-US" sz="3200" dirty="0"/>
              <a:t> a </a:t>
            </a:r>
            <a:r>
              <a:rPr lang="en-US" sz="3200" dirty="0" err="1"/>
              <a:t>apoyar</a:t>
            </a:r>
            <a:r>
              <a:rPr lang="en-US" sz="3200" dirty="0"/>
              <a:t> a </a:t>
            </a:r>
            <a:r>
              <a:rPr lang="en-US" sz="3200" dirty="0" err="1"/>
              <a:t>las</a:t>
            </a:r>
            <a:r>
              <a:rPr lang="en-US" sz="3200" dirty="0"/>
              <a:t> </a:t>
            </a:r>
            <a:r>
              <a:rPr lang="en-US" sz="3200" dirty="0" err="1"/>
              <a:t>comunidades</a:t>
            </a:r>
            <a:r>
              <a:rPr lang="en-US" sz="3200" dirty="0"/>
              <a:t>, </a:t>
            </a:r>
            <a:r>
              <a:rPr lang="en-US" sz="3200" dirty="0" err="1"/>
              <a:t>hogares</a:t>
            </a:r>
            <a:r>
              <a:rPr lang="en-US" sz="3200" dirty="0"/>
              <a:t> e </a:t>
            </a:r>
            <a:r>
              <a:rPr lang="en-US" sz="3200" dirty="0" err="1"/>
              <a:t>individuos</a:t>
            </a:r>
            <a:r>
              <a:rPr lang="en-US" sz="3200" dirty="0"/>
              <a:t> en </a:t>
            </a:r>
            <a:r>
              <a:rPr lang="en-US" sz="3200" dirty="0" err="1"/>
              <a:t>sus</a:t>
            </a:r>
            <a:r>
              <a:rPr lang="en-US" sz="3200" dirty="0"/>
              <a:t> </a:t>
            </a:r>
            <a:r>
              <a:rPr lang="en-US" sz="3200" dirty="0" err="1"/>
              <a:t>esfuerzos</a:t>
            </a:r>
            <a:r>
              <a:rPr lang="en-US" sz="3200" dirty="0"/>
              <a:t> </a:t>
            </a:r>
            <a:r>
              <a:rPr lang="en-US" sz="3200" dirty="0" err="1"/>
              <a:t>para</a:t>
            </a:r>
            <a:r>
              <a:rPr lang="en-US" sz="3200" dirty="0"/>
              <a:t> </a:t>
            </a:r>
            <a:r>
              <a:rPr lang="en-US" sz="3200" dirty="0" err="1"/>
              <a:t>prevenir</a:t>
            </a:r>
            <a:r>
              <a:rPr lang="en-US" sz="3200" dirty="0"/>
              <a:t>, </a:t>
            </a:r>
            <a:r>
              <a:rPr lang="en-US" sz="3200" dirty="0" err="1"/>
              <a:t>manejar</a:t>
            </a:r>
            <a:r>
              <a:rPr lang="en-US" sz="3200" dirty="0"/>
              <a:t> y </a:t>
            </a:r>
            <a:r>
              <a:rPr lang="en-US" sz="3200" dirty="0" err="1"/>
              <a:t>superar</a:t>
            </a:r>
            <a:r>
              <a:rPr lang="en-US" sz="3200" dirty="0"/>
              <a:t> </a:t>
            </a:r>
            <a:r>
              <a:rPr lang="en-US" sz="3200" dirty="0" err="1"/>
              <a:t>riesgos</a:t>
            </a:r>
            <a:r>
              <a:rPr lang="en-US" sz="3200" dirty="0"/>
              <a:t> y </a:t>
            </a:r>
            <a:r>
              <a:rPr lang="en-US" sz="3200" dirty="0" err="1"/>
              <a:t>vulnerabilidades</a:t>
            </a:r>
            <a:r>
              <a:rPr lang="en-US" sz="3200" dirty="0"/>
              <a:t>.</a:t>
            </a:r>
            <a:endParaRPr lang="es-ES_tradnl" sz="3200" dirty="0"/>
          </a:p>
        </p:txBody>
      </p:sp>
      <p:sp>
        <p:nvSpPr>
          <p:cNvPr id="9221" name="TextBox 5"/>
          <p:cNvSpPr txBox="1">
            <a:spLocks noChangeArrowheads="1"/>
          </p:cNvSpPr>
          <p:nvPr/>
        </p:nvSpPr>
        <p:spPr bwMode="auto">
          <a:xfrm>
            <a:off x="3200400" y="6059488"/>
            <a:ext cx="585470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9pPr>
          </a:lstStyle>
          <a:p>
            <a:r>
              <a:rPr lang="en-US" sz="1600"/>
              <a:t>Adaptado de Artigas, Carmen,  Una mirada a la protección social desde los Derechos Humanos y otros contextos internacionales. CEPAL. 2005</a:t>
            </a:r>
            <a:endParaRPr lang="es-ES_tradnl" sz="1600"/>
          </a:p>
        </p:txBody>
      </p:sp>
    </p:spTree>
    <p:extLst>
      <p:ext uri="{BB962C8B-B14F-4D97-AF65-F5344CB8AC3E}">
        <p14:creationId xmlns:p14="http://schemas.microsoft.com/office/powerpoint/2010/main" val="13781650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Organización</a:t>
            </a:r>
          </a:p>
          <a:p>
            <a:pPr>
              <a:defRPr/>
            </a:pPr>
            <a:r>
              <a:rPr lang="en-US"/>
              <a:t>Panamericana</a:t>
            </a:r>
          </a:p>
          <a:p>
            <a:pPr>
              <a:defRPr/>
            </a:pPr>
            <a:r>
              <a:rPr lang="en-US"/>
              <a:t>De la Salud</a:t>
            </a:r>
            <a:endParaRPr lang="en-US" sz="1400">
              <a:solidFill>
                <a:schemeClr val="accent2"/>
              </a:solidFill>
            </a:endParaRPr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Protección Social en Salud</a:t>
            </a:r>
          </a:p>
        </p:txBody>
      </p:sp>
    </p:spTree>
    <p:extLst>
      <p:ext uri="{BB962C8B-B14F-4D97-AF65-F5344CB8AC3E}">
        <p14:creationId xmlns:p14="http://schemas.microsoft.com/office/powerpoint/2010/main" val="2797787751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Organización</a:t>
            </a:r>
          </a:p>
          <a:p>
            <a:pPr>
              <a:defRPr/>
            </a:pPr>
            <a:r>
              <a:rPr lang="en-US" smtClean="0"/>
              <a:t>Panamericana</a:t>
            </a:r>
          </a:p>
          <a:p>
            <a:pPr>
              <a:defRPr/>
            </a:pPr>
            <a:r>
              <a:rPr lang="en-US" smtClean="0"/>
              <a:t>De la Salud</a:t>
            </a:r>
            <a:endParaRPr lang="en-US" sz="1400">
              <a:solidFill>
                <a:schemeClr val="accent2"/>
              </a:solidFill>
            </a:endParaRPr>
          </a:p>
        </p:txBody>
      </p:sp>
      <p:sp>
        <p:nvSpPr>
          <p:cNvPr id="21507" name="Rectangle 2"/>
          <p:cNvSpPr txBox="1">
            <a:spLocks noChangeArrowheads="1"/>
          </p:cNvSpPr>
          <p:nvPr/>
        </p:nvSpPr>
        <p:spPr bwMode="auto">
          <a:xfrm>
            <a:off x="609600" y="7620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9pPr>
          </a:lstStyle>
          <a:p>
            <a:pPr algn="ctr" eaLnBrk="1" hangingPunct="1">
              <a:lnSpc>
                <a:spcPct val="70000"/>
              </a:lnSpc>
            </a:pPr>
            <a:r>
              <a:rPr lang="en-US" sz="3200">
                <a:solidFill>
                  <a:srgbClr val="004080"/>
                </a:solidFill>
                <a:latin typeface="Arial Black" pitchFamily="34" charset="0"/>
              </a:rPr>
              <a:t>Protección Social en Salud</a:t>
            </a:r>
          </a:p>
        </p:txBody>
      </p:sp>
      <p:sp>
        <p:nvSpPr>
          <p:cNvPr id="21508" name="TextBox 4"/>
          <p:cNvSpPr txBox="1">
            <a:spLocks noChangeArrowheads="1"/>
          </p:cNvSpPr>
          <p:nvPr/>
        </p:nvSpPr>
        <p:spPr bwMode="auto">
          <a:xfrm>
            <a:off x="381000" y="1310650"/>
            <a:ext cx="8229600" cy="5262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9pPr>
          </a:lstStyle>
          <a:p>
            <a:pPr algn="just"/>
            <a:r>
              <a:rPr lang="en-US" sz="2800" dirty="0"/>
              <a:t>A </a:t>
            </a:r>
            <a:r>
              <a:rPr lang="en-US" sz="2800" dirty="0" err="1"/>
              <a:t>diferencia</a:t>
            </a:r>
            <a:r>
              <a:rPr lang="en-US" sz="2800" dirty="0"/>
              <a:t> del </a:t>
            </a:r>
            <a:r>
              <a:rPr lang="en-US" sz="2800" dirty="0" err="1"/>
              <a:t>enfoque</a:t>
            </a:r>
            <a:r>
              <a:rPr lang="en-US" sz="2800" dirty="0"/>
              <a:t> de los ‘90, con </a:t>
            </a:r>
            <a:r>
              <a:rPr lang="en-US" sz="2800" dirty="0" err="1"/>
              <a:t>énfasis</a:t>
            </a:r>
            <a:r>
              <a:rPr lang="en-US" sz="2800" dirty="0"/>
              <a:t> en la </a:t>
            </a:r>
            <a:r>
              <a:rPr lang="en-US" sz="2800" dirty="0" err="1"/>
              <a:t>focalización</a:t>
            </a:r>
            <a:r>
              <a:rPr lang="en-US" sz="2800" dirty="0"/>
              <a:t> de </a:t>
            </a:r>
            <a:r>
              <a:rPr lang="en-US" sz="2800" dirty="0" err="1"/>
              <a:t>subsidios</a:t>
            </a:r>
            <a:r>
              <a:rPr lang="en-US" sz="2800" dirty="0"/>
              <a:t>, el </a:t>
            </a:r>
            <a:r>
              <a:rPr lang="en-US" sz="2800" dirty="0" err="1"/>
              <a:t>manejo</a:t>
            </a:r>
            <a:r>
              <a:rPr lang="en-US" sz="2800" dirty="0"/>
              <a:t> de </a:t>
            </a:r>
            <a:r>
              <a:rPr lang="en-US" sz="2800" dirty="0" err="1"/>
              <a:t>riesgos</a:t>
            </a:r>
            <a:r>
              <a:rPr lang="en-US" sz="2800" dirty="0"/>
              <a:t> </a:t>
            </a:r>
            <a:r>
              <a:rPr lang="en-US" sz="2800" dirty="0" err="1"/>
              <a:t>individuales</a:t>
            </a:r>
            <a:r>
              <a:rPr lang="en-US" sz="2800" dirty="0"/>
              <a:t> y base en el </a:t>
            </a:r>
            <a:r>
              <a:rPr lang="en-US" sz="2800" dirty="0" err="1"/>
              <a:t>mercado</a:t>
            </a:r>
            <a:r>
              <a:rPr lang="en-US" sz="2800" dirty="0"/>
              <a:t>, </a:t>
            </a:r>
            <a:r>
              <a:rPr lang="en-US" sz="2800" dirty="0" smtClean="0"/>
              <a:t>en la </a:t>
            </a:r>
            <a:r>
              <a:rPr lang="en-US" sz="2800" dirty="0" err="1" smtClean="0"/>
              <a:t>actualidad</a:t>
            </a:r>
            <a:r>
              <a:rPr lang="en-US" sz="2800" dirty="0" smtClean="0"/>
              <a:t> se </a:t>
            </a:r>
            <a:r>
              <a:rPr lang="en-US" sz="2800" dirty="0" err="1" smtClean="0"/>
              <a:t>entiende</a:t>
            </a:r>
            <a:r>
              <a:rPr lang="en-US" sz="2800" dirty="0" smtClean="0"/>
              <a:t> a la </a:t>
            </a:r>
            <a:r>
              <a:rPr lang="en-US" sz="2800" b="1" dirty="0" err="1"/>
              <a:t>Protección</a:t>
            </a:r>
            <a:r>
              <a:rPr lang="en-US" sz="2800" b="1" dirty="0"/>
              <a:t> Social en </a:t>
            </a:r>
            <a:r>
              <a:rPr lang="en-US" sz="2800" b="1" dirty="0" err="1" smtClean="0"/>
              <a:t>Salud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según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su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orientación</a:t>
            </a:r>
            <a:r>
              <a:rPr lang="en-US" sz="2800" b="1" dirty="0" smtClean="0"/>
              <a:t> </a:t>
            </a:r>
            <a:r>
              <a:rPr lang="en-US" sz="2800" b="1" dirty="0"/>
              <a:t>a </a:t>
            </a:r>
            <a:r>
              <a:rPr lang="en-US" sz="2800" b="1" dirty="0" err="1"/>
              <a:t>garantizar</a:t>
            </a:r>
            <a:r>
              <a:rPr lang="en-US" sz="2800" b="1" dirty="0"/>
              <a:t> </a:t>
            </a:r>
            <a:r>
              <a:rPr lang="en-US" sz="2800" b="1" dirty="0" err="1"/>
              <a:t>derechos</a:t>
            </a:r>
            <a:r>
              <a:rPr lang="en-US" sz="2800" b="1" dirty="0"/>
              <a:t> </a:t>
            </a:r>
            <a:r>
              <a:rPr lang="en-US" sz="2800" b="1" dirty="0" err="1"/>
              <a:t>sociales</a:t>
            </a:r>
            <a:r>
              <a:rPr lang="en-US" sz="2800" b="1" dirty="0"/>
              <a:t> </a:t>
            </a:r>
            <a:r>
              <a:rPr lang="en-US" sz="2800" b="1" dirty="0" err="1"/>
              <a:t>universales</a:t>
            </a:r>
            <a:r>
              <a:rPr lang="en-US" sz="2800" dirty="0"/>
              <a:t>.</a:t>
            </a:r>
          </a:p>
          <a:p>
            <a:pPr algn="just"/>
            <a:endParaRPr lang="en-US" sz="2800" dirty="0"/>
          </a:p>
          <a:p>
            <a:pPr algn="just"/>
            <a:r>
              <a:rPr lang="en-US" sz="2800" dirty="0"/>
              <a:t>Este </a:t>
            </a:r>
            <a:r>
              <a:rPr lang="en-US" sz="2800" dirty="0" err="1"/>
              <a:t>enfoque</a:t>
            </a:r>
            <a:r>
              <a:rPr lang="en-US" sz="2800" dirty="0"/>
              <a:t> se </a:t>
            </a:r>
            <a:r>
              <a:rPr lang="en-US" sz="2800" dirty="0" err="1"/>
              <a:t>basa</a:t>
            </a:r>
            <a:r>
              <a:rPr lang="en-US" sz="2800" dirty="0"/>
              <a:t> en </a:t>
            </a:r>
            <a:r>
              <a:rPr lang="en-US" sz="2800" b="1" i="1" dirty="0" err="1"/>
              <a:t>intervención</a:t>
            </a:r>
            <a:r>
              <a:rPr lang="en-US" sz="2800" b="1" i="1" dirty="0"/>
              <a:t> </a:t>
            </a:r>
            <a:r>
              <a:rPr lang="en-US" sz="2800" b="1" i="1" dirty="0" err="1"/>
              <a:t>estatal</a:t>
            </a:r>
            <a:r>
              <a:rPr lang="en-US" sz="2800" b="1" i="1" dirty="0"/>
              <a:t> </a:t>
            </a:r>
            <a:r>
              <a:rPr lang="en-US" sz="2800" dirty="0"/>
              <a:t>y </a:t>
            </a:r>
            <a:r>
              <a:rPr lang="en-US" sz="2800" dirty="0" err="1"/>
              <a:t>resulta</a:t>
            </a:r>
            <a:r>
              <a:rPr lang="en-US" sz="2800" dirty="0"/>
              <a:t> </a:t>
            </a:r>
            <a:r>
              <a:rPr lang="en-US" sz="2800" dirty="0" err="1"/>
              <a:t>conceptualmente</a:t>
            </a:r>
            <a:r>
              <a:rPr lang="en-US" sz="2800" dirty="0"/>
              <a:t> </a:t>
            </a:r>
            <a:r>
              <a:rPr lang="en-US" sz="2800" dirty="0" err="1"/>
              <a:t>congruente</a:t>
            </a:r>
            <a:r>
              <a:rPr lang="en-US" sz="2800" dirty="0"/>
              <a:t> con el </a:t>
            </a:r>
            <a:r>
              <a:rPr lang="en-US" sz="2800" dirty="0" err="1"/>
              <a:t>objetivo</a:t>
            </a:r>
            <a:r>
              <a:rPr lang="en-US" sz="2800" dirty="0"/>
              <a:t> de </a:t>
            </a:r>
            <a:r>
              <a:rPr lang="en-US" sz="2800" b="1" i="1" dirty="0" err="1"/>
              <a:t>Cobertura</a:t>
            </a:r>
            <a:r>
              <a:rPr lang="en-US" sz="2800" b="1" i="1" dirty="0"/>
              <a:t> Universal</a:t>
            </a:r>
            <a:r>
              <a:rPr lang="en-US" sz="2800" dirty="0"/>
              <a:t> y con los </a:t>
            </a:r>
            <a:r>
              <a:rPr lang="en-US" sz="2800" dirty="0" err="1"/>
              <a:t>valores</a:t>
            </a:r>
            <a:r>
              <a:rPr lang="en-US" sz="2800" dirty="0"/>
              <a:t> </a:t>
            </a:r>
            <a:r>
              <a:rPr lang="en-US" sz="2800" dirty="0" err="1"/>
              <a:t>nucleares</a:t>
            </a:r>
            <a:r>
              <a:rPr lang="en-US" sz="2800" dirty="0"/>
              <a:t> de la APS </a:t>
            </a:r>
            <a:r>
              <a:rPr lang="en-US" sz="2800" dirty="0" err="1"/>
              <a:t>renovada</a:t>
            </a:r>
            <a:r>
              <a:rPr lang="en-US" sz="2800" dirty="0"/>
              <a:t>: </a:t>
            </a:r>
            <a:r>
              <a:rPr lang="en-US" sz="2800" dirty="0" err="1"/>
              <a:t>Derecho</a:t>
            </a:r>
            <a:r>
              <a:rPr lang="en-US" sz="2800" dirty="0"/>
              <a:t> a la </a:t>
            </a:r>
            <a:r>
              <a:rPr lang="en-US" sz="2800" dirty="0" err="1"/>
              <a:t>salud</a:t>
            </a:r>
            <a:r>
              <a:rPr lang="en-US" sz="2800" dirty="0"/>
              <a:t>, </a:t>
            </a:r>
            <a:r>
              <a:rPr lang="en-US" sz="2800" dirty="0" err="1"/>
              <a:t>Equidad</a:t>
            </a:r>
            <a:r>
              <a:rPr lang="en-US" sz="2800" dirty="0"/>
              <a:t> y </a:t>
            </a:r>
            <a:r>
              <a:rPr lang="en-US" sz="2800" dirty="0" err="1"/>
              <a:t>Solidaridad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19691682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609600" y="7620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9pPr>
          </a:lstStyle>
          <a:p>
            <a:pPr algn="ctr" eaLnBrk="1" hangingPunct="1">
              <a:lnSpc>
                <a:spcPct val="70000"/>
              </a:lnSpc>
            </a:pPr>
            <a:r>
              <a:rPr lang="en-US" sz="3200">
                <a:solidFill>
                  <a:srgbClr val="004080"/>
                </a:solidFill>
                <a:latin typeface="Arial Black" pitchFamily="34" charset="0"/>
              </a:rPr>
              <a:t>Protección Social en Salud</a:t>
            </a:r>
          </a:p>
        </p:txBody>
      </p:sp>
      <p:sp>
        <p:nvSpPr>
          <p:cNvPr id="3" name="TextBox 4"/>
          <p:cNvSpPr txBox="1">
            <a:spLocks noChangeArrowheads="1"/>
          </p:cNvSpPr>
          <p:nvPr/>
        </p:nvSpPr>
        <p:spPr bwMode="auto">
          <a:xfrm>
            <a:off x="1524000" y="1251075"/>
            <a:ext cx="57150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9pPr>
          </a:lstStyle>
          <a:p>
            <a:pPr algn="ctr"/>
            <a:r>
              <a:rPr lang="es-ES_tradnl" b="1" dirty="0" smtClean="0">
                <a:solidFill>
                  <a:srgbClr val="0080FF"/>
                </a:solidFill>
              </a:rPr>
              <a:t>Derecho individual y derecho colectivo: la transición histórica</a:t>
            </a:r>
            <a:endParaRPr lang="es-ES_tradnl" b="1" dirty="0">
              <a:solidFill>
                <a:srgbClr val="0080FF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657600" y="2362200"/>
            <a:ext cx="3810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2800" b="1" dirty="0" smtClean="0">
                <a:solidFill>
                  <a:srgbClr val="00B050"/>
                </a:solidFill>
              </a:rPr>
              <a:t>JUSTICIA</a:t>
            </a:r>
            <a:endParaRPr lang="en-US" sz="2800" b="1" dirty="0">
              <a:solidFill>
                <a:srgbClr val="00B05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660374" y="3229475"/>
            <a:ext cx="44168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2800" b="1" dirty="0" smtClean="0">
                <a:solidFill>
                  <a:srgbClr val="00B050"/>
                </a:solidFill>
              </a:rPr>
              <a:t>SEGURIDAD Y EMERGENCIA</a:t>
            </a:r>
            <a:endParaRPr lang="en-US" sz="2800" b="1" dirty="0">
              <a:solidFill>
                <a:srgbClr val="00B05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660375" y="4044100"/>
            <a:ext cx="3810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2800" b="1" dirty="0" smtClean="0">
                <a:solidFill>
                  <a:srgbClr val="00B050"/>
                </a:solidFill>
              </a:rPr>
              <a:t>EDUCACION</a:t>
            </a:r>
            <a:endParaRPr lang="en-US" sz="2800" b="1" dirty="0">
              <a:solidFill>
                <a:srgbClr val="00B05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663150" y="4778375"/>
            <a:ext cx="3810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2800" b="1" dirty="0" smtClean="0">
                <a:solidFill>
                  <a:srgbClr val="00B050"/>
                </a:solidFill>
              </a:rPr>
              <a:t>SALUD</a:t>
            </a:r>
            <a:endParaRPr lang="en-US" sz="2800" b="1" dirty="0">
              <a:solidFill>
                <a:srgbClr val="00B05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38200" y="4193725"/>
            <a:ext cx="2057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000" b="1" dirty="0" smtClean="0"/>
              <a:t>S XIX y XX</a:t>
            </a:r>
            <a:endParaRPr lang="en-US" sz="20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840975" y="3348625"/>
            <a:ext cx="2057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000" b="1" dirty="0" smtClean="0"/>
              <a:t>S XVI y XVII</a:t>
            </a:r>
            <a:endParaRPr lang="en-US" sz="20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840975" y="2500750"/>
            <a:ext cx="2057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000" b="1" dirty="0" smtClean="0"/>
              <a:t>S … </a:t>
            </a:r>
            <a:endParaRPr lang="en-US" sz="20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840975" y="4928000"/>
            <a:ext cx="2057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000" b="1" dirty="0" smtClean="0"/>
              <a:t>S XXI?</a:t>
            </a:r>
            <a:endParaRPr lang="en-US" sz="20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2438400" y="6172200"/>
            <a:ext cx="670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AR" dirty="0" smtClean="0">
                <a:solidFill>
                  <a:schemeClr val="bg1">
                    <a:lumMod val="50000"/>
                  </a:schemeClr>
                </a:solidFill>
              </a:rPr>
              <a:t>Adaptado de </a:t>
            </a:r>
            <a:r>
              <a:rPr lang="es-AR" dirty="0" err="1" smtClean="0">
                <a:solidFill>
                  <a:schemeClr val="bg1">
                    <a:lumMod val="50000"/>
                  </a:schemeClr>
                </a:solidFill>
              </a:rPr>
              <a:t>Rodin</a:t>
            </a:r>
            <a:r>
              <a:rPr lang="es-AR" dirty="0" smtClean="0">
                <a:solidFill>
                  <a:schemeClr val="bg1">
                    <a:lumMod val="50000"/>
                  </a:schemeClr>
                </a:solidFill>
              </a:rPr>
              <a:t> J, De </a:t>
            </a:r>
            <a:r>
              <a:rPr lang="es-AR" dirty="0" err="1" smtClean="0">
                <a:solidFill>
                  <a:schemeClr val="bg1">
                    <a:lumMod val="50000"/>
                  </a:schemeClr>
                </a:solidFill>
              </a:rPr>
              <a:t>Ferranti</a:t>
            </a:r>
            <a:r>
              <a:rPr lang="es-AR" dirty="0" smtClean="0">
                <a:solidFill>
                  <a:schemeClr val="bg1">
                    <a:lumMod val="50000"/>
                  </a:schemeClr>
                </a:solidFill>
              </a:rPr>
              <a:t>, D. </a:t>
            </a:r>
            <a:r>
              <a:rPr lang="es-AR" dirty="0" err="1" smtClean="0">
                <a:solidFill>
                  <a:schemeClr val="bg1">
                    <a:lumMod val="50000"/>
                  </a:schemeClr>
                </a:solidFill>
              </a:rPr>
              <a:t>The</a:t>
            </a:r>
            <a:r>
              <a:rPr lang="es-AR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s-AR" dirty="0" err="1" smtClean="0">
                <a:solidFill>
                  <a:schemeClr val="bg1">
                    <a:lumMod val="50000"/>
                  </a:schemeClr>
                </a:solidFill>
              </a:rPr>
              <a:t>Lancet</a:t>
            </a:r>
            <a:r>
              <a:rPr lang="es-AR" dirty="0" smtClean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es-AR" dirty="0" err="1" smtClean="0">
                <a:solidFill>
                  <a:schemeClr val="bg1">
                    <a:lumMod val="50000"/>
                  </a:schemeClr>
                </a:solidFill>
              </a:rPr>
              <a:t>vol</a:t>
            </a:r>
            <a:r>
              <a:rPr lang="es-AR" dirty="0" smtClean="0">
                <a:solidFill>
                  <a:schemeClr val="bg1">
                    <a:lumMod val="50000"/>
                  </a:schemeClr>
                </a:solidFill>
              </a:rPr>
              <a:t> 380. Set 8,2012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84761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Organización</a:t>
            </a:r>
          </a:p>
          <a:p>
            <a:pPr>
              <a:defRPr/>
            </a:pPr>
            <a:r>
              <a:rPr lang="en-US" smtClean="0"/>
              <a:t>Panamericana</a:t>
            </a:r>
          </a:p>
          <a:p>
            <a:pPr>
              <a:defRPr/>
            </a:pPr>
            <a:r>
              <a:rPr lang="en-US" smtClean="0"/>
              <a:t>De la Salud</a:t>
            </a:r>
            <a:endParaRPr lang="en-US" sz="1400">
              <a:solidFill>
                <a:schemeClr val="accent2"/>
              </a:solidFill>
            </a:endParaRPr>
          </a:p>
        </p:txBody>
      </p:sp>
      <p:sp>
        <p:nvSpPr>
          <p:cNvPr id="20483" name="Rectangle 2"/>
          <p:cNvSpPr txBox="1">
            <a:spLocks noChangeArrowheads="1"/>
          </p:cNvSpPr>
          <p:nvPr/>
        </p:nvSpPr>
        <p:spPr bwMode="auto">
          <a:xfrm>
            <a:off x="609600" y="762000"/>
            <a:ext cx="777240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9pPr>
          </a:lstStyle>
          <a:p>
            <a:pPr algn="ctr" eaLnBrk="1" hangingPunct="1">
              <a:lnSpc>
                <a:spcPct val="70000"/>
              </a:lnSpc>
            </a:pPr>
            <a:r>
              <a:rPr lang="en-US" sz="3200">
                <a:solidFill>
                  <a:srgbClr val="004080"/>
                </a:solidFill>
                <a:latin typeface="Arial Black" pitchFamily="34" charset="0"/>
              </a:rPr>
              <a:t>Protección Social en Salud</a:t>
            </a:r>
          </a:p>
        </p:txBody>
      </p:sp>
      <p:sp>
        <p:nvSpPr>
          <p:cNvPr id="20484" name="TextBox 4"/>
          <p:cNvSpPr txBox="1">
            <a:spLocks noChangeArrowheads="1"/>
          </p:cNvSpPr>
          <p:nvPr/>
        </p:nvSpPr>
        <p:spPr bwMode="auto">
          <a:xfrm>
            <a:off x="609600" y="2209800"/>
            <a:ext cx="7924800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9pPr>
          </a:lstStyle>
          <a:p>
            <a:r>
              <a:rPr lang="en-US" sz="2800" dirty="0" err="1"/>
              <a:t>Desde</a:t>
            </a:r>
            <a:r>
              <a:rPr lang="en-US" sz="2800" dirty="0"/>
              <a:t> </a:t>
            </a:r>
            <a:r>
              <a:rPr lang="en-US" sz="2800" dirty="0" err="1"/>
              <a:t>una</a:t>
            </a:r>
            <a:r>
              <a:rPr lang="en-US" sz="2800" dirty="0"/>
              <a:t> </a:t>
            </a:r>
            <a:r>
              <a:rPr lang="en-US" sz="2800" dirty="0" err="1"/>
              <a:t>perspectiva</a:t>
            </a:r>
            <a:r>
              <a:rPr lang="en-US" sz="2800" dirty="0"/>
              <a:t> de </a:t>
            </a:r>
            <a:r>
              <a:rPr lang="en-US" sz="2800" dirty="0" err="1"/>
              <a:t>Derechos</a:t>
            </a:r>
            <a:r>
              <a:rPr lang="en-US" sz="2800" dirty="0"/>
              <a:t> </a:t>
            </a:r>
            <a:r>
              <a:rPr lang="en-US" sz="2800" dirty="0" err="1"/>
              <a:t>Humanos</a:t>
            </a:r>
            <a:r>
              <a:rPr lang="en-US" sz="2800" dirty="0"/>
              <a:t>, la </a:t>
            </a:r>
            <a:r>
              <a:rPr lang="en-US" sz="2800" dirty="0" err="1"/>
              <a:t>Protección</a:t>
            </a:r>
            <a:r>
              <a:rPr lang="en-US" sz="2800" dirty="0"/>
              <a:t> Social en </a:t>
            </a:r>
            <a:r>
              <a:rPr lang="en-US" sz="2800" dirty="0" err="1"/>
              <a:t>Salud</a:t>
            </a:r>
            <a:r>
              <a:rPr lang="en-US" sz="2800" dirty="0"/>
              <a:t> no </a:t>
            </a:r>
            <a:r>
              <a:rPr lang="en-US" sz="2800" dirty="0" err="1"/>
              <a:t>es</a:t>
            </a:r>
            <a:r>
              <a:rPr lang="en-US" sz="2800" dirty="0"/>
              <a:t> </a:t>
            </a:r>
            <a:r>
              <a:rPr lang="en-US" sz="2800" dirty="0" err="1"/>
              <a:t>una</a:t>
            </a:r>
            <a:r>
              <a:rPr lang="en-US" sz="2800" dirty="0"/>
              <a:t> </a:t>
            </a:r>
            <a:r>
              <a:rPr lang="en-US" sz="2800" dirty="0" err="1"/>
              <a:t>función</a:t>
            </a:r>
            <a:r>
              <a:rPr lang="en-US" sz="2800" dirty="0"/>
              <a:t> de </a:t>
            </a:r>
            <a:r>
              <a:rPr lang="en-US" sz="2800" dirty="0" err="1"/>
              <a:t>asistencia</a:t>
            </a:r>
            <a:r>
              <a:rPr lang="en-US" sz="2800" dirty="0"/>
              <a:t> </a:t>
            </a:r>
            <a:r>
              <a:rPr lang="en-US" sz="2800" dirty="0" err="1"/>
              <a:t>desde</a:t>
            </a:r>
            <a:r>
              <a:rPr lang="en-US" sz="2800" dirty="0"/>
              <a:t> el </a:t>
            </a:r>
            <a:r>
              <a:rPr lang="en-US" sz="2800" dirty="0" err="1"/>
              <a:t>estado</a:t>
            </a:r>
            <a:r>
              <a:rPr lang="en-US" sz="2800" dirty="0"/>
              <a:t> </a:t>
            </a:r>
            <a:r>
              <a:rPr lang="en-US" sz="2800" dirty="0" err="1"/>
              <a:t>sino</a:t>
            </a:r>
            <a:r>
              <a:rPr lang="en-US" sz="2800" dirty="0"/>
              <a:t> </a:t>
            </a:r>
            <a:r>
              <a:rPr lang="en-US" sz="2800" b="1" i="1" dirty="0"/>
              <a:t>un </a:t>
            </a:r>
            <a:r>
              <a:rPr lang="en-US" sz="2800" b="1" i="1" dirty="0" err="1"/>
              <a:t>conjunto</a:t>
            </a:r>
            <a:r>
              <a:rPr lang="en-US" sz="2800" b="1" i="1" dirty="0"/>
              <a:t> de </a:t>
            </a:r>
            <a:r>
              <a:rPr lang="en-US" sz="2800" b="1" i="1" dirty="0" err="1"/>
              <a:t>derechos</a:t>
            </a:r>
            <a:r>
              <a:rPr lang="en-US" sz="2800" b="1" i="1" dirty="0"/>
              <a:t> </a:t>
            </a:r>
            <a:r>
              <a:rPr lang="en-US" sz="2800" b="1" i="1" dirty="0" err="1"/>
              <a:t>exigibles</a:t>
            </a:r>
            <a:r>
              <a:rPr lang="en-US" sz="2800" b="1" i="1" dirty="0"/>
              <a:t> </a:t>
            </a:r>
            <a:r>
              <a:rPr lang="en-US" sz="2800" b="1" i="1" dirty="0" err="1"/>
              <a:t>por</a:t>
            </a:r>
            <a:r>
              <a:rPr lang="en-US" sz="2800" b="1" i="1" dirty="0"/>
              <a:t> los </a:t>
            </a:r>
            <a:r>
              <a:rPr lang="en-US" sz="2800" b="1" i="1" dirty="0" err="1"/>
              <a:t>ciudadanos</a:t>
            </a:r>
            <a:r>
              <a:rPr lang="en-US" sz="2800" b="1" i="1" dirty="0"/>
              <a:t> y </a:t>
            </a:r>
            <a:r>
              <a:rPr lang="en-US" sz="2800" b="1" i="1" dirty="0" err="1"/>
              <a:t>que</a:t>
            </a:r>
            <a:r>
              <a:rPr lang="en-US" sz="2800" b="1" i="1" dirty="0"/>
              <a:t> el </a:t>
            </a:r>
            <a:r>
              <a:rPr lang="en-US" sz="2800" b="1" i="1" dirty="0" err="1"/>
              <a:t>estado</a:t>
            </a:r>
            <a:r>
              <a:rPr lang="en-US" sz="2800" b="1" i="1" dirty="0"/>
              <a:t> </a:t>
            </a:r>
            <a:r>
              <a:rPr lang="en-US" sz="2800" b="1" i="1" dirty="0" err="1"/>
              <a:t>debe</a:t>
            </a:r>
            <a:r>
              <a:rPr lang="en-US" sz="2800" b="1" i="1" dirty="0"/>
              <a:t> </a:t>
            </a:r>
            <a:r>
              <a:rPr lang="en-US" sz="2800" b="1" i="1" dirty="0" err="1"/>
              <a:t>garantizar</a:t>
            </a:r>
            <a:r>
              <a:rPr lang="en-US" sz="2800" b="1" i="1" dirty="0"/>
              <a:t>.</a:t>
            </a:r>
            <a:endParaRPr lang="es-ES_tradnl" sz="2800" b="1" i="1" dirty="0"/>
          </a:p>
        </p:txBody>
      </p:sp>
    </p:spTree>
    <p:extLst>
      <p:ext uri="{BB962C8B-B14F-4D97-AF65-F5344CB8AC3E}">
        <p14:creationId xmlns:p14="http://schemas.microsoft.com/office/powerpoint/2010/main" val="4108831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27025" y="1616075"/>
            <a:ext cx="2286000" cy="44450"/>
          </a:xfrm>
          <a:prstGeom prst="rect">
            <a:avLst/>
          </a:prstGeo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Can 1"/>
          <p:cNvSpPr/>
          <p:nvPr/>
        </p:nvSpPr>
        <p:spPr>
          <a:xfrm rot="16200000">
            <a:off x="2566194" y="2232819"/>
            <a:ext cx="914400" cy="2452688"/>
          </a:xfrm>
          <a:prstGeom prst="can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Can 5"/>
          <p:cNvSpPr/>
          <p:nvPr/>
        </p:nvSpPr>
        <p:spPr>
          <a:xfrm rot="16200000">
            <a:off x="5088732" y="2347118"/>
            <a:ext cx="914400" cy="2195513"/>
          </a:xfrm>
          <a:prstGeom prst="can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Flowchart: Manual Operation 2"/>
          <p:cNvSpPr/>
          <p:nvPr/>
        </p:nvSpPr>
        <p:spPr>
          <a:xfrm rot="5400000">
            <a:off x="6361113" y="3114675"/>
            <a:ext cx="1447800" cy="612775"/>
          </a:xfrm>
          <a:prstGeom prst="flowChartManualOperation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Cube 6"/>
          <p:cNvSpPr/>
          <p:nvPr/>
        </p:nvSpPr>
        <p:spPr>
          <a:xfrm rot="16200000">
            <a:off x="451644" y="2786856"/>
            <a:ext cx="1216025" cy="1401763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Can 7"/>
          <p:cNvSpPr/>
          <p:nvPr/>
        </p:nvSpPr>
        <p:spPr>
          <a:xfrm rot="16200000">
            <a:off x="2566194" y="3909219"/>
            <a:ext cx="914400" cy="2452688"/>
          </a:xfrm>
          <a:prstGeom prst="can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Can 8"/>
          <p:cNvSpPr/>
          <p:nvPr/>
        </p:nvSpPr>
        <p:spPr>
          <a:xfrm rot="16200000">
            <a:off x="5088732" y="4023518"/>
            <a:ext cx="914400" cy="2195513"/>
          </a:xfrm>
          <a:prstGeom prst="can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Flowchart: Manual Operation 9"/>
          <p:cNvSpPr/>
          <p:nvPr/>
        </p:nvSpPr>
        <p:spPr>
          <a:xfrm rot="5400000">
            <a:off x="6361113" y="4791075"/>
            <a:ext cx="1447800" cy="612775"/>
          </a:xfrm>
          <a:prstGeom prst="flowChartManualOperation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Cube 10"/>
          <p:cNvSpPr/>
          <p:nvPr/>
        </p:nvSpPr>
        <p:spPr>
          <a:xfrm rot="16200000">
            <a:off x="443706" y="4402932"/>
            <a:ext cx="1216025" cy="1401762"/>
          </a:xfrm>
          <a:prstGeom prst="cube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7734300" y="2697163"/>
            <a:ext cx="914400" cy="31242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7660" name="TextBox 15"/>
          <p:cNvSpPr txBox="1">
            <a:spLocks noChangeArrowheads="1"/>
          </p:cNvSpPr>
          <p:nvPr/>
        </p:nvSpPr>
        <p:spPr bwMode="auto">
          <a:xfrm>
            <a:off x="660400" y="3395663"/>
            <a:ext cx="9112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9pPr>
          </a:lstStyle>
          <a:p>
            <a:pPr algn="ctr"/>
            <a:r>
              <a:rPr lang="es-AR" sz="1200" b="1"/>
              <a:t>Rentas Generales</a:t>
            </a:r>
            <a:endParaRPr lang="en-US" sz="1200" b="1"/>
          </a:p>
        </p:txBody>
      </p:sp>
      <p:sp>
        <p:nvSpPr>
          <p:cNvPr id="27661" name="TextBox 16"/>
          <p:cNvSpPr txBox="1">
            <a:spLocks noChangeArrowheads="1"/>
          </p:cNvSpPr>
          <p:nvPr/>
        </p:nvSpPr>
        <p:spPr bwMode="auto">
          <a:xfrm>
            <a:off x="685800" y="5002213"/>
            <a:ext cx="9112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9pPr>
          </a:lstStyle>
          <a:p>
            <a:pPr algn="ctr"/>
            <a:r>
              <a:rPr lang="es-AR" sz="1200" b="1"/>
              <a:t>Aportes laborales</a:t>
            </a:r>
            <a:endParaRPr lang="en-US" sz="1200" b="1"/>
          </a:p>
        </p:txBody>
      </p:sp>
      <p:sp>
        <p:nvSpPr>
          <p:cNvPr id="27662" name="TextBox 17"/>
          <p:cNvSpPr txBox="1">
            <a:spLocks noChangeArrowheads="1"/>
          </p:cNvSpPr>
          <p:nvPr/>
        </p:nvSpPr>
        <p:spPr bwMode="auto">
          <a:xfrm>
            <a:off x="2192338" y="3195638"/>
            <a:ext cx="19812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9pPr>
          </a:lstStyle>
          <a:p>
            <a:r>
              <a:rPr lang="es-AR" sz="1400" b="1"/>
              <a:t>Financiamiento Público</a:t>
            </a:r>
            <a:endParaRPr lang="en-US" sz="1400" b="1"/>
          </a:p>
        </p:txBody>
      </p:sp>
      <p:sp>
        <p:nvSpPr>
          <p:cNvPr id="27663" name="TextBox 18"/>
          <p:cNvSpPr txBox="1">
            <a:spLocks noChangeArrowheads="1"/>
          </p:cNvSpPr>
          <p:nvPr/>
        </p:nvSpPr>
        <p:spPr bwMode="auto">
          <a:xfrm>
            <a:off x="2085975" y="4835525"/>
            <a:ext cx="216376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9pPr>
          </a:lstStyle>
          <a:p>
            <a:pPr algn="ctr"/>
            <a:r>
              <a:rPr lang="es-AR" sz="1400" b="1"/>
              <a:t>Financiamiento privado de administración Pública</a:t>
            </a:r>
            <a:endParaRPr lang="en-US" sz="1400" b="1"/>
          </a:p>
        </p:txBody>
      </p:sp>
      <p:sp>
        <p:nvSpPr>
          <p:cNvPr id="27664" name="TextBox 19"/>
          <p:cNvSpPr txBox="1">
            <a:spLocks noChangeArrowheads="1"/>
          </p:cNvSpPr>
          <p:nvPr/>
        </p:nvSpPr>
        <p:spPr bwMode="auto">
          <a:xfrm>
            <a:off x="4646613" y="3060700"/>
            <a:ext cx="1981200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9pPr>
          </a:lstStyle>
          <a:p>
            <a:pPr algn="ctr"/>
            <a:r>
              <a:rPr lang="es-AR" sz="1400" b="1"/>
              <a:t>Producción pública de servicios de cuidados de la salud</a:t>
            </a:r>
            <a:endParaRPr lang="en-US" sz="1400" b="1"/>
          </a:p>
        </p:txBody>
      </p:sp>
      <p:sp>
        <p:nvSpPr>
          <p:cNvPr id="27665" name="TextBox 21"/>
          <p:cNvSpPr txBox="1">
            <a:spLocks noChangeArrowheads="1"/>
          </p:cNvSpPr>
          <p:nvPr/>
        </p:nvSpPr>
        <p:spPr bwMode="auto">
          <a:xfrm>
            <a:off x="4646613" y="4737100"/>
            <a:ext cx="1981200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9pPr>
          </a:lstStyle>
          <a:p>
            <a:pPr algn="ctr"/>
            <a:r>
              <a:rPr lang="es-AR" sz="1400" b="1"/>
              <a:t>Producción o compra de servicios de cuidados de la salud</a:t>
            </a:r>
            <a:endParaRPr lang="en-US" sz="1400" b="1"/>
          </a:p>
        </p:txBody>
      </p:sp>
      <p:sp>
        <p:nvSpPr>
          <p:cNvPr id="23" name="TextBox 22"/>
          <p:cNvSpPr txBox="1"/>
          <p:nvPr/>
        </p:nvSpPr>
        <p:spPr>
          <a:xfrm>
            <a:off x="7786688" y="2682875"/>
            <a:ext cx="800100" cy="313848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vert">
            <a:spAutoFit/>
          </a:bodyPr>
          <a:lstStyle/>
          <a:p>
            <a:pPr algn="ctr">
              <a:defRPr/>
            </a:pPr>
            <a:r>
              <a:rPr lang="es-AR" sz="2000" b="1" dirty="0"/>
              <a:t>Segmentación por </a:t>
            </a:r>
          </a:p>
          <a:p>
            <a:pPr algn="ctr">
              <a:defRPr/>
            </a:pPr>
            <a:r>
              <a:rPr lang="es-AR" sz="2000" b="1" dirty="0"/>
              <a:t>capacidad de pago</a:t>
            </a:r>
            <a:endParaRPr lang="en-US" sz="2000" b="1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3062288" y="2286000"/>
            <a:ext cx="0" cy="3810000"/>
          </a:xfrm>
          <a:prstGeom prst="line">
            <a:avLst/>
          </a:prstGeom>
          <a:ln w="38100">
            <a:solidFill>
              <a:srgbClr val="C00000"/>
            </a:solidFill>
            <a:prstDash val="lgDash"/>
          </a:ln>
          <a:effectLst>
            <a:outerShdw blurRad="50800" dist="50800" dir="5400000" algn="ctr" rotWithShape="0">
              <a:srgbClr val="000000">
                <a:alpha val="6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5514975" y="2286000"/>
            <a:ext cx="0" cy="3810000"/>
          </a:xfrm>
          <a:prstGeom prst="line">
            <a:avLst/>
          </a:prstGeom>
          <a:ln w="38100">
            <a:solidFill>
              <a:srgbClr val="C00000"/>
            </a:solidFill>
            <a:prstDash val="lgDash"/>
          </a:ln>
          <a:effectLst>
            <a:outerShdw blurRad="50800" dist="50800" dir="5400000" algn="ctr" rotWithShape="0">
              <a:srgbClr val="000000">
                <a:alpha val="6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2103438" y="1795463"/>
            <a:ext cx="1905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9pPr>
          </a:lstStyle>
          <a:p>
            <a:pPr algn="ctr"/>
            <a:r>
              <a:rPr lang="es-AR" sz="2000" b="1" i="1"/>
              <a:t>Segmentación</a:t>
            </a:r>
            <a:endParaRPr lang="en-US" sz="2000" b="1" i="1"/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4587875" y="1795463"/>
            <a:ext cx="1905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9pPr>
          </a:lstStyle>
          <a:p>
            <a:pPr algn="ctr"/>
            <a:r>
              <a:rPr lang="es-AR" sz="2000" b="1" i="1"/>
              <a:t>Fragmentación</a:t>
            </a:r>
            <a:endParaRPr lang="en-US" sz="2000" b="1" i="1"/>
          </a:p>
        </p:txBody>
      </p:sp>
      <p:cxnSp>
        <p:nvCxnSpPr>
          <p:cNvPr id="30" name="Straight Arrow Connector 29"/>
          <p:cNvCxnSpPr>
            <a:stCxn id="2" idx="3"/>
          </p:cNvCxnSpPr>
          <p:nvPr/>
        </p:nvCxnSpPr>
        <p:spPr>
          <a:xfrm flipV="1">
            <a:off x="4249738" y="3444875"/>
            <a:ext cx="184150" cy="142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V="1">
            <a:off x="4249738" y="5105400"/>
            <a:ext cx="184150" cy="158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V="1">
            <a:off x="7442200" y="3441700"/>
            <a:ext cx="182563" cy="158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V="1">
            <a:off x="7442200" y="5111750"/>
            <a:ext cx="182563" cy="158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6324600" y="6477000"/>
            <a:ext cx="2819400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r>
              <a:rPr lang="es-AR" sz="1200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Julio A. </a:t>
            </a:r>
            <a:r>
              <a:rPr lang="es-AR" sz="1200" i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Siede</a:t>
            </a:r>
            <a:endParaRPr lang="en-US" sz="1200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136525" y="960438"/>
            <a:ext cx="885507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677" name="Rectangle 2"/>
          <p:cNvSpPr txBox="1">
            <a:spLocks noChangeArrowheads="1"/>
          </p:cNvSpPr>
          <p:nvPr/>
        </p:nvSpPr>
        <p:spPr bwMode="auto">
          <a:xfrm>
            <a:off x="579438" y="220663"/>
            <a:ext cx="777240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9pPr>
          </a:lstStyle>
          <a:p>
            <a:pPr algn="ctr" eaLnBrk="1" hangingPunct="1">
              <a:lnSpc>
                <a:spcPct val="70000"/>
              </a:lnSpc>
            </a:pPr>
            <a:r>
              <a:rPr lang="en-US" sz="2800" dirty="0" err="1" smtClean="0">
                <a:solidFill>
                  <a:srgbClr val="004080"/>
                </a:solidFill>
                <a:latin typeface="Arial Black" pitchFamily="34" charset="0"/>
              </a:rPr>
              <a:t>Protección</a:t>
            </a:r>
            <a:r>
              <a:rPr lang="en-US" sz="2800" dirty="0" smtClean="0">
                <a:solidFill>
                  <a:srgbClr val="004080"/>
                </a:solidFill>
                <a:latin typeface="Arial Black" pitchFamily="34" charset="0"/>
              </a:rPr>
              <a:t> Social en </a:t>
            </a:r>
            <a:r>
              <a:rPr lang="en-US" sz="2800" dirty="0" err="1" smtClean="0">
                <a:solidFill>
                  <a:srgbClr val="004080"/>
                </a:solidFill>
                <a:latin typeface="Arial Black" pitchFamily="34" charset="0"/>
              </a:rPr>
              <a:t>Salud</a:t>
            </a:r>
            <a:r>
              <a:rPr lang="en-US" sz="2800" dirty="0" smtClean="0">
                <a:solidFill>
                  <a:srgbClr val="004080"/>
                </a:solidFill>
                <a:latin typeface="Arial Black" pitchFamily="34" charset="0"/>
              </a:rPr>
              <a:t>: </a:t>
            </a:r>
            <a:r>
              <a:rPr lang="en-US" sz="2800" dirty="0" err="1">
                <a:solidFill>
                  <a:srgbClr val="004080"/>
                </a:solidFill>
                <a:latin typeface="Arial Black" pitchFamily="34" charset="0"/>
              </a:rPr>
              <a:t>Alcanza</a:t>
            </a:r>
            <a:r>
              <a:rPr lang="en-US" sz="2800" dirty="0">
                <a:solidFill>
                  <a:srgbClr val="004080"/>
                </a:solidFill>
                <a:latin typeface="Arial Black" pitchFamily="34" charset="0"/>
              </a:rPr>
              <a:t> con el </a:t>
            </a:r>
            <a:r>
              <a:rPr lang="en-US" sz="2800" dirty="0" err="1">
                <a:solidFill>
                  <a:srgbClr val="004080"/>
                </a:solidFill>
                <a:latin typeface="Arial Black" pitchFamily="34" charset="0"/>
              </a:rPr>
              <a:t>financiamiento</a:t>
            </a:r>
            <a:r>
              <a:rPr lang="en-US" sz="2800" dirty="0">
                <a:solidFill>
                  <a:srgbClr val="004080"/>
                </a:solidFill>
                <a:latin typeface="Arial Black" pitchFamily="34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234901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98701"/>
            <a:ext cx="8229600" cy="3821100"/>
          </a:xfrm>
        </p:spPr>
        <p:txBody>
          <a:bodyPr/>
          <a:lstStyle/>
          <a:p>
            <a:r>
              <a:rPr lang="es-AR" dirty="0" smtClean="0"/>
              <a:t>Políticas</a:t>
            </a:r>
          </a:p>
          <a:p>
            <a:pPr lvl="1"/>
            <a:r>
              <a:rPr lang="es-AR" dirty="0" smtClean="0"/>
              <a:t>Integración</a:t>
            </a:r>
          </a:p>
          <a:p>
            <a:pPr lvl="1"/>
            <a:r>
              <a:rPr lang="es-AR" dirty="0" smtClean="0"/>
              <a:t>Modelo de Atención</a:t>
            </a:r>
          </a:p>
          <a:p>
            <a:pPr lvl="1"/>
            <a:r>
              <a:rPr lang="es-AR" dirty="0" smtClean="0"/>
              <a:t>Financiamiento pro equidad sustentable</a:t>
            </a:r>
          </a:p>
          <a:p>
            <a:r>
              <a:rPr lang="es-AR" dirty="0" smtClean="0"/>
              <a:t>Instituciones</a:t>
            </a:r>
          </a:p>
          <a:p>
            <a:pPr lvl="1"/>
            <a:r>
              <a:rPr lang="es-AR" dirty="0" smtClean="0"/>
              <a:t>Rectoría</a:t>
            </a:r>
          </a:p>
          <a:p>
            <a:pPr lvl="1"/>
            <a:r>
              <a:rPr lang="es-AR" dirty="0" smtClean="0"/>
              <a:t>Provisión de servicios</a:t>
            </a:r>
          </a:p>
          <a:p>
            <a:endParaRPr lang="en-US" dirty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609600" y="7620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9pPr>
          </a:lstStyle>
          <a:p>
            <a:pPr algn="ctr" eaLnBrk="1" hangingPunct="1">
              <a:lnSpc>
                <a:spcPct val="70000"/>
              </a:lnSpc>
            </a:pPr>
            <a:r>
              <a:rPr lang="en-US" sz="3200" dirty="0" err="1">
                <a:solidFill>
                  <a:srgbClr val="004080"/>
                </a:solidFill>
                <a:latin typeface="Arial Black" charset="0"/>
              </a:rPr>
              <a:t>Protección</a:t>
            </a:r>
            <a:r>
              <a:rPr lang="en-US" sz="3200" dirty="0">
                <a:solidFill>
                  <a:srgbClr val="004080"/>
                </a:solidFill>
                <a:latin typeface="Arial Black" charset="0"/>
              </a:rPr>
              <a:t> Social en </a:t>
            </a:r>
            <a:r>
              <a:rPr lang="en-US" sz="3200" dirty="0" err="1">
                <a:solidFill>
                  <a:srgbClr val="004080"/>
                </a:solidFill>
                <a:latin typeface="Arial Black" charset="0"/>
              </a:rPr>
              <a:t>Salud</a:t>
            </a:r>
            <a:endParaRPr lang="en-US" sz="3200" dirty="0">
              <a:solidFill>
                <a:srgbClr val="004080"/>
              </a:solidFill>
              <a:latin typeface="Arial Black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524000" y="1251075"/>
            <a:ext cx="57150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9pPr>
          </a:lstStyle>
          <a:p>
            <a:pPr algn="ctr"/>
            <a:r>
              <a:rPr lang="es-ES_tradnl" b="1" dirty="0" smtClean="0">
                <a:solidFill>
                  <a:srgbClr val="0080FF"/>
                </a:solidFill>
              </a:rPr>
              <a:t>Dimensiones en el camino hacia la Cobertura Universal</a:t>
            </a:r>
            <a:endParaRPr lang="es-ES_tradnl" b="1" dirty="0">
              <a:solidFill>
                <a:srgbClr val="0080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38400" y="6172200"/>
            <a:ext cx="670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AR" dirty="0" smtClean="0">
                <a:solidFill>
                  <a:schemeClr val="bg1">
                    <a:lumMod val="50000"/>
                  </a:schemeClr>
                </a:solidFill>
              </a:rPr>
              <a:t>Adaptado de </a:t>
            </a:r>
            <a:r>
              <a:rPr lang="es-AR" dirty="0" err="1" smtClean="0">
                <a:solidFill>
                  <a:schemeClr val="bg1">
                    <a:lumMod val="50000"/>
                  </a:schemeClr>
                </a:solidFill>
              </a:rPr>
              <a:t>Frenk</a:t>
            </a:r>
            <a:r>
              <a:rPr lang="es-AR" dirty="0" smtClean="0">
                <a:solidFill>
                  <a:schemeClr val="bg1">
                    <a:lumMod val="50000"/>
                  </a:schemeClr>
                </a:solidFill>
              </a:rPr>
              <a:t> J., De </a:t>
            </a:r>
            <a:r>
              <a:rPr lang="es-AR" dirty="0" err="1" smtClean="0">
                <a:solidFill>
                  <a:schemeClr val="bg1">
                    <a:lumMod val="50000"/>
                  </a:schemeClr>
                </a:solidFill>
              </a:rPr>
              <a:t>Ferranti</a:t>
            </a:r>
            <a:r>
              <a:rPr lang="es-AR" dirty="0" smtClean="0">
                <a:solidFill>
                  <a:schemeClr val="bg1">
                    <a:lumMod val="50000"/>
                  </a:schemeClr>
                </a:solidFill>
              </a:rPr>
              <a:t>, D. </a:t>
            </a:r>
            <a:r>
              <a:rPr lang="es-AR" dirty="0" err="1" smtClean="0">
                <a:solidFill>
                  <a:schemeClr val="bg1">
                    <a:lumMod val="50000"/>
                  </a:schemeClr>
                </a:solidFill>
              </a:rPr>
              <a:t>The</a:t>
            </a:r>
            <a:r>
              <a:rPr lang="es-AR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s-AR" dirty="0" err="1" smtClean="0">
                <a:solidFill>
                  <a:schemeClr val="bg1">
                    <a:lumMod val="50000"/>
                  </a:schemeClr>
                </a:solidFill>
              </a:rPr>
              <a:t>Lancet</a:t>
            </a:r>
            <a:r>
              <a:rPr lang="es-AR" dirty="0" smtClean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es-AR" dirty="0" err="1" smtClean="0">
                <a:solidFill>
                  <a:schemeClr val="bg1">
                    <a:lumMod val="50000"/>
                  </a:schemeClr>
                </a:solidFill>
              </a:rPr>
              <a:t>vol</a:t>
            </a:r>
            <a:r>
              <a:rPr lang="es-AR" dirty="0" smtClean="0">
                <a:solidFill>
                  <a:schemeClr val="bg1">
                    <a:lumMod val="50000"/>
                  </a:schemeClr>
                </a:solidFill>
              </a:rPr>
              <a:t> 380. Set 8,2012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47786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Organización</a:t>
            </a:r>
          </a:p>
          <a:p>
            <a:pPr>
              <a:defRPr/>
            </a:pPr>
            <a:r>
              <a:rPr lang="en-US" smtClean="0"/>
              <a:t>Panamericana</a:t>
            </a:r>
          </a:p>
          <a:p>
            <a:pPr>
              <a:defRPr/>
            </a:pPr>
            <a:r>
              <a:rPr lang="en-US" smtClean="0"/>
              <a:t>De la Salud</a:t>
            </a:r>
            <a:endParaRPr lang="en-US" sz="1400">
              <a:solidFill>
                <a:schemeClr val="accent2"/>
              </a:solidFill>
            </a:endParaRPr>
          </a:p>
        </p:txBody>
      </p:sp>
      <p:grpSp>
        <p:nvGrpSpPr>
          <p:cNvPr id="18436" name="Group 22"/>
          <p:cNvGrpSpPr>
            <a:grpSpLocks/>
          </p:cNvGrpSpPr>
          <p:nvPr/>
        </p:nvGrpSpPr>
        <p:grpSpPr bwMode="auto">
          <a:xfrm>
            <a:off x="2962043" y="1246188"/>
            <a:ext cx="3584806" cy="3325812"/>
            <a:chOff x="2484120" y="1336627"/>
            <a:chExt cx="3947795" cy="3906568"/>
          </a:xfrm>
        </p:grpSpPr>
        <p:cxnSp>
          <p:nvCxnSpPr>
            <p:cNvPr id="18440" name="Straight Connector 50"/>
            <p:cNvCxnSpPr>
              <a:cxnSpLocks noChangeShapeType="1"/>
            </p:cNvCxnSpPr>
            <p:nvPr/>
          </p:nvCxnSpPr>
          <p:spPr bwMode="auto">
            <a:xfrm flipH="1">
              <a:off x="3535680" y="4259263"/>
              <a:ext cx="2850515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8441" name="Cube 1"/>
            <p:cNvSpPr>
              <a:spLocks noChangeArrowheads="1"/>
            </p:cNvSpPr>
            <p:nvPr/>
          </p:nvSpPr>
          <p:spPr bwMode="auto">
            <a:xfrm>
              <a:off x="4114800" y="3490595"/>
              <a:ext cx="1752600" cy="1752600"/>
            </a:xfrm>
            <a:prstGeom prst="cube">
              <a:avLst>
                <a:gd name="adj" fmla="val 25000"/>
              </a:avLst>
            </a:prstGeom>
            <a:solidFill>
              <a:srgbClr val="92D05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cxnSp>
          <p:nvCxnSpPr>
            <p:cNvPr id="18442" name="Straight Connector 4"/>
            <p:cNvCxnSpPr>
              <a:cxnSpLocks noChangeShapeType="1"/>
            </p:cNvCxnSpPr>
            <p:nvPr/>
          </p:nvCxnSpPr>
          <p:spPr bwMode="auto">
            <a:xfrm flipV="1">
              <a:off x="5410200" y="4236720"/>
              <a:ext cx="1021715" cy="1006475"/>
            </a:xfrm>
            <a:prstGeom prst="line">
              <a:avLst/>
            </a:prstGeom>
            <a:noFill/>
            <a:ln w="38100" algn="ctr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8443" name="Straight Connector 6"/>
            <p:cNvCxnSpPr>
              <a:cxnSpLocks noChangeShapeType="1"/>
            </p:cNvCxnSpPr>
            <p:nvPr/>
          </p:nvCxnSpPr>
          <p:spPr bwMode="auto">
            <a:xfrm flipV="1">
              <a:off x="5410200" y="2331720"/>
              <a:ext cx="15875" cy="2911475"/>
            </a:xfrm>
            <a:prstGeom prst="line">
              <a:avLst/>
            </a:prstGeom>
            <a:noFill/>
            <a:ln w="38100" algn="ctr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8444" name="Straight Connector 7"/>
            <p:cNvCxnSpPr>
              <a:cxnSpLocks noChangeShapeType="1"/>
            </p:cNvCxnSpPr>
            <p:nvPr/>
          </p:nvCxnSpPr>
          <p:spPr bwMode="auto">
            <a:xfrm flipH="1">
              <a:off x="2514600" y="5243195"/>
              <a:ext cx="2895600" cy="0"/>
            </a:xfrm>
            <a:prstGeom prst="line">
              <a:avLst/>
            </a:prstGeom>
            <a:noFill/>
            <a:ln w="38100" algn="ctr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8445" name="Straight Connector 12"/>
            <p:cNvCxnSpPr>
              <a:cxnSpLocks noChangeShapeType="1"/>
            </p:cNvCxnSpPr>
            <p:nvPr/>
          </p:nvCxnSpPr>
          <p:spPr bwMode="auto">
            <a:xfrm flipV="1">
              <a:off x="2484120" y="2347280"/>
              <a:ext cx="0" cy="2895915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8446" name="Straight Connector 17"/>
            <p:cNvCxnSpPr>
              <a:cxnSpLocks noChangeShapeType="1"/>
            </p:cNvCxnSpPr>
            <p:nvPr/>
          </p:nvCxnSpPr>
          <p:spPr bwMode="auto">
            <a:xfrm flipH="1">
              <a:off x="2514600" y="2347278"/>
              <a:ext cx="2910205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8447" name="Straight Connector 18"/>
            <p:cNvCxnSpPr>
              <a:cxnSpLocks noChangeShapeType="1"/>
            </p:cNvCxnSpPr>
            <p:nvPr/>
          </p:nvCxnSpPr>
          <p:spPr bwMode="auto">
            <a:xfrm flipV="1">
              <a:off x="6400800" y="1341120"/>
              <a:ext cx="31115" cy="2895601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8448" name="Straight Connector 47"/>
            <p:cNvCxnSpPr>
              <a:cxnSpLocks noChangeShapeType="1"/>
            </p:cNvCxnSpPr>
            <p:nvPr/>
          </p:nvCxnSpPr>
          <p:spPr bwMode="auto">
            <a:xfrm flipV="1">
              <a:off x="5426075" y="1341120"/>
              <a:ext cx="1005840" cy="1006160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8449" name="Straight Connector 49"/>
            <p:cNvCxnSpPr>
              <a:cxnSpLocks noChangeShapeType="1"/>
            </p:cNvCxnSpPr>
            <p:nvPr/>
          </p:nvCxnSpPr>
          <p:spPr bwMode="auto">
            <a:xfrm flipV="1">
              <a:off x="2522855" y="4236403"/>
              <a:ext cx="1028383" cy="983615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8450" name="Straight Connector 51"/>
            <p:cNvCxnSpPr>
              <a:cxnSpLocks noChangeShapeType="1"/>
            </p:cNvCxnSpPr>
            <p:nvPr/>
          </p:nvCxnSpPr>
          <p:spPr bwMode="auto">
            <a:xfrm flipV="1">
              <a:off x="3519805" y="1341120"/>
              <a:ext cx="31433" cy="2895284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8451" name="Straight Connector 52"/>
            <p:cNvCxnSpPr>
              <a:cxnSpLocks noChangeShapeType="1"/>
            </p:cNvCxnSpPr>
            <p:nvPr/>
          </p:nvCxnSpPr>
          <p:spPr bwMode="auto">
            <a:xfrm flipH="1">
              <a:off x="3551238" y="1336627"/>
              <a:ext cx="2880677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8452" name="Straight Connector 53"/>
            <p:cNvCxnSpPr>
              <a:cxnSpLocks noChangeShapeType="1"/>
            </p:cNvCxnSpPr>
            <p:nvPr/>
          </p:nvCxnSpPr>
          <p:spPr bwMode="auto">
            <a:xfrm flipV="1">
              <a:off x="2499678" y="1341120"/>
              <a:ext cx="1051560" cy="1005523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18437" name="TextBox 23"/>
          <p:cNvSpPr txBox="1">
            <a:spLocks noChangeArrowheads="1"/>
          </p:cNvSpPr>
          <p:nvPr/>
        </p:nvSpPr>
        <p:spPr bwMode="auto">
          <a:xfrm>
            <a:off x="6159413" y="3943025"/>
            <a:ext cx="26670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9pPr>
          </a:lstStyle>
          <a:p>
            <a:r>
              <a:rPr lang="es-AR" sz="2000" b="1" dirty="0"/>
              <a:t>Servicios garantizados o priorizados </a:t>
            </a:r>
            <a:endParaRPr lang="en-US" sz="2000" b="1" dirty="0"/>
          </a:p>
        </p:txBody>
      </p:sp>
      <p:sp>
        <p:nvSpPr>
          <p:cNvPr id="18438" name="TextBox 38"/>
          <p:cNvSpPr txBox="1">
            <a:spLocks noChangeArrowheads="1"/>
          </p:cNvSpPr>
          <p:nvPr/>
        </p:nvSpPr>
        <p:spPr bwMode="auto">
          <a:xfrm>
            <a:off x="3239985" y="4634425"/>
            <a:ext cx="32464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9pPr>
          </a:lstStyle>
          <a:p>
            <a:r>
              <a:rPr lang="es-AR" sz="2000" b="1" dirty="0"/>
              <a:t>Población cubierta </a:t>
            </a:r>
            <a:endParaRPr lang="en-US" sz="2000" b="1" dirty="0"/>
          </a:p>
        </p:txBody>
      </p:sp>
      <p:sp>
        <p:nvSpPr>
          <p:cNvPr id="18439" name="TextBox 40"/>
          <p:cNvSpPr txBox="1">
            <a:spLocks noChangeArrowheads="1"/>
          </p:cNvSpPr>
          <p:nvPr/>
        </p:nvSpPr>
        <p:spPr bwMode="auto">
          <a:xfrm>
            <a:off x="5573367" y="2498725"/>
            <a:ext cx="3200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9pPr>
          </a:lstStyle>
          <a:p>
            <a:r>
              <a:rPr lang="es-AR" sz="2000" b="1" dirty="0"/>
              <a:t>Proporción de gratuidad </a:t>
            </a:r>
            <a:endParaRPr lang="en-US" sz="2000" b="1" dirty="0"/>
          </a:p>
        </p:txBody>
      </p:sp>
      <p:sp>
        <p:nvSpPr>
          <p:cNvPr id="21" name="Rectangle 2"/>
          <p:cNvSpPr txBox="1">
            <a:spLocks noChangeArrowheads="1"/>
          </p:cNvSpPr>
          <p:nvPr/>
        </p:nvSpPr>
        <p:spPr bwMode="auto">
          <a:xfrm>
            <a:off x="579438" y="220663"/>
            <a:ext cx="777240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9pPr>
          </a:lstStyle>
          <a:p>
            <a:pPr algn="ctr" eaLnBrk="1" hangingPunct="1">
              <a:lnSpc>
                <a:spcPct val="70000"/>
              </a:lnSpc>
            </a:pPr>
            <a:r>
              <a:rPr lang="en-US" sz="2800" dirty="0" err="1" smtClean="0">
                <a:solidFill>
                  <a:srgbClr val="004080"/>
                </a:solidFill>
                <a:latin typeface="Arial Black" pitchFamily="34" charset="0"/>
              </a:rPr>
              <a:t>Protección</a:t>
            </a:r>
            <a:r>
              <a:rPr lang="en-US" sz="2800" dirty="0" smtClean="0">
                <a:solidFill>
                  <a:srgbClr val="004080"/>
                </a:solidFill>
                <a:latin typeface="Arial Black" pitchFamily="34" charset="0"/>
              </a:rPr>
              <a:t> Social en </a:t>
            </a:r>
            <a:r>
              <a:rPr lang="en-US" sz="2800" dirty="0" err="1" smtClean="0">
                <a:solidFill>
                  <a:srgbClr val="004080"/>
                </a:solidFill>
                <a:latin typeface="Arial Black" pitchFamily="34" charset="0"/>
              </a:rPr>
              <a:t>Salud</a:t>
            </a:r>
            <a:r>
              <a:rPr lang="en-US" sz="2800" dirty="0" smtClean="0">
                <a:solidFill>
                  <a:srgbClr val="004080"/>
                </a:solidFill>
                <a:latin typeface="Arial Black" pitchFamily="34" charset="0"/>
              </a:rPr>
              <a:t>: </a:t>
            </a:r>
            <a:r>
              <a:rPr lang="en-US" sz="2800" dirty="0" err="1" smtClean="0">
                <a:solidFill>
                  <a:srgbClr val="004080"/>
                </a:solidFill>
                <a:latin typeface="Arial Black" pitchFamily="34" charset="0"/>
              </a:rPr>
              <a:t>Hacia</a:t>
            </a:r>
            <a:r>
              <a:rPr lang="en-US" sz="2800" dirty="0" smtClean="0">
                <a:solidFill>
                  <a:srgbClr val="004080"/>
                </a:solidFill>
                <a:latin typeface="Arial Black" pitchFamily="34" charset="0"/>
              </a:rPr>
              <a:t> la </a:t>
            </a:r>
            <a:r>
              <a:rPr lang="en-US" sz="2800" dirty="0" err="1" smtClean="0">
                <a:solidFill>
                  <a:srgbClr val="004080"/>
                </a:solidFill>
                <a:latin typeface="Arial Black" pitchFamily="34" charset="0"/>
              </a:rPr>
              <a:t>Cobertura</a:t>
            </a:r>
            <a:r>
              <a:rPr lang="en-US" sz="2800" dirty="0" smtClean="0">
                <a:solidFill>
                  <a:srgbClr val="004080"/>
                </a:solidFill>
                <a:latin typeface="Arial Black" pitchFamily="34" charset="0"/>
              </a:rPr>
              <a:t> Universal en </a:t>
            </a:r>
            <a:r>
              <a:rPr lang="en-US" sz="2800" dirty="0" err="1" smtClean="0">
                <a:solidFill>
                  <a:srgbClr val="004080"/>
                </a:solidFill>
                <a:latin typeface="Arial Black" pitchFamily="34" charset="0"/>
              </a:rPr>
              <a:t>Salud</a:t>
            </a:r>
            <a:endParaRPr lang="en-US" sz="2800" dirty="0">
              <a:solidFill>
                <a:srgbClr val="004080"/>
              </a:solidFill>
              <a:latin typeface="Arial Black" pitchFamily="34" charset="0"/>
            </a:endParaRPr>
          </a:p>
        </p:txBody>
      </p:sp>
      <p:sp>
        <p:nvSpPr>
          <p:cNvPr id="22" name="TextBox 4"/>
          <p:cNvSpPr txBox="1">
            <a:spLocks noChangeArrowheads="1"/>
          </p:cNvSpPr>
          <p:nvPr/>
        </p:nvSpPr>
        <p:spPr bwMode="auto">
          <a:xfrm>
            <a:off x="563875" y="5638800"/>
            <a:ext cx="797083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9pPr>
          </a:lstStyle>
          <a:p>
            <a:pPr algn="ctr"/>
            <a:r>
              <a:rPr lang="es-ES_tradnl" b="1" dirty="0" smtClean="0">
                <a:solidFill>
                  <a:srgbClr val="0080FF"/>
                </a:solidFill>
              </a:rPr>
              <a:t>La Cobertura Universal es un medio, no un fin en sí mismo</a:t>
            </a:r>
            <a:endParaRPr lang="es-ES_tradnl" b="1" dirty="0">
              <a:solidFill>
                <a:srgbClr val="008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81083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</TotalTime>
  <Words>1332</Words>
  <Application>Microsoft Office PowerPoint</Application>
  <PresentationFormat>On-screen Show (4:3)</PresentationFormat>
  <Paragraphs>149</Paragraphs>
  <Slides>18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PowerPoint Presentation</vt:lpstr>
      <vt:lpstr>PowerPoint Presentation</vt:lpstr>
      <vt:lpstr>Protección Social en Salud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PAHO</dc:creator>
  <cp:lastModifiedBy>PAHO</cp:lastModifiedBy>
  <cp:revision>20</cp:revision>
  <dcterms:created xsi:type="dcterms:W3CDTF">2006-08-16T00:00:00Z</dcterms:created>
  <dcterms:modified xsi:type="dcterms:W3CDTF">2012-11-29T03:59:21Z</dcterms:modified>
</cp:coreProperties>
</file>