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5" r:id="rId1"/>
  </p:sldMasterIdLst>
  <p:handoutMasterIdLst>
    <p:handoutMasterId r:id="rId22"/>
  </p:handoutMasterIdLst>
  <p:sldIdLst>
    <p:sldId id="256" r:id="rId2"/>
    <p:sldId id="277" r:id="rId3"/>
    <p:sldId id="258" r:id="rId4"/>
    <p:sldId id="259" r:id="rId5"/>
    <p:sldId id="260" r:id="rId6"/>
    <p:sldId id="261" r:id="rId7"/>
    <p:sldId id="278" r:id="rId8"/>
    <p:sldId id="269" r:id="rId9"/>
    <p:sldId id="262" r:id="rId10"/>
    <p:sldId id="279" r:id="rId11"/>
    <p:sldId id="273" r:id="rId12"/>
    <p:sldId id="274" r:id="rId13"/>
    <p:sldId id="275" r:id="rId14"/>
    <p:sldId id="276" r:id="rId15"/>
    <p:sldId id="264" r:id="rId16"/>
    <p:sldId id="265" r:id="rId17"/>
    <p:sldId id="257" r:id="rId18"/>
    <p:sldId id="271" r:id="rId19"/>
    <p:sldId id="266" r:id="rId20"/>
    <p:sldId id="270" r:id="rId21"/>
  </p:sldIdLst>
  <p:sldSz cx="9144000" cy="6858000" type="screen4x3"/>
  <p:notesSz cx="10063163" cy="6873875"/>
  <p:embeddedFontLst>
    <p:embeddedFont>
      <p:font typeface="Franklin Gothic Medium" pitchFamily="34" charset="0"/>
      <p:regular r:id="rId23"/>
      <p:italic r:id="rId24"/>
    </p:embeddedFont>
    <p:embeddedFont>
      <p:font typeface="Wingdings 3" pitchFamily="18" charset="2"/>
      <p:regular r:id="rId25"/>
    </p:embeddedFont>
    <p:embeddedFont>
      <p:font typeface="Franklin Gothic Book" pitchFamily="34" charset="0"/>
      <p:regular r:id="rId26"/>
      <p:italic r:id="rId27"/>
    </p:embeddedFont>
    <p:embeddedFont>
      <p:font typeface="Tunga" pitchFamily="34" charset="0"/>
      <p:regular r:id="rId28"/>
      <p:bold r:id="rId29"/>
    </p:embeddedFont>
    <p:embeddedFont>
      <p:font typeface="Aharoni" pitchFamily="2" charset="-79"/>
      <p:bold r:id="rId30"/>
    </p:embeddedFont>
    <p:embeddedFont>
      <p:font typeface="Verdana" pitchFamily="34" charset="0"/>
      <p:regular r:id="rId31"/>
      <p:bold r:id="rId32"/>
      <p:italic r:id="rId33"/>
      <p:boldItalic r:id="rId34"/>
    </p:embeddedFont>
    <p:embeddedFont>
      <p:font typeface="Gill Sans Ultra Bold" pitchFamily="34" charset="0"/>
      <p:regular r:id="rId35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>
        <p:scale>
          <a:sx n="50" d="100"/>
          <a:sy n="50" d="100"/>
        </p:scale>
        <p:origin x="-1190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7.2421916010498688E-2"/>
                  <c:y val="4.16859871682706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2344925634295718E-2"/>
                  <c:y val="2.78594342373869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38245352143482064"/>
                  <c:y val="-3.31944444444444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9460411198600174E-2"/>
                  <c:y val="-8.50674394867308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es-ES_tradnl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Hoja1!$C$4:$C$7</c:f>
              <c:strCache>
                <c:ptCount val="4"/>
                <c:pt idx="0">
                  <c:v>Clase 1</c:v>
                </c:pt>
                <c:pt idx="1">
                  <c:v>Clase 2</c:v>
                </c:pt>
                <c:pt idx="2">
                  <c:v>Clase 3</c:v>
                </c:pt>
                <c:pt idx="3">
                  <c:v>Clase 4</c:v>
                </c:pt>
              </c:strCache>
            </c:strRef>
          </c:cat>
          <c:val>
            <c:numRef>
              <c:f>Hoja1!$D$4:$D$7</c:f>
              <c:numCache>
                <c:formatCode>General</c:formatCode>
                <c:ptCount val="4"/>
                <c:pt idx="0">
                  <c:v>27.04</c:v>
                </c:pt>
                <c:pt idx="1">
                  <c:v>10.57</c:v>
                </c:pt>
                <c:pt idx="2">
                  <c:v>18.36</c:v>
                </c:pt>
                <c:pt idx="3">
                  <c:v>44.03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700713" y="0"/>
            <a:ext cx="43608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FB2B8CF-14EA-4EE0-B474-726353E23FE7}" type="datetimeFigureOut">
              <a:rPr lang="es-ES_tradnl"/>
              <a:pPr>
                <a:defRPr/>
              </a:pPr>
              <a:t>28/11/2012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29388"/>
            <a:ext cx="43592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700713" y="6529388"/>
            <a:ext cx="43608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90B9507-3F1D-4157-AE04-A67648DEC9A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9130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6795-FCC3-4CA8-B135-10BA809D9A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36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F1009-AAFC-4604-B010-38FF8ECBB7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82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24A06-8D49-4FCE-B881-BBD7F333AC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21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6279D-DCBA-4401-9D34-C276500774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38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D0B7-CD33-4610-9A3A-800835A3D9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1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055DE-8A5E-4C04-9F7B-F10902E1E5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78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F8AC0-911F-4EC4-AA5A-45C6C715E4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35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F6666-FEBF-4599-8132-3AE6DC45B2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0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EFB6-0DD7-4DC3-A287-17D916603E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55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983860-7F43-491D-BA74-AAE2093FEE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53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1DEA-C391-496E-8DF4-542722F3CE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02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B07CA2-AE8A-4664-90BC-7A17F99E8F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1" r:id="rId2"/>
    <p:sldLayoutId id="2147483829" r:id="rId3"/>
    <p:sldLayoutId id="2147483822" r:id="rId4"/>
    <p:sldLayoutId id="2147483823" r:id="rId5"/>
    <p:sldLayoutId id="2147483824" r:id="rId6"/>
    <p:sldLayoutId id="2147483825" r:id="rId7"/>
    <p:sldLayoutId id="2147483830" r:id="rId8"/>
    <p:sldLayoutId id="2147483831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nsc_direc@conetti.com.ar" TargetMode="External"/><Relationship Id="rId2" Type="http://schemas.openxmlformats.org/officeDocument/2006/relationships/hyperlink" Target="mailto:municipalidad@elcarmen.gob.a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412" y="980728"/>
            <a:ext cx="8893175" cy="2374900"/>
          </a:xfr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s-ES" dirty="0" smtClean="0">
                <a:latin typeface="Gill Sans Ultra Bold" pitchFamily="34" charset="0"/>
              </a:rPr>
              <a:t>“</a:t>
            </a:r>
            <a:r>
              <a:rPr lang="es-AR" cap="none" dirty="0" err="1" smtClean="0">
                <a:latin typeface="Gill Sans Ultra Bold" pitchFamily="34" charset="0"/>
              </a:rPr>
              <a:t>Evaluacion</a:t>
            </a:r>
            <a:r>
              <a:rPr lang="es-AR" cap="none" dirty="0" smtClean="0">
                <a:latin typeface="Gill Sans Ultra Bold" pitchFamily="34" charset="0"/>
              </a:rPr>
              <a:t> de Encuesta sobre conocimiento de “Ley De Tránsito” – Jujuy – Argentina – Año 2011</a:t>
            </a:r>
            <a:r>
              <a:rPr lang="es-ES" cap="none" dirty="0" smtClean="0">
                <a:latin typeface="Gill Sans Ultra Bold" pitchFamily="34" charset="0"/>
              </a:rPr>
              <a:t>”</a:t>
            </a:r>
            <a:endParaRPr lang="es-ES" cap="none" dirty="0">
              <a:latin typeface="Gill Sans Ultra Bold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861048"/>
            <a:ext cx="8604448" cy="17526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Especialista: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 MARÍA CHALABE</a:t>
            </a:r>
            <a:endParaRPr lang="es-ES" sz="28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28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ZUMBAY B., LEINECKER </a:t>
            </a:r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L,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Jujuy </a:t>
            </a:r>
            <a:r>
              <a:rPr lang="es-ES" sz="28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Argentina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004"/>
            <a:ext cx="9144000" cy="75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36904" cy="549275"/>
          </a:xfrm>
        </p:spPr>
        <p:txBody>
          <a:bodyPr/>
          <a:lstStyle/>
          <a:p>
            <a:r>
              <a:rPr lang="es-ES_tradnl" dirty="0">
                <a:latin typeface="Gill Sans Ultra Bold" pitchFamily="34" charset="0"/>
                <a:ea typeface="+mn-ea"/>
                <a:cs typeface="Arial" charset="0"/>
              </a:rPr>
              <a:t>Clases según Encuesta - n= </a:t>
            </a:r>
            <a:r>
              <a:rPr lang="es-ES_tradnl" dirty="0">
                <a:latin typeface="Gill Sans Ultra Bold" pitchFamily="34" charset="0"/>
                <a:ea typeface="+mn-ea"/>
                <a:cs typeface="Arial" charset="0"/>
              </a:rPr>
              <a:t>795</a:t>
            </a:r>
            <a:endParaRPr lang="es-ES_tradnl" dirty="0">
              <a:latin typeface="Gill Sans Ultra Bold" pitchFamily="34" charset="0"/>
              <a:ea typeface="+mn-ea"/>
              <a:cs typeface="Arial" charset="0"/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388077"/>
              </p:ext>
            </p:extLst>
          </p:nvPr>
        </p:nvGraphicFramePr>
        <p:xfrm>
          <a:off x="899592" y="1340768"/>
          <a:ext cx="77048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272"/>
            <a:ext cx="9144000" cy="980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764729" y="919163"/>
            <a:ext cx="7343775" cy="4968875"/>
          </a:xfrm>
        </p:spPr>
        <p:txBody>
          <a:bodyPr/>
          <a:lstStyle/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AR" sz="36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27,04%,</a:t>
            </a:r>
          </a:p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ES_tradnl" sz="3200" dirty="0" smtClean="0"/>
              <a:t>Peatones, </a:t>
            </a:r>
            <a:r>
              <a:rPr lang="es-ES" sz="3000" dirty="0" smtClean="0"/>
              <a:t>sexo femenino</a:t>
            </a:r>
          </a:p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AR" sz="3000" dirty="0"/>
              <a:t>(72%), con desconocimiento de reglas de adelantamiento vehicular, circulación, obligaciones en caso de accidente, seguridad en la vía pública, prohibiciones, entre otras</a:t>
            </a:r>
            <a:endParaRPr lang="es-ES" sz="3000" dirty="0" smtClean="0"/>
          </a:p>
        </p:txBody>
      </p:sp>
      <p:sp>
        <p:nvSpPr>
          <p:cNvPr id="13316" name="Rectangle 2"/>
          <p:cNvSpPr>
            <a:spLocks noRot="1" noChangeArrowheads="1"/>
          </p:cNvSpPr>
          <p:nvPr/>
        </p:nvSpPr>
        <p:spPr bwMode="auto">
          <a:xfrm>
            <a:off x="468313" y="0"/>
            <a:ext cx="83851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ES" sz="2800" dirty="0" smtClean="0">
                <a:latin typeface="Gill Sans Ultra Bold" pitchFamily="34" charset="0"/>
              </a:rPr>
              <a:t>Clase 1:</a:t>
            </a:r>
            <a:endParaRPr lang="es-ES" sz="2800" dirty="0">
              <a:latin typeface="Gill Sans Ultra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440531"/>
            <a:ext cx="2438400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4606794"/>
            <a:ext cx="1723231" cy="123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004"/>
            <a:ext cx="9144000" cy="75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5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800225" y="981075"/>
            <a:ext cx="7343775" cy="4968875"/>
          </a:xfrm>
        </p:spPr>
        <p:txBody>
          <a:bodyPr/>
          <a:lstStyle/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AR" sz="36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10,57%,</a:t>
            </a:r>
          </a:p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ES_tradnl" sz="3200" dirty="0" smtClean="0"/>
              <a:t>Ciclistas, </a:t>
            </a:r>
            <a:r>
              <a:rPr lang="es-AR" sz="3200" dirty="0"/>
              <a:t>con ojo de gato como elemento de seguridad</a:t>
            </a:r>
            <a:endParaRPr lang="es-ES" sz="3000" dirty="0" smtClean="0"/>
          </a:p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AR" sz="3000" dirty="0"/>
              <a:t>que conocen edad mínima, requisitos y límites para </a:t>
            </a:r>
            <a:r>
              <a:rPr lang="es-AR" sz="3000" dirty="0" smtClean="0"/>
              <a:t>circular</a:t>
            </a:r>
            <a:endParaRPr lang="es-ES" sz="3000" dirty="0"/>
          </a:p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AR" sz="3000" dirty="0"/>
              <a:t>y desconocen reglas (60, 71%),</a:t>
            </a:r>
            <a:endParaRPr lang="es-ES" sz="3000" dirty="0" smtClean="0"/>
          </a:p>
        </p:txBody>
      </p:sp>
      <p:sp>
        <p:nvSpPr>
          <p:cNvPr id="13316" name="Rectangle 2"/>
          <p:cNvSpPr>
            <a:spLocks noRot="1" noChangeArrowheads="1"/>
          </p:cNvSpPr>
          <p:nvPr/>
        </p:nvSpPr>
        <p:spPr bwMode="auto">
          <a:xfrm>
            <a:off x="468313" y="0"/>
            <a:ext cx="83851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ES" sz="2800" dirty="0" smtClean="0">
                <a:latin typeface="Gill Sans Ultra Bold" pitchFamily="34" charset="0"/>
              </a:rPr>
              <a:t>Clase  2:</a:t>
            </a:r>
            <a:endParaRPr lang="es-ES" sz="2800" dirty="0">
              <a:latin typeface="Gill Sans Ultra Bold" pitchFamily="34" charset="0"/>
            </a:endParaRPr>
          </a:p>
        </p:txBody>
      </p:sp>
      <p:pic>
        <p:nvPicPr>
          <p:cNvPr id="13317" name="Picture 12" descr="bicicletas-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14763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004"/>
            <a:ext cx="9144000" cy="75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bicicletas-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75" y="4725144"/>
            <a:ext cx="8191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yclisme-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3" y="1131975"/>
            <a:ext cx="1034587" cy="1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4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2736329" y="981075"/>
            <a:ext cx="6228159" cy="4968875"/>
          </a:xfrm>
        </p:spPr>
        <p:txBody>
          <a:bodyPr/>
          <a:lstStyle/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ES_tradnl" sz="3600" dirty="0">
                <a:solidFill>
                  <a:srgbClr val="FF0000"/>
                </a:solidFill>
                <a:latin typeface="+mj-lt"/>
                <a:cs typeface="Aharoni" pitchFamily="2" charset="-79"/>
              </a:rPr>
              <a:t>18,36%</a:t>
            </a:r>
            <a:r>
              <a:rPr lang="es-ES_tradnl" sz="3600" dirty="0"/>
              <a:t>, </a:t>
            </a:r>
            <a:endParaRPr lang="es-ES_tradnl" sz="3600" dirty="0" smtClean="0"/>
          </a:p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ES_tradnl" sz="3200" dirty="0" smtClean="0"/>
              <a:t>vehículo </a:t>
            </a:r>
            <a:r>
              <a:rPr lang="es-ES_tradnl" sz="3200" dirty="0"/>
              <a:t>motocicleta, </a:t>
            </a:r>
            <a:endParaRPr lang="es-ES_tradnl" sz="3200" dirty="0" smtClean="0"/>
          </a:p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ES_tradnl" sz="3200" dirty="0" smtClean="0"/>
              <a:t>edad </a:t>
            </a:r>
            <a:r>
              <a:rPr lang="es-ES_tradnl" sz="3200" dirty="0"/>
              <a:t>de 12 a 21 años, </a:t>
            </a:r>
            <a:endParaRPr lang="es-ES_tradnl" sz="3200" dirty="0" smtClean="0"/>
          </a:p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ES_tradnl" sz="3200" dirty="0" smtClean="0"/>
              <a:t>con </a:t>
            </a:r>
            <a:r>
              <a:rPr lang="es-ES_tradnl" sz="3200" dirty="0"/>
              <a:t>89,8% de uso de caso, </a:t>
            </a:r>
            <a:endParaRPr lang="es-ES_tradnl" sz="3200" dirty="0" smtClean="0"/>
          </a:p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ES_tradnl" sz="3200" dirty="0" smtClean="0"/>
              <a:t>34</a:t>
            </a:r>
            <a:r>
              <a:rPr lang="es-ES_tradnl" sz="3200" dirty="0"/>
              <a:t>% desconoce edad mínima, </a:t>
            </a:r>
            <a:endParaRPr lang="es-ES" sz="3000" dirty="0" smtClean="0"/>
          </a:p>
        </p:txBody>
      </p:sp>
      <p:sp>
        <p:nvSpPr>
          <p:cNvPr id="13316" name="Rectangle 2"/>
          <p:cNvSpPr>
            <a:spLocks noRot="1" noChangeArrowheads="1"/>
          </p:cNvSpPr>
          <p:nvPr/>
        </p:nvSpPr>
        <p:spPr bwMode="auto">
          <a:xfrm>
            <a:off x="468313" y="0"/>
            <a:ext cx="83851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ES" sz="2800" dirty="0" smtClean="0">
                <a:latin typeface="Gill Sans Ultra Bold" pitchFamily="34" charset="0"/>
              </a:rPr>
              <a:t>Clase  3:</a:t>
            </a:r>
            <a:endParaRPr lang="es-ES" sz="2800" dirty="0">
              <a:latin typeface="Gill Sans Ultra Bold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004"/>
            <a:ext cx="9144000" cy="75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elrinconcito.net/Imagenes/Transportes/Motos/GIF04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41" y="1484784"/>
            <a:ext cx="12573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ifs10.com/imagenes/gifs-moto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81063"/>
            <a:ext cx="13430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2736329" y="981075"/>
            <a:ext cx="6228159" cy="4968875"/>
          </a:xfrm>
        </p:spPr>
        <p:txBody>
          <a:bodyPr/>
          <a:lstStyle/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ES_tradnl" sz="36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44,03%</a:t>
            </a:r>
            <a:r>
              <a:rPr lang="es-ES_tradnl" sz="3600" dirty="0" smtClean="0"/>
              <a:t>, </a:t>
            </a:r>
          </a:p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AR" sz="3200" dirty="0" smtClean="0"/>
              <a:t>hombres</a:t>
            </a:r>
            <a:r>
              <a:rPr lang="es-AR" sz="3200" dirty="0"/>
              <a:t>, </a:t>
            </a:r>
            <a:endParaRPr lang="es-AR" sz="3200" dirty="0" smtClean="0"/>
          </a:p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AR" sz="3200" dirty="0" smtClean="0"/>
              <a:t>de </a:t>
            </a:r>
            <a:r>
              <a:rPr lang="es-AR" sz="3200" dirty="0"/>
              <a:t>32 a 52 años</a:t>
            </a:r>
            <a:r>
              <a:rPr lang="es-AR" sz="3200" dirty="0" smtClean="0"/>
              <a:t>,</a:t>
            </a:r>
          </a:p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AR" sz="3200" dirty="0" smtClean="0"/>
              <a:t>en </a:t>
            </a:r>
            <a:r>
              <a:rPr lang="es-AR" sz="3200" dirty="0"/>
              <a:t>vehículo motor,  </a:t>
            </a:r>
            <a:endParaRPr lang="es-AR" sz="3200" dirty="0" smtClean="0"/>
          </a:p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AR" sz="3200" dirty="0" smtClean="0"/>
              <a:t>conductores </a:t>
            </a:r>
            <a:r>
              <a:rPr lang="es-AR" sz="3200" dirty="0"/>
              <a:t>que conocen reglas y prohibiciones para </a:t>
            </a:r>
            <a:r>
              <a:rPr lang="es-AR" sz="3200" dirty="0" smtClean="0"/>
              <a:t> circular(53,2</a:t>
            </a:r>
            <a:r>
              <a:rPr lang="es-AR" sz="3200" dirty="0"/>
              <a:t>%). </a:t>
            </a:r>
            <a:endParaRPr lang="es-ES" sz="3000" dirty="0" smtClean="0"/>
          </a:p>
        </p:txBody>
      </p:sp>
      <p:sp>
        <p:nvSpPr>
          <p:cNvPr id="13316" name="Rectangle 2"/>
          <p:cNvSpPr>
            <a:spLocks noRot="1" noChangeArrowheads="1"/>
          </p:cNvSpPr>
          <p:nvPr/>
        </p:nvSpPr>
        <p:spPr bwMode="auto">
          <a:xfrm>
            <a:off x="468313" y="0"/>
            <a:ext cx="83851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ES" sz="2800" dirty="0" smtClean="0">
                <a:latin typeface="Gill Sans Ultra Bold" pitchFamily="34" charset="0"/>
              </a:rPr>
              <a:t>Clase  4:</a:t>
            </a:r>
            <a:endParaRPr lang="es-ES" sz="2800" dirty="0">
              <a:latin typeface="Gill Sans Ultra Bold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004"/>
            <a:ext cx="9144000" cy="75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http://www.gifmania.com/coches/divertidos/car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54294"/>
            <a:ext cx="1528564" cy="9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ttp://www.100pies.net/Gifs/Transporte-Terrestre/Coches/automovil-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0" y="1340768"/>
            <a:ext cx="19050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www.100pies.net/Gifs/Transporte-Terrestre/Coches/automovil-3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12976"/>
            <a:ext cx="19050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811212" y="404664"/>
            <a:ext cx="7521575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cap="none" dirty="0" smtClean="0">
                <a:latin typeface="Gill Sans Ultra Bold" pitchFamily="34" charset="0"/>
              </a:rPr>
              <a:t>CONCLUSIONES: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39775" y="1052736"/>
            <a:ext cx="7521575" cy="3579812"/>
          </a:xfrm>
        </p:spPr>
        <p:txBody>
          <a:bodyPr/>
          <a:lstStyle/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</a:pPr>
            <a:r>
              <a:rPr lang="es-AR" sz="3000" dirty="0"/>
              <a:t>Este tipo de análisis, nos permite clasificar los grupos, para actuar específicamente, permitiendo sugerir acciones específicas en prevención. Este análisis permite sugerir hipótesis de explicación y proponer políticas de intervención</a:t>
            </a:r>
            <a:r>
              <a:rPr lang="es-ES_tradnl" sz="3000" dirty="0" smtClean="0"/>
              <a:t>.</a:t>
            </a:r>
            <a:endParaRPr lang="es-ES" sz="3000" dirty="0" smtClean="0"/>
          </a:p>
        </p:txBody>
      </p:sp>
      <p:pic>
        <p:nvPicPr>
          <p:cNvPr id="15365" name="Picture 10" descr="bicicletas-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152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004"/>
            <a:ext cx="9144000" cy="75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cap="none" smtClean="0">
                <a:latin typeface="Gill Sans Ultra Bold" pitchFamily="34" charset="0"/>
              </a:rPr>
              <a:t>RESÚMEN:</a:t>
            </a:r>
          </a:p>
        </p:txBody>
      </p:sp>
      <p:sp>
        <p:nvSpPr>
          <p:cNvPr id="1638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7544" y="778458"/>
            <a:ext cx="8568952" cy="4177134"/>
          </a:xfrm>
          <a:extLst/>
        </p:spPr>
        <p:txBody>
          <a:bodyPr/>
          <a:lstStyle/>
          <a:p>
            <a:pPr marL="0" indent="271463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Clr>
                <a:srgbClr val="0066FF"/>
              </a:buClr>
              <a:buSzPct val="200000"/>
              <a:defRPr/>
            </a:pPr>
            <a:r>
              <a:rPr lang="es-ES_tradnl" sz="3000" dirty="0" smtClean="0"/>
              <a:t>El análisis de la </a:t>
            </a:r>
            <a:r>
              <a:rPr lang="es-ES_tradnl" sz="3000" dirty="0" smtClean="0"/>
              <a:t>Encuesta “Ley de Tránsito” pone en evidencia grupos  de usuarios de la vía pública con su conocimiento de </a:t>
            </a:r>
            <a:r>
              <a:rPr lang="es-ES_tradnl" sz="3000" dirty="0" smtClean="0"/>
              <a:t>la ley.</a:t>
            </a:r>
            <a:endParaRPr lang="es-ES_tradnl" sz="3000" dirty="0" smtClean="0"/>
          </a:p>
          <a:p>
            <a:pPr marL="0" indent="271463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Clr>
                <a:srgbClr val="0066FF"/>
              </a:buClr>
              <a:buSzPct val="200000"/>
              <a:buNone/>
              <a:defRPr/>
            </a:pPr>
            <a:r>
              <a:rPr lang="es-ES_tradnl" sz="3000" dirty="0" smtClean="0"/>
              <a:t>El grupo: </a:t>
            </a:r>
            <a:r>
              <a:rPr lang="es-ES_tradnl" sz="32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“Hombres </a:t>
            </a:r>
            <a:r>
              <a:rPr lang="es-ES_tradnl" sz="3200" dirty="0">
                <a:solidFill>
                  <a:srgbClr val="FF0000"/>
                </a:solidFill>
                <a:latin typeface="+mj-lt"/>
                <a:cs typeface="Aharoni" pitchFamily="2" charset="-79"/>
              </a:rPr>
              <a:t>en vehículo motor”</a:t>
            </a:r>
            <a:r>
              <a:rPr lang="es-ES_tradnl" sz="3200" dirty="0">
                <a:latin typeface="+mj-lt"/>
                <a:cs typeface="Aharoni" pitchFamily="2" charset="-79"/>
              </a:rPr>
              <a:t>,</a:t>
            </a:r>
            <a:r>
              <a:rPr lang="es-ES_tradnl" sz="3200" dirty="0">
                <a:solidFill>
                  <a:srgbClr val="FF0000"/>
                </a:solidFill>
                <a:latin typeface="+mj-lt"/>
                <a:cs typeface="Aharoni" pitchFamily="2" charset="-79"/>
              </a:rPr>
              <a:t> </a:t>
            </a:r>
            <a:r>
              <a:rPr lang="es-ES_tradnl" sz="3000" dirty="0" smtClean="0"/>
              <a:t> es el más significativo que desconoce reglas de tránsito y prohibiciones, seguidos por </a:t>
            </a:r>
            <a:r>
              <a:rPr lang="es-ES_tradnl" sz="3200" dirty="0">
                <a:solidFill>
                  <a:srgbClr val="FF0000"/>
                </a:solidFill>
                <a:latin typeface="+mj-lt"/>
                <a:cs typeface="Aharoni" pitchFamily="2" charset="-79"/>
              </a:rPr>
              <a:t>peatones sexo femenino.</a:t>
            </a:r>
            <a:endParaRPr lang="es-ES" sz="32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004"/>
            <a:ext cx="9144000" cy="75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cap="none" smtClean="0">
                <a:latin typeface="Gill Sans Ultra Bold" pitchFamily="34" charset="0"/>
              </a:rPr>
              <a:t>QUIENES SOMOS: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44563" y="1100138"/>
            <a:ext cx="7804150" cy="3579812"/>
          </a:xfrm>
        </p:spPr>
        <p:txBody>
          <a:bodyPr/>
          <a:lstStyle/>
          <a:p>
            <a:pPr marL="179388" lvl="1" indent="0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Clr>
                <a:srgbClr val="0066FF"/>
              </a:buClr>
              <a:buSzPct val="200000"/>
              <a:buFont typeface="Arial" charset="0"/>
              <a:buNone/>
            </a:pPr>
            <a:r>
              <a:rPr lang="es-ES" sz="3000" b="1" dirty="0" smtClean="0"/>
              <a:t>MUNICIPALIDAD DE EL CARMEN– El Carmen – Jujuy – Tel/Fax: 0054-388-4933708 -  </a:t>
            </a:r>
            <a:r>
              <a:rPr lang="es-ES" sz="3000" b="1" dirty="0" smtClean="0">
                <a:hlinkClick r:id="rId2"/>
              </a:rPr>
              <a:t>municipalidad@elcarmen.gob.ar</a:t>
            </a:r>
            <a:r>
              <a:rPr lang="es-ES" sz="3000" b="1" dirty="0" smtClean="0"/>
              <a:t> </a:t>
            </a:r>
          </a:p>
          <a:p>
            <a:pPr marL="179388" lvl="1" indent="0" eaLnBrk="1" hangingPunct="1">
              <a:lnSpc>
                <a:spcPct val="120000"/>
              </a:lnSpc>
              <a:spcBef>
                <a:spcPts val="1500"/>
              </a:spcBef>
              <a:spcAft>
                <a:spcPts val="100"/>
              </a:spcAft>
              <a:buClr>
                <a:srgbClr val="0066FF"/>
              </a:buClr>
              <a:buSzPct val="200000"/>
              <a:buFont typeface="Arial" charset="0"/>
              <a:buNone/>
            </a:pPr>
            <a:r>
              <a:rPr lang="es-ES" sz="3000" b="1" dirty="0" smtClean="0"/>
              <a:t>HOSPITAL NUESTRA SEÑORA DEL CARMEN –El Carmen – Jujuy – Tel/Fax 0054-388-4933107 – </a:t>
            </a:r>
            <a:r>
              <a:rPr lang="es-ES" sz="3000" b="1" dirty="0" smtClean="0">
                <a:hlinkClick r:id="rId3"/>
              </a:rPr>
              <a:t>hnsc_direc@conetti.com.ar</a:t>
            </a:r>
            <a:r>
              <a:rPr lang="es-ES" sz="3000" b="1" dirty="0" smtClean="0"/>
              <a:t>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79388" y="1341438"/>
            <a:ext cx="576262" cy="8318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AR" sz="4800" dirty="0">
                <a:latin typeface="+mj-lt"/>
              </a:rPr>
              <a:t>1</a:t>
            </a:r>
            <a:endParaRPr lang="es-ES_tradnl" sz="4800" dirty="0">
              <a:latin typeface="+mj-lt"/>
            </a:endParaRPr>
          </a:p>
        </p:txBody>
      </p:sp>
      <p:sp>
        <p:nvSpPr>
          <p:cNvPr id="3" name="1 CuadroTexto"/>
          <p:cNvSpPr txBox="1"/>
          <p:nvPr/>
        </p:nvSpPr>
        <p:spPr>
          <a:xfrm>
            <a:off x="179388" y="3141663"/>
            <a:ext cx="576262" cy="83343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4800" smtClean="0">
                <a:latin typeface="Franklin Gothic Medium" pitchFamily="34" charset="0"/>
              </a:rPr>
              <a:t>2</a:t>
            </a:r>
            <a:endParaRPr lang="es-ES_tradnl" sz="4800" smtClean="0">
              <a:latin typeface="Franklin Gothic Medium" pitchFamily="34" charset="0"/>
            </a:endParaRPr>
          </a:p>
        </p:txBody>
      </p:sp>
      <p:pic>
        <p:nvPicPr>
          <p:cNvPr id="17415" name="Picture 13" descr="cyclisme-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3284538"/>
            <a:ext cx="11239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004"/>
            <a:ext cx="9144000" cy="75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bicicle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21388"/>
            <a:ext cx="9144000" cy="83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827088" y="1341438"/>
            <a:ext cx="7521575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cap="none" smtClean="0">
                <a:latin typeface="Gill Sans Ultra Bold" pitchFamily="34" charset="0"/>
              </a:rPr>
              <a:t>MUCHAS GRACIAS….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2124075" y="2205038"/>
            <a:ext cx="4021138" cy="169862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ts val="1500"/>
              </a:spcBef>
              <a:spcAft>
                <a:spcPts val="100"/>
              </a:spcAft>
              <a:buClr>
                <a:srgbClr val="0066FF"/>
              </a:buClr>
              <a:buSzPct val="200000"/>
              <a:buFont typeface="Arial" charset="0"/>
              <a:buNone/>
            </a:pPr>
            <a:r>
              <a:rPr lang="es-ES" sz="3000" smtClean="0"/>
              <a:t>Preguntas ???</a:t>
            </a:r>
          </a:p>
        </p:txBody>
      </p:sp>
      <p:pic>
        <p:nvPicPr>
          <p:cNvPr id="19461" name="Picture 10" descr="bicicletas-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288" y="4133850"/>
            <a:ext cx="97932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004"/>
            <a:ext cx="9144000" cy="75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21575" cy="549275"/>
          </a:xfrm>
        </p:spPr>
        <p:txBody>
          <a:bodyPr/>
          <a:lstStyle/>
          <a:p>
            <a:r>
              <a:rPr lang="es-AR" cap="none" dirty="0">
                <a:latin typeface="Gill Sans Ultra Bold" pitchFamily="34" charset="0"/>
              </a:rPr>
              <a:t>Introducción:</a:t>
            </a:r>
            <a:endParaRPr lang="es-ES_tradnl" cap="none" dirty="0">
              <a:latin typeface="Gill Sans Ultra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5" y="764704"/>
            <a:ext cx="7876356" cy="3579812"/>
          </a:xfrm>
        </p:spPr>
        <p:txBody>
          <a:bodyPr/>
          <a:lstStyle/>
          <a:p>
            <a:pPr>
              <a:buClr>
                <a:srgbClr val="0066FF"/>
              </a:buClr>
              <a:buSzPct val="160000"/>
              <a:buFont typeface="Franklin Gothic Book" pitchFamily="34" charset="0"/>
              <a:buChar char="•"/>
            </a:pPr>
            <a:r>
              <a:rPr lang="es-AR" sz="3000" dirty="0"/>
              <a:t>Lesiones por transporte representan un problema de salud municipal. </a:t>
            </a:r>
            <a:endParaRPr lang="es-AR" sz="3000" dirty="0" smtClean="0"/>
          </a:p>
          <a:p>
            <a:pPr>
              <a:buClr>
                <a:srgbClr val="0066FF"/>
              </a:buClr>
              <a:buSzPct val="160000"/>
              <a:buFont typeface="Franklin Gothic Book" pitchFamily="34" charset="0"/>
              <a:buChar char="•"/>
            </a:pPr>
            <a:r>
              <a:rPr lang="es-AR" sz="3000" dirty="0" smtClean="0"/>
              <a:t>Desde </a:t>
            </a:r>
            <a:r>
              <a:rPr lang="es-AR" sz="3000" dirty="0"/>
              <a:t>la creación de la Unidad Centinela de Lesiones se trabaja en capacitación en escuelas y comunidad, </a:t>
            </a:r>
            <a:endParaRPr lang="es-AR" sz="3000" dirty="0" smtClean="0"/>
          </a:p>
          <a:p>
            <a:pPr>
              <a:buClr>
                <a:srgbClr val="0066FF"/>
              </a:buClr>
              <a:buSzPct val="160000"/>
              <a:buFont typeface="Franklin Gothic Book" pitchFamily="34" charset="0"/>
              <a:buChar char="•"/>
            </a:pPr>
            <a:r>
              <a:rPr lang="es-AR" sz="3000" dirty="0" smtClean="0"/>
              <a:t>Se </a:t>
            </a:r>
            <a:r>
              <a:rPr lang="es-AR" sz="3000" dirty="0"/>
              <a:t>evalúan  resultados con encuesta poblacional sobre conocimiento de la Ley de Tránsito. </a:t>
            </a:r>
            <a:endParaRPr lang="es-ES_tradnl" sz="3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004"/>
            <a:ext cx="9144000" cy="75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6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bicicle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038"/>
            <a:ext cx="9144000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0350"/>
            <a:ext cx="8385175" cy="765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cap="none" dirty="0" smtClean="0">
                <a:latin typeface="Gill Sans Ultra Bold" pitchFamily="34" charset="0"/>
              </a:rPr>
              <a:t>Objetivos:</a:t>
            </a:r>
            <a:endParaRPr lang="es-ES" cap="none" dirty="0">
              <a:latin typeface="Gill Sans Ultra Bold" pitchFamily="34" charset="0"/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71600" y="1263651"/>
            <a:ext cx="8007350" cy="46243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AR" sz="3000" dirty="0" smtClean="0"/>
              <a:t>Validar </a:t>
            </a:r>
            <a:r>
              <a:rPr lang="es-AR" sz="3000" dirty="0"/>
              <a:t>la encuesta sobre Ley de Tránsito. </a:t>
            </a:r>
            <a:endParaRPr lang="es-AR" sz="3000" dirty="0" smtClean="0"/>
          </a:p>
          <a:p>
            <a:pPr marL="0" indent="0" eaLnBrk="1" hangingPunct="1">
              <a:buNone/>
            </a:pPr>
            <a:endParaRPr lang="es-AR" sz="3000" dirty="0" smtClean="0"/>
          </a:p>
          <a:p>
            <a:pPr marL="0" indent="0" eaLnBrk="1" hangingPunct="1">
              <a:buNone/>
            </a:pPr>
            <a:r>
              <a:rPr lang="es-AR" sz="3000" dirty="0" err="1" smtClean="0"/>
              <a:t>CIasificar</a:t>
            </a:r>
            <a:r>
              <a:rPr lang="es-AR" sz="3000" dirty="0" smtClean="0"/>
              <a:t> </a:t>
            </a:r>
            <a:r>
              <a:rPr lang="es-AR" sz="3000" dirty="0"/>
              <a:t>los grupos de personas </a:t>
            </a:r>
            <a:r>
              <a:rPr lang="es-AR" sz="3000" dirty="0" smtClean="0"/>
              <a:t>con mayor desconocimiento</a:t>
            </a:r>
          </a:p>
          <a:p>
            <a:pPr marL="0" indent="0" eaLnBrk="1" hangingPunct="1">
              <a:buNone/>
            </a:pPr>
            <a:endParaRPr lang="es-AR" sz="3000" dirty="0"/>
          </a:p>
          <a:p>
            <a:pPr marL="0" indent="0" eaLnBrk="1" hangingPunct="1">
              <a:buNone/>
            </a:pPr>
            <a:r>
              <a:rPr lang="es-AR" sz="3000" dirty="0" smtClean="0"/>
              <a:t>Identificar puntos </a:t>
            </a:r>
            <a:r>
              <a:rPr lang="es-AR" sz="3000" dirty="0"/>
              <a:t>que requieren tratamiento.</a:t>
            </a:r>
            <a:endParaRPr lang="es-ES" sz="3000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179388" y="1052513"/>
            <a:ext cx="576262" cy="8318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AR" sz="4800" dirty="0">
                <a:latin typeface="+mj-lt"/>
              </a:rPr>
              <a:t>1</a:t>
            </a:r>
            <a:endParaRPr lang="es-ES_tradnl" sz="4800" dirty="0"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388" y="2420888"/>
            <a:ext cx="576262" cy="83026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AR" sz="4800" dirty="0">
                <a:latin typeface="+mj-lt"/>
              </a:rPr>
              <a:t>2</a:t>
            </a:r>
            <a:endParaRPr lang="es-ES_tradnl" sz="4800" dirty="0"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9388" y="3822700"/>
            <a:ext cx="576262" cy="83026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AR" sz="4800" dirty="0">
                <a:latin typeface="+mj-lt"/>
              </a:rPr>
              <a:t>3</a:t>
            </a:r>
            <a:endParaRPr lang="es-ES_tradnl" sz="4800" dirty="0">
              <a:latin typeface="+mj-lt"/>
            </a:endParaRPr>
          </a:p>
        </p:txBody>
      </p:sp>
      <p:pic>
        <p:nvPicPr>
          <p:cNvPr id="8200" name="Picture 8" descr="bicicletas-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33375"/>
            <a:ext cx="88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004"/>
            <a:ext cx="9144000" cy="75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cap="none" dirty="0" smtClean="0">
                <a:latin typeface="Gill Sans Ultra Bold" pitchFamily="34" charset="0"/>
              </a:rPr>
              <a:t>Material  y Métodos</a:t>
            </a:r>
            <a:r>
              <a:rPr lang="es-ES" dirty="0" smtClean="0">
                <a:latin typeface="Gill Sans Ultra Bold" pitchFamily="34" charset="0"/>
              </a:rPr>
              <a:t>:</a:t>
            </a:r>
            <a:endParaRPr lang="es-ES" dirty="0">
              <a:latin typeface="Gill Sans Ultra Bold" pitchFamily="34" charset="0"/>
            </a:endParaRP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28700" y="1326232"/>
            <a:ext cx="8007350" cy="35429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AR" sz="3000" dirty="0" smtClean="0"/>
              <a:t>Encuesta estructurada con </a:t>
            </a:r>
            <a:r>
              <a:rPr lang="es-AR" sz="3000" dirty="0" smtClean="0"/>
              <a:t>16  </a:t>
            </a:r>
            <a:r>
              <a:rPr lang="es-AR" sz="3000" dirty="0" smtClean="0"/>
              <a:t>puntos con múltiples opciones</a:t>
            </a:r>
            <a:endParaRPr lang="es-ES_tradnl" sz="3000" dirty="0"/>
          </a:p>
          <a:p>
            <a:pPr marL="0" indent="0" eaLnBrk="1" hangingPunct="1">
              <a:buNone/>
            </a:pPr>
            <a:endParaRPr lang="es-ES_tradnl" sz="3000" dirty="0"/>
          </a:p>
          <a:p>
            <a:pPr marL="0" indent="0" eaLnBrk="1" hangingPunct="1">
              <a:buNone/>
            </a:pPr>
            <a:r>
              <a:rPr lang="es-ES_tradnl" sz="3000" dirty="0" smtClean="0"/>
              <a:t>Análisis </a:t>
            </a:r>
            <a:r>
              <a:rPr lang="es-ES_tradnl" sz="3000" dirty="0"/>
              <a:t>factorial de correspondencias múltiples sobre encuestas realizadas mediante el uso del </a:t>
            </a:r>
            <a:r>
              <a:rPr lang="es-ES_tradnl" sz="3000" dirty="0" err="1"/>
              <a:t>Softawre</a:t>
            </a:r>
            <a:r>
              <a:rPr lang="es-ES_tradnl" sz="3000" dirty="0"/>
              <a:t> SPADN </a:t>
            </a:r>
            <a:r>
              <a:rPr lang="es-ES_tradnl" sz="3000" dirty="0" smtClean="0"/>
              <a:t>4.0 (</a:t>
            </a:r>
            <a:r>
              <a:rPr lang="es-ES_tradnl" sz="2800" dirty="0" smtClean="0"/>
              <a:t>análisis </a:t>
            </a:r>
            <a:r>
              <a:rPr lang="es-ES_tradnl" sz="2800" dirty="0"/>
              <a:t>de </a:t>
            </a:r>
            <a:r>
              <a:rPr lang="es-ES_tradnl" sz="2800" dirty="0" err="1"/>
              <a:t>cluster</a:t>
            </a:r>
            <a:r>
              <a:rPr lang="es-ES_tradnl" sz="2800" dirty="0"/>
              <a:t>, con clasificación </a:t>
            </a:r>
            <a:r>
              <a:rPr lang="es-ES_tradnl" sz="2800" dirty="0" smtClean="0"/>
              <a:t>jerárquica)</a:t>
            </a:r>
            <a:endParaRPr lang="es-ES_tradnl" sz="3000" dirty="0" smtClean="0"/>
          </a:p>
          <a:p>
            <a:pPr marL="0" indent="0" eaLnBrk="1" hangingPunct="1">
              <a:buNone/>
            </a:pPr>
            <a:endParaRPr lang="es-AR" sz="3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79388" y="1445022"/>
            <a:ext cx="720725" cy="8318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4800" dirty="0" smtClean="0">
                <a:latin typeface="Wingdings 3" pitchFamily="18" charset="2"/>
              </a:rPr>
              <a:t>a</a:t>
            </a:r>
          </a:p>
        </p:txBody>
      </p:sp>
      <p:sp>
        <p:nvSpPr>
          <p:cNvPr id="3" name="1 CuadroTexto"/>
          <p:cNvSpPr txBox="1"/>
          <p:nvPr/>
        </p:nvSpPr>
        <p:spPr>
          <a:xfrm>
            <a:off x="179388" y="3244850"/>
            <a:ext cx="720725" cy="8318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4800" smtClean="0">
                <a:latin typeface="Wingdings 3" pitchFamily="18" charset="2"/>
              </a:rPr>
              <a:t>a</a:t>
            </a:r>
          </a:p>
        </p:txBody>
      </p:sp>
      <p:pic>
        <p:nvPicPr>
          <p:cNvPr id="9223" name="Picture 16" descr="la%2Bmejor%2Bbicicleta%2Bdel%2Bmu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939" r="3226" b="1401"/>
          <a:stretch>
            <a:fillRect/>
          </a:stretch>
        </p:blipFill>
        <p:spPr bwMode="auto">
          <a:xfrm>
            <a:off x="7018338" y="152400"/>
            <a:ext cx="16002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004"/>
            <a:ext cx="9144000" cy="75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23850" y="0"/>
            <a:ext cx="838517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cap="none" dirty="0" smtClean="0">
                <a:latin typeface="Gill Sans Ultra Bold" pitchFamily="34" charset="0"/>
              </a:rPr>
              <a:t>Variables:</a:t>
            </a:r>
            <a:endParaRPr lang="es-ES" cap="none" dirty="0" smtClean="0">
              <a:latin typeface="Gill Sans Ultra Bold" pitchFamily="34" charset="0"/>
            </a:endParaRPr>
          </a:p>
        </p:txBody>
      </p:sp>
      <p:sp>
        <p:nvSpPr>
          <p:cNvPr id="1024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17500" y="1052736"/>
            <a:ext cx="8366125" cy="3455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66FF"/>
              </a:buClr>
              <a:buSzPct val="160000"/>
              <a:buFont typeface="Franklin Gothic Book" pitchFamily="34" charset="0"/>
              <a:buChar char="•"/>
            </a:pPr>
            <a:r>
              <a:rPr lang="es-AR" sz="3000" dirty="0" smtClean="0"/>
              <a:t>sexo</a:t>
            </a:r>
            <a:r>
              <a:rPr lang="es-AR" sz="3000" dirty="0"/>
              <a:t>, </a:t>
            </a:r>
            <a:endParaRPr lang="es-AR" sz="3000" dirty="0" smtClean="0"/>
          </a:p>
          <a:p>
            <a:pPr eaLnBrk="1" hangingPunct="1">
              <a:lnSpc>
                <a:spcPct val="80000"/>
              </a:lnSpc>
              <a:buClr>
                <a:srgbClr val="0066FF"/>
              </a:buClr>
              <a:buSzPct val="160000"/>
              <a:buFont typeface="Franklin Gothic Book" pitchFamily="34" charset="0"/>
              <a:buChar char="•"/>
            </a:pPr>
            <a:r>
              <a:rPr lang="es-AR" sz="3000" dirty="0" smtClean="0"/>
              <a:t>edad</a:t>
            </a:r>
            <a:r>
              <a:rPr lang="es-AR" sz="3000" dirty="0"/>
              <a:t>, </a:t>
            </a:r>
            <a:endParaRPr lang="es-AR" sz="3000" dirty="0" smtClean="0"/>
          </a:p>
          <a:p>
            <a:pPr eaLnBrk="1" hangingPunct="1">
              <a:lnSpc>
                <a:spcPct val="80000"/>
              </a:lnSpc>
              <a:buClr>
                <a:srgbClr val="0066FF"/>
              </a:buClr>
              <a:buSzPct val="160000"/>
              <a:buFont typeface="Franklin Gothic Book" pitchFamily="34" charset="0"/>
              <a:buChar char="•"/>
            </a:pPr>
            <a:r>
              <a:rPr lang="es-AR" sz="3000" dirty="0" smtClean="0"/>
              <a:t>condición</a:t>
            </a:r>
            <a:r>
              <a:rPr lang="es-AR" sz="3000" dirty="0"/>
              <a:t>, </a:t>
            </a:r>
            <a:endParaRPr lang="es-AR" sz="3000" dirty="0" smtClean="0"/>
          </a:p>
          <a:p>
            <a:pPr eaLnBrk="1" hangingPunct="1">
              <a:lnSpc>
                <a:spcPct val="80000"/>
              </a:lnSpc>
              <a:buClr>
                <a:srgbClr val="0066FF"/>
              </a:buClr>
              <a:buSzPct val="160000"/>
              <a:buFont typeface="Franklin Gothic Book" pitchFamily="34" charset="0"/>
              <a:buChar char="•"/>
            </a:pPr>
            <a:r>
              <a:rPr lang="es-AR" sz="3000" dirty="0" smtClean="0"/>
              <a:t>conocimiento </a:t>
            </a:r>
            <a:r>
              <a:rPr lang="es-AR" sz="3000" dirty="0"/>
              <a:t>de edad mínima, </a:t>
            </a:r>
            <a:endParaRPr lang="es-AR" sz="3000" dirty="0" smtClean="0"/>
          </a:p>
          <a:p>
            <a:pPr eaLnBrk="1" hangingPunct="1">
              <a:lnSpc>
                <a:spcPct val="80000"/>
              </a:lnSpc>
              <a:buClr>
                <a:srgbClr val="0066FF"/>
              </a:buClr>
              <a:buSzPct val="160000"/>
              <a:buFont typeface="Franklin Gothic Book" pitchFamily="34" charset="0"/>
              <a:buChar char="•"/>
            </a:pPr>
            <a:r>
              <a:rPr lang="es-AR" sz="3000" dirty="0" smtClean="0"/>
              <a:t>elementos </a:t>
            </a:r>
            <a:r>
              <a:rPr lang="es-AR" sz="3000" dirty="0"/>
              <a:t>de seguridad, </a:t>
            </a:r>
            <a:endParaRPr lang="es-AR" sz="3000" dirty="0" smtClean="0"/>
          </a:p>
          <a:p>
            <a:pPr eaLnBrk="1" hangingPunct="1">
              <a:lnSpc>
                <a:spcPct val="80000"/>
              </a:lnSpc>
              <a:buClr>
                <a:srgbClr val="0066FF"/>
              </a:buClr>
              <a:buSzPct val="160000"/>
              <a:buFont typeface="Franklin Gothic Book" pitchFamily="34" charset="0"/>
              <a:buChar char="•"/>
            </a:pPr>
            <a:r>
              <a:rPr lang="es-AR" sz="3000" dirty="0" smtClean="0"/>
              <a:t>requisitos</a:t>
            </a:r>
            <a:r>
              <a:rPr lang="es-AR" sz="3000" dirty="0"/>
              <a:t>, </a:t>
            </a:r>
            <a:endParaRPr lang="es-AR" sz="3000" dirty="0" smtClean="0"/>
          </a:p>
          <a:p>
            <a:pPr eaLnBrk="1" hangingPunct="1">
              <a:lnSpc>
                <a:spcPct val="80000"/>
              </a:lnSpc>
              <a:buClr>
                <a:srgbClr val="0066FF"/>
              </a:buClr>
              <a:buSzPct val="160000"/>
              <a:buFont typeface="Franklin Gothic Book" pitchFamily="34" charset="0"/>
              <a:buChar char="•"/>
            </a:pPr>
            <a:r>
              <a:rPr lang="es-AR" sz="3000" dirty="0" smtClean="0"/>
              <a:t>prohibiciones </a:t>
            </a:r>
            <a:r>
              <a:rPr lang="es-AR" sz="3000" dirty="0"/>
              <a:t>y límites que establece la Ley de Tránsito Nacional.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s-ES" sz="3000" dirty="0" smtClean="0"/>
          </a:p>
        </p:txBody>
      </p:sp>
      <p:pic>
        <p:nvPicPr>
          <p:cNvPr id="10246" name="Picture 9" descr="ANd9GcTbmyw6zs7Iyw5vYlfcDTrPWXMHHBk6uCoFH1HdvB43RMPWkjrPsMOc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88913"/>
            <a:ext cx="14208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SEÑ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11525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 descr="ANd9GcRgygFMAx5a5k0_0OTdWlES3eGiFSZcrh_h1_DLjkoX7tpeZZ5rPHRf4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73" y="2015430"/>
            <a:ext cx="11207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SEÑAL2"/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r="15055"/>
          <a:stretch/>
        </p:blipFill>
        <p:spPr bwMode="auto">
          <a:xfrm>
            <a:off x="4500563" y="260350"/>
            <a:ext cx="856297" cy="979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004"/>
            <a:ext cx="9144000" cy="75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68313" y="0"/>
            <a:ext cx="8385175" cy="881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cap="none" dirty="0" smtClean="0">
                <a:latin typeface="Gill Sans Ultra Bold" pitchFamily="34" charset="0"/>
              </a:rPr>
              <a:t>Actividades: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36650" y="672873"/>
            <a:ext cx="8007350" cy="4191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es-AR" sz="2800" dirty="0" smtClean="0"/>
              <a:t>Elaboración Encuesta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es-AR" sz="2800" dirty="0" smtClean="0"/>
              <a:t>Validación con prueba piloto</a:t>
            </a:r>
            <a:endParaRPr lang="es-ES_tradnl" sz="2800" dirty="0" smtClean="0"/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es-ES_tradnl" sz="2800" dirty="0" smtClean="0"/>
              <a:t>Convocatoria encuestadores, y docentes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es-ES_tradnl" sz="2800" dirty="0" smtClean="0"/>
              <a:t>Capacitación encuestadores, 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es-ES_tradnl" sz="2800" dirty="0" smtClean="0"/>
              <a:t>Publicidad Jornadas de encuestas, 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es-ES_tradnl" sz="2800" dirty="0" smtClean="0"/>
              <a:t> 2 Jornadas: de 10 a 14 Hs</a:t>
            </a:r>
            <a:r>
              <a:rPr lang="es-ES_tradnl" sz="2800" dirty="0"/>
              <a:t> </a:t>
            </a:r>
            <a:r>
              <a:rPr lang="es-ES_tradnl" sz="2800" dirty="0" smtClean="0"/>
              <a:t>y de 18 a 20 Hs.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es-ES_tradnl" sz="2800" dirty="0" smtClean="0"/>
              <a:t>Confección base de datos y Análisis de la Encuesta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750" y="692696"/>
            <a:ext cx="503238" cy="52863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800" dirty="0" smtClean="0">
                <a:latin typeface="Wingdings 3" pitchFamily="18" charset="2"/>
              </a:rPr>
              <a:t>a</a:t>
            </a:r>
          </a:p>
        </p:txBody>
      </p:sp>
      <p:sp>
        <p:nvSpPr>
          <p:cNvPr id="3" name="1 CuadroTexto"/>
          <p:cNvSpPr txBox="1"/>
          <p:nvPr/>
        </p:nvSpPr>
        <p:spPr>
          <a:xfrm>
            <a:off x="539750" y="1340768"/>
            <a:ext cx="503238" cy="52863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800" dirty="0" smtClean="0">
                <a:latin typeface="Wingdings 3" pitchFamily="18" charset="2"/>
              </a:rPr>
              <a:t>a</a:t>
            </a:r>
          </a:p>
        </p:txBody>
      </p:sp>
      <p:sp>
        <p:nvSpPr>
          <p:cNvPr id="4" name="1 CuadroTexto"/>
          <p:cNvSpPr txBox="1"/>
          <p:nvPr/>
        </p:nvSpPr>
        <p:spPr>
          <a:xfrm>
            <a:off x="539750" y="1964259"/>
            <a:ext cx="503238" cy="52863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800" dirty="0" smtClean="0">
                <a:latin typeface="Wingdings 3" pitchFamily="18" charset="2"/>
              </a:rPr>
              <a:t>a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539750" y="3188394"/>
            <a:ext cx="503238" cy="52863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800" dirty="0" smtClean="0">
                <a:latin typeface="Wingdings 3" pitchFamily="18" charset="2"/>
              </a:rPr>
              <a:t>a</a:t>
            </a:r>
          </a:p>
        </p:txBody>
      </p:sp>
      <p:sp>
        <p:nvSpPr>
          <p:cNvPr id="6" name="1 CuadroTexto"/>
          <p:cNvSpPr txBox="1"/>
          <p:nvPr/>
        </p:nvSpPr>
        <p:spPr>
          <a:xfrm>
            <a:off x="539750" y="3812790"/>
            <a:ext cx="503238" cy="52863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800" dirty="0" smtClean="0">
                <a:latin typeface="Wingdings 3" pitchFamily="18" charset="2"/>
              </a:rPr>
              <a:t>a</a:t>
            </a:r>
          </a:p>
        </p:txBody>
      </p:sp>
      <p:sp>
        <p:nvSpPr>
          <p:cNvPr id="7" name="1 CuadroTexto"/>
          <p:cNvSpPr txBox="1"/>
          <p:nvPr/>
        </p:nvSpPr>
        <p:spPr>
          <a:xfrm>
            <a:off x="539750" y="2564904"/>
            <a:ext cx="503238" cy="52863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800" dirty="0" smtClean="0">
                <a:latin typeface="Wingdings 3" pitchFamily="18" charset="2"/>
              </a:rPr>
              <a:t>a</a:t>
            </a:r>
          </a:p>
        </p:txBody>
      </p:sp>
      <p:pic>
        <p:nvPicPr>
          <p:cNvPr id="11275" name="Picture 6" descr="bicicletas-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1609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CuadroTexto"/>
          <p:cNvSpPr txBox="1"/>
          <p:nvPr/>
        </p:nvSpPr>
        <p:spPr>
          <a:xfrm>
            <a:off x="539552" y="4437112"/>
            <a:ext cx="503238" cy="52863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800" dirty="0" smtClean="0">
                <a:latin typeface="Wingdings 3" pitchFamily="18" charset="2"/>
              </a:rPr>
              <a:t>a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004"/>
            <a:ext cx="9144000" cy="75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79512" y="0"/>
            <a:ext cx="9216255" cy="881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cap="none" dirty="0">
                <a:latin typeface="Gill Sans Ultra Bold" pitchFamily="34" charset="0"/>
              </a:rPr>
              <a:t>ENCUESTA “LEY DE TRANSITO</a:t>
            </a:r>
            <a:r>
              <a:rPr lang="es-ES" cap="none" dirty="0" smtClean="0">
                <a:latin typeface="Gill Sans Ultra Bold" pitchFamily="34" charset="0"/>
              </a:rPr>
              <a:t>”:</a:t>
            </a:r>
            <a:endParaRPr lang="es-ES" cap="none" dirty="0" smtClean="0">
              <a:latin typeface="Gill Sans Ultra Bold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5013176"/>
            <a:ext cx="9144000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282855"/>
              </p:ext>
            </p:extLst>
          </p:nvPr>
        </p:nvGraphicFramePr>
        <p:xfrm>
          <a:off x="179512" y="1128648"/>
          <a:ext cx="8712967" cy="52195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33149"/>
                <a:gridCol w="1695580"/>
                <a:gridCol w="182180"/>
                <a:gridCol w="1355402"/>
                <a:gridCol w="1609821"/>
                <a:gridCol w="145688"/>
                <a:gridCol w="1165620"/>
                <a:gridCol w="1165620"/>
                <a:gridCol w="159907"/>
              </a:tblGrid>
              <a:tr h="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EDAD</a:t>
                      </a:r>
                      <a:endParaRPr lang="es-ES_tradnl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SEXO:</a:t>
                      </a:r>
                      <a:endParaRPr lang="es-ES_tradnl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58" marR="553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FEM.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CONDICION:</a:t>
                      </a:r>
                      <a:endParaRPr lang="es-ES_tradnl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58" marR="553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CONDUCTOR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</a:tr>
              <a:tr h="18750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 </a:t>
                      </a:r>
                      <a:endParaRPr lang="es-ES_tradnl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MASC.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PASAJERO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</a:tr>
              <a:tr h="187504">
                <a:tc rowSpan="4"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VEHÍCULO </a:t>
                      </a:r>
                      <a:endParaRPr lang="es-ES_tradnl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AUTO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PEATON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</a:tr>
              <a:tr h="21321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BICICLETA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PEATONES</a:t>
                      </a:r>
                      <a:endParaRPr lang="es-ES_tradnl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(Art 38)</a:t>
                      </a:r>
                      <a:endParaRPr lang="es-ES_tradnl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58" marR="553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CIRCULACION URBANA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</a:tr>
              <a:tr h="226928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MOTO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CIRC.RUTA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EDAD MINIMA:</a:t>
                      </a:r>
                      <a:endParaRPr lang="es-ES_tradnl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(Art. 11)</a:t>
                      </a:r>
                      <a:endParaRPr lang="es-ES_tradnl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58" marR="553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17 AÑOS C/A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</a:tr>
              <a:tr h="240948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6535" indent="-216535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PEATON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DESCONOCE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16 AÑOS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</a:tr>
              <a:tr h="18234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 </a:t>
                      </a:r>
                      <a:endParaRPr lang="es-ES_tradnl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 marL="216535" indent="-216535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12 AÑOS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</a:tr>
              <a:tr h="196056">
                <a:tc rowSpan="4"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SEGURIDAD</a:t>
                      </a:r>
                      <a:endParaRPr lang="es-ES_tradnl" sz="1400" b="1" dirty="0">
                        <a:effectLst/>
                      </a:endParaRP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(Art. 29)</a:t>
                      </a:r>
                      <a:endParaRPr lang="es-ES_tradnl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indent="-216535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CINTURON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</a:t>
                      </a:r>
                      <a:endParaRPr lang="es-ES_tradnl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(Art. 40)</a:t>
                      </a:r>
                      <a:endParaRPr lang="es-ES_tradnl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58" marR="553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CONOCE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DESCONOCE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</a:tr>
              <a:tr h="28177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6535" indent="-216535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OJO GATO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DESCONOCE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</a:tr>
              <a:tr h="187504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6535" indent="-216535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CASCO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PROHIBICIONES(por lo menos 3) (Art. 48)</a:t>
                      </a:r>
                      <a:endParaRPr lang="es-ES_tradnl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58" marR="553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CONOCE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</a:tr>
              <a:tr h="27243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6535" indent="-216535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DESCONOCE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ADELANTAMIENTO (Art. 42)</a:t>
                      </a:r>
                      <a:endParaRPr lang="es-ES_tradnl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58" marR="553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CONOCE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DESCONOCE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</a:tr>
              <a:tr h="272437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 </a:t>
                      </a:r>
                      <a:endParaRPr lang="es-ES_tradnl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 marL="216535" indent="-216535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DESCONOCE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</a:tr>
              <a:tr h="187504">
                <a:tc rowSpan="2"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ESTACIONAMIENTO (Art. 49)</a:t>
                      </a:r>
                      <a:endParaRPr lang="es-ES_tradnl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indent="-216535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CONOCE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LIMITES ESPECIALES</a:t>
                      </a:r>
                      <a:endParaRPr lang="es-ES_tradnl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(Art. 52)</a:t>
                      </a:r>
                      <a:endParaRPr lang="es-ES_tradnl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58" marR="553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CONOCE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</a:tr>
              <a:tr h="27243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6535" indent="-216535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DESCONOCE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VELOCIDAD MAXIMA (Art. 51)</a:t>
                      </a:r>
                      <a:endParaRPr lang="es-ES_tradnl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58" marR="553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CONOCE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DESCONOCE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</a:tr>
              <a:tr h="272437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 </a:t>
                      </a:r>
                      <a:endParaRPr lang="es-ES_tradnl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 marL="216535" indent="-216535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DESCONOCE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</a:tr>
              <a:tr h="187504">
                <a:tc rowSpan="2"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PRESUNCION ACCIDENTE (Art. 64)</a:t>
                      </a:r>
                      <a:endParaRPr lang="es-ES_tradnl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535" indent="-216535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CONOCE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</a:tr>
              <a:tr h="36324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6535" indent="-216535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DESCONOCE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OBLIGACIONES ACCIDENTES (Art. 65)</a:t>
                      </a:r>
                      <a:endParaRPr lang="es-ES_tradnl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58" marR="553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CONOCE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VIVE EN EL CARMEN</a:t>
                      </a:r>
                      <a:endParaRPr lang="es-ES_tradnl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58" marR="553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SI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</a:tr>
              <a:tr h="272437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 </a:t>
                      </a:r>
                      <a:endParaRPr lang="es-ES_tradnl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 marL="216535" indent="-216535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DESCONOCE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58" marR="55358" marT="0" marB="0"/>
                </a:tc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81328"/>
            <a:ext cx="9144000" cy="606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1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2292" name="Rectangle 2"/>
          <p:cNvSpPr>
            <a:spLocks noRot="1" noChangeArrowheads="1"/>
          </p:cNvSpPr>
          <p:nvPr/>
        </p:nvSpPr>
        <p:spPr bwMode="auto">
          <a:xfrm>
            <a:off x="4356100" y="1916113"/>
            <a:ext cx="45735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255000"/>
              </a:lnSpc>
            </a:pPr>
            <a:r>
              <a:rPr lang="es-ES" sz="2800" dirty="0" smtClean="0">
                <a:solidFill>
                  <a:schemeClr val="bg1"/>
                </a:solidFill>
                <a:latin typeface="Gill Sans Ultra Bold" pitchFamily="34" charset="0"/>
              </a:rPr>
              <a:t>Resultados:</a:t>
            </a:r>
            <a:endParaRPr lang="es-ES" sz="2800" dirty="0">
              <a:solidFill>
                <a:schemeClr val="bg1"/>
              </a:solidFill>
              <a:latin typeface="Gill Sans Ultra Bold" pitchFamily="34" charset="0"/>
            </a:endParaRPr>
          </a:p>
        </p:txBody>
      </p:sp>
      <p:pic>
        <p:nvPicPr>
          <p:cNvPr id="12293" name="Picture 6" descr="bicicletas-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2200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004"/>
            <a:ext cx="9144000" cy="75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691680" y="692696"/>
            <a:ext cx="7344816" cy="4968875"/>
          </a:xfrm>
        </p:spPr>
        <p:txBody>
          <a:bodyPr/>
          <a:lstStyle/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AR" sz="3600" dirty="0">
                <a:solidFill>
                  <a:srgbClr val="FF0000"/>
                </a:solidFill>
                <a:latin typeface="+mj-lt"/>
                <a:cs typeface="Aharoni" pitchFamily="2" charset="-79"/>
              </a:rPr>
              <a:t>795</a:t>
            </a:r>
            <a:r>
              <a:rPr lang="es-AR" sz="3000" dirty="0" smtClean="0"/>
              <a:t> </a:t>
            </a:r>
            <a:r>
              <a:rPr lang="es-AR" sz="3000" dirty="0"/>
              <a:t>encuestas realizadas </a:t>
            </a:r>
            <a:r>
              <a:rPr lang="es-AR" sz="3000" dirty="0" smtClean="0"/>
              <a:t>en</a:t>
            </a:r>
            <a:endParaRPr lang="es-ES" sz="3000" dirty="0" smtClean="0"/>
          </a:p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ES_tradnl" sz="3200" dirty="0" smtClean="0"/>
              <a:t>Duración: </a:t>
            </a:r>
            <a:r>
              <a:rPr lang="es-ES_tradnl" sz="3600" dirty="0">
                <a:solidFill>
                  <a:srgbClr val="FF0000"/>
                </a:solidFill>
                <a:latin typeface="+mj-lt"/>
                <a:cs typeface="Aharoni" pitchFamily="2" charset="-79"/>
              </a:rPr>
              <a:t>2</a:t>
            </a:r>
            <a:r>
              <a:rPr lang="es-ES_tradnl" sz="3200" dirty="0" smtClean="0"/>
              <a:t> Jornadas  de capacitación</a:t>
            </a:r>
          </a:p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ES_tradnl" sz="3600" dirty="0">
                <a:solidFill>
                  <a:srgbClr val="FF0000"/>
                </a:solidFill>
                <a:latin typeface="+mj-lt"/>
                <a:cs typeface="Aharoni" pitchFamily="2" charset="-79"/>
              </a:rPr>
              <a:t>2</a:t>
            </a:r>
            <a:r>
              <a:rPr lang="es-ES_tradnl" sz="3200" dirty="0"/>
              <a:t> Jornadas  de </a:t>
            </a:r>
            <a:r>
              <a:rPr lang="es-ES_tradnl" sz="3200" dirty="0" smtClean="0"/>
              <a:t>aplicar la encuesta</a:t>
            </a:r>
            <a:endParaRPr lang="es-ES_tradnl" sz="3200" dirty="0"/>
          </a:p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AR" sz="36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20</a:t>
            </a:r>
            <a:r>
              <a:rPr lang="es-AR" sz="3200" dirty="0" smtClean="0"/>
              <a:t> encuestadores</a:t>
            </a:r>
            <a:endParaRPr lang="es-ES_tradnl" sz="3200" dirty="0" smtClean="0"/>
          </a:p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ES_tradnl" sz="3200" dirty="0" smtClean="0"/>
              <a:t>Fecha: </a:t>
            </a:r>
            <a:r>
              <a:rPr lang="es-AR" sz="3200" dirty="0"/>
              <a:t>agosto del 2011</a:t>
            </a:r>
            <a:endParaRPr lang="es-ES_tradnl" sz="3200" dirty="0" smtClean="0"/>
          </a:p>
          <a:p>
            <a:pPr marL="0" indent="271463" eaLnBrk="1" hangingPunct="1">
              <a:spcAft>
                <a:spcPts val="1500"/>
              </a:spcAft>
              <a:buClr>
                <a:srgbClr val="0066FF"/>
              </a:buClr>
              <a:buSzPct val="200000"/>
              <a:defRPr/>
            </a:pPr>
            <a:r>
              <a:rPr lang="es-ES" sz="3000" dirty="0" err="1" smtClean="0"/>
              <a:t>Dendograma</a:t>
            </a:r>
            <a:r>
              <a:rPr lang="es-ES" sz="3000" dirty="0" smtClean="0"/>
              <a:t>: </a:t>
            </a:r>
            <a:r>
              <a:rPr lang="es-ES" sz="3600" dirty="0">
                <a:solidFill>
                  <a:srgbClr val="FF0000"/>
                </a:solidFill>
                <a:latin typeface="+mj-lt"/>
                <a:cs typeface="Aharoni" pitchFamily="2" charset="-79"/>
              </a:rPr>
              <a:t>4</a:t>
            </a:r>
            <a:r>
              <a:rPr lang="es-ES" sz="3000" dirty="0" smtClean="0"/>
              <a:t> Clases </a:t>
            </a:r>
          </a:p>
        </p:txBody>
      </p:sp>
      <p:sp>
        <p:nvSpPr>
          <p:cNvPr id="13316" name="Rectangle 2"/>
          <p:cNvSpPr>
            <a:spLocks noRot="1" noChangeArrowheads="1"/>
          </p:cNvSpPr>
          <p:nvPr/>
        </p:nvSpPr>
        <p:spPr bwMode="auto">
          <a:xfrm>
            <a:off x="468313" y="0"/>
            <a:ext cx="83851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ES" sz="2800" dirty="0">
                <a:latin typeface="Gill Sans Ultra Bold" pitchFamily="34" charset="0"/>
              </a:rPr>
              <a:t>Detalles de la actividad:</a:t>
            </a:r>
          </a:p>
        </p:txBody>
      </p:sp>
      <p:pic>
        <p:nvPicPr>
          <p:cNvPr id="13317" name="Picture 12" descr="bicicletas-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60612"/>
            <a:ext cx="14763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004"/>
            <a:ext cx="9144000" cy="75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Personalizado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FF0000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478</TotalTime>
  <Words>672</Words>
  <Application>Microsoft Office PowerPoint</Application>
  <PresentationFormat>Presentación en pantalla (4:3)</PresentationFormat>
  <Paragraphs>241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Arial</vt:lpstr>
      <vt:lpstr>Franklin Gothic Medium</vt:lpstr>
      <vt:lpstr>Wingdings 3</vt:lpstr>
      <vt:lpstr>Franklin Gothic Book</vt:lpstr>
      <vt:lpstr>Tunga</vt:lpstr>
      <vt:lpstr>Wingdings</vt:lpstr>
      <vt:lpstr>Times New Roman</vt:lpstr>
      <vt:lpstr>Aharoni</vt:lpstr>
      <vt:lpstr>Verdana</vt:lpstr>
      <vt:lpstr>Gill Sans Ultra Bold</vt:lpstr>
      <vt:lpstr>Ángulos</vt:lpstr>
      <vt:lpstr>“Evaluacion de Encuesta sobre conocimiento de “Ley De Tránsito” – Jujuy – Argentina – Año 2011”</vt:lpstr>
      <vt:lpstr>Introducción:</vt:lpstr>
      <vt:lpstr>Objetivos:</vt:lpstr>
      <vt:lpstr>Material  y Métodos:</vt:lpstr>
      <vt:lpstr>Variables:</vt:lpstr>
      <vt:lpstr>Actividades:</vt:lpstr>
      <vt:lpstr>ENCUESTA “LEY DE TRANSITO”:</vt:lpstr>
      <vt:lpstr>Presentación de PowerPoint</vt:lpstr>
      <vt:lpstr>Presentación de PowerPoint</vt:lpstr>
      <vt:lpstr>Clases según Encuesta - n= 795</vt:lpstr>
      <vt:lpstr>Presentación de PowerPoint</vt:lpstr>
      <vt:lpstr>Presentación de PowerPoint</vt:lpstr>
      <vt:lpstr>Presentación de PowerPoint</vt:lpstr>
      <vt:lpstr>Presentación de PowerPoint</vt:lpstr>
      <vt:lpstr>CONCLUSIONES:</vt:lpstr>
      <vt:lpstr>RESÚMEN:</vt:lpstr>
      <vt:lpstr>QUIENES SOMOS:</vt:lpstr>
      <vt:lpstr>Presentación de PowerPoint</vt:lpstr>
      <vt:lpstr>MUCHAS GRACIAS….</vt:lpstr>
      <vt:lpstr>Presentación de PowerPoint</vt:lpstr>
    </vt:vector>
  </TitlesOfParts>
  <Company>Windows XP Titan Ultimate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Ana Maria</cp:lastModifiedBy>
  <cp:revision>66</cp:revision>
  <dcterms:created xsi:type="dcterms:W3CDTF">2012-10-12T14:14:58Z</dcterms:created>
  <dcterms:modified xsi:type="dcterms:W3CDTF">2012-11-28T17:18:33Z</dcterms:modified>
</cp:coreProperties>
</file>