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9" r:id="rId1"/>
  </p:sldMasterIdLst>
  <p:notesMasterIdLst>
    <p:notesMasterId r:id="rId31"/>
  </p:notesMasterIdLst>
  <p:sldIdLst>
    <p:sldId id="310" r:id="rId2"/>
    <p:sldId id="319" r:id="rId3"/>
    <p:sldId id="323" r:id="rId4"/>
    <p:sldId id="259" r:id="rId5"/>
    <p:sldId id="320" r:id="rId6"/>
    <p:sldId id="321" r:id="rId7"/>
    <p:sldId id="322" r:id="rId8"/>
    <p:sldId id="294" r:id="rId9"/>
    <p:sldId id="314" r:id="rId10"/>
    <p:sldId id="315" r:id="rId11"/>
    <p:sldId id="316" r:id="rId12"/>
    <p:sldId id="317" r:id="rId13"/>
    <p:sldId id="318" r:id="rId14"/>
    <p:sldId id="269" r:id="rId15"/>
    <p:sldId id="289" r:id="rId16"/>
    <p:sldId id="290" r:id="rId17"/>
    <p:sldId id="291" r:id="rId18"/>
    <p:sldId id="301" r:id="rId19"/>
    <p:sldId id="304" r:id="rId20"/>
    <p:sldId id="305" r:id="rId21"/>
    <p:sldId id="302" r:id="rId22"/>
    <p:sldId id="303" r:id="rId23"/>
    <p:sldId id="313" r:id="rId24"/>
    <p:sldId id="306" r:id="rId25"/>
    <p:sldId id="299" r:id="rId26"/>
    <p:sldId id="324" r:id="rId27"/>
    <p:sldId id="308" r:id="rId28"/>
    <p:sldId id="309" r:id="rId29"/>
    <p:sldId id="288" r:id="rId3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E389"/>
    <a:srgbClr val="FF5050"/>
    <a:srgbClr val="006600"/>
    <a:srgbClr val="333333"/>
    <a:srgbClr val="000066"/>
    <a:srgbClr val="000099"/>
    <a:srgbClr val="0066CC"/>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485" autoAdjust="0"/>
    <p:restoredTop sz="72821" autoAdjust="0"/>
  </p:normalViewPr>
  <p:slideViewPr>
    <p:cSldViewPr>
      <p:cViewPr>
        <p:scale>
          <a:sx n="50" d="100"/>
          <a:sy n="50" d="100"/>
        </p:scale>
        <p:origin x="-66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CCEAD73-90CF-4E6E-87CE-8E8DB33020D4}" type="datetimeFigureOut">
              <a:rPr lang="es-AR"/>
              <a:pPr>
                <a:defRPr/>
              </a:pPr>
              <a:t>29/11/2012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144710E-BD0A-43AC-8759-C07119D4DB20}" type="slidenum">
              <a:rPr lang="es-AR"/>
              <a:pPr>
                <a:defRPr/>
              </a:pPr>
              <a:t>‹Nº›</a:t>
            </a:fld>
            <a:endParaRPr 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s-ES" sz="1800" smtClean="0">
                <a:latin typeface="Arial" pitchFamily="34" charset="0"/>
              </a:rPr>
              <a:t>El embarazo si bien ostenta una connotación biológica eje, esta atravesado por variables emocionales, sociales y culturales, religiosas e históricas que definen a la maternidad. </a:t>
            </a:r>
          </a:p>
          <a:p>
            <a:pPr algn="ctr" eaLnBrk="1" hangingPunct="1">
              <a:spcBef>
                <a:spcPct val="0"/>
              </a:spcBef>
            </a:pPr>
            <a:r>
              <a:rPr lang="es-ES" sz="1800" smtClean="0">
                <a:latin typeface="Arial" pitchFamily="34" charset="0"/>
              </a:rPr>
              <a:t>  </a:t>
            </a:r>
          </a:p>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a:lstStyle/>
          <a:p>
            <a:pPr eaLnBrk="1" hangingPunct="1"/>
            <a:r>
              <a:rPr lang="es-AR" smtClean="0"/>
              <a:t>Desde esta iniciativa y como inicio de las actividades del Proyecto “</a:t>
            </a:r>
            <a:r>
              <a:rPr lang="es-AR" b="1" smtClean="0"/>
              <a:t>Desarrollo de Maternidades Seguras y Centradas en la familia ( MSCF) , fase I”</a:t>
            </a:r>
            <a:r>
              <a:rPr lang="es-AR" smtClean="0"/>
              <a:t> que incluye las tres maternidades de la ciudad de Córdoba  mayor complejidad: Hospital Materno Neonatal, Maternidad Provincial y  Hospital Misericordia es que se desprende esta propuesta de medular importancia, tendiente a fortalecer y dinamizar la MSCF , su eje y sus pasos. PIM paso 9 , pasos y ejes , redactar contribuye a fortalecer lso ejes mencionarlos, en todos los pasos del procesos pongo ejemplos. ( nombre dde cada paso ) </a:t>
            </a:r>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La </a:t>
            </a:r>
            <a:r>
              <a:rPr lang="es-AR" dirty="0" err="1" smtClean="0"/>
              <a:t>preparacion</a:t>
            </a:r>
            <a:r>
              <a:rPr lang="es-AR" dirty="0" smtClean="0"/>
              <a:t> integral para la maternidad</a:t>
            </a:r>
            <a:r>
              <a:rPr lang="es-AR" baseline="0" dirty="0" smtClean="0"/>
              <a:t>, que fue conocida por iniciarse como una </a:t>
            </a:r>
            <a:r>
              <a:rPr lang="es-AR" baseline="0" dirty="0" err="1" smtClean="0"/>
              <a:t>tecnica</a:t>
            </a:r>
            <a:r>
              <a:rPr lang="es-AR" baseline="0" dirty="0" smtClean="0"/>
              <a:t> d </a:t>
            </a:r>
            <a:r>
              <a:rPr lang="es-AR" baseline="0" dirty="0" err="1" smtClean="0"/>
              <a:t>preparacion</a:t>
            </a:r>
            <a:r>
              <a:rPr lang="es-AR" baseline="0" dirty="0" smtClean="0"/>
              <a:t> para el parto, </a:t>
            </a:r>
            <a:r>
              <a:rPr lang="es-AR" baseline="0" dirty="0" err="1" smtClean="0"/>
              <a:t>entendiedose</a:t>
            </a:r>
            <a:r>
              <a:rPr lang="es-AR" baseline="0" dirty="0" smtClean="0"/>
              <a:t> </a:t>
            </a:r>
            <a:r>
              <a:rPr lang="es-AR" baseline="0" dirty="0" err="1" smtClean="0"/>
              <a:t>com</a:t>
            </a:r>
            <a:r>
              <a:rPr lang="es-AR" baseline="0" dirty="0" smtClean="0"/>
              <a:t> distintos </a:t>
            </a:r>
            <a:r>
              <a:rPr lang="es-AR" baseline="0" dirty="0" err="1" smtClean="0"/>
              <a:t>nmnre</a:t>
            </a:r>
            <a:r>
              <a:rPr lang="es-AR" baseline="0" dirty="0" smtClean="0"/>
              <a:t>… h recorrido donde se </a:t>
            </a:r>
            <a:r>
              <a:rPr lang="es-AR" baseline="0" dirty="0" err="1" smtClean="0"/>
              <a:t>propoe</a:t>
            </a:r>
            <a:r>
              <a:rPr lang="es-AR" baseline="0" dirty="0" smtClean="0"/>
              <a:t> como una </a:t>
            </a:r>
            <a:r>
              <a:rPr lang="es-AR" baseline="0" dirty="0" err="1" smtClean="0"/>
              <a:t>estrageia</a:t>
            </a:r>
            <a:r>
              <a:rPr lang="es-AR" baseline="0" dirty="0" smtClean="0"/>
              <a:t> , como un </a:t>
            </a:r>
            <a:r>
              <a:rPr lang="es-AR" baseline="0" dirty="0" err="1" smtClean="0"/>
              <a:t>muev</a:t>
            </a:r>
            <a:r>
              <a:rPr lang="es-AR" baseline="0" dirty="0" smtClean="0"/>
              <a:t> que </a:t>
            </a:r>
            <a:r>
              <a:rPr lang="es-AR" baseline="0" dirty="0" err="1" smtClean="0"/>
              <a:t>ñuede</a:t>
            </a:r>
            <a:r>
              <a:rPr lang="es-AR" baseline="0" dirty="0" smtClean="0"/>
              <a:t> dinamizar en </a:t>
            </a:r>
            <a:r>
              <a:rPr lang="es-AR" baseline="0" dirty="0" err="1" smtClean="0"/>
              <a:t>feefbacj</a:t>
            </a:r>
            <a:r>
              <a:rPr lang="es-AR" baseline="0" dirty="0" smtClean="0"/>
              <a:t> a la cultura </a:t>
            </a:r>
            <a:r>
              <a:rPr lang="es-AR" baseline="0" dirty="0" err="1" smtClean="0"/>
              <a:t>organizaciona</a:t>
            </a:r>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pPr>
              <a:defRPr/>
            </a:pPr>
            <a:fld id="{9144710E-BD0A-43AC-8759-C07119D4DB20}" type="slidenum">
              <a:rPr lang="es-AR" smtClean="0"/>
              <a:pPr>
                <a:defRPr/>
              </a:pPr>
              <a:t>8</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10D5DF-20B3-4FA3-B2FF-7DA1EE43ADB2}" type="slidenum">
              <a:rPr lang="es-ES"/>
              <a:pPr fontAlgn="base">
                <a:spcBef>
                  <a:spcPct val="0"/>
                </a:spcBef>
                <a:spcAft>
                  <a:spcPct val="0"/>
                </a:spcAft>
                <a:defRPr/>
              </a:pPr>
              <a:t>14</a:t>
            </a:fld>
            <a:endParaRPr lang="es-ES"/>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a:lstStyle/>
          <a:p>
            <a:pPr eaLnBrk="1" hangingPunct="1">
              <a:spcBef>
                <a:spcPct val="0"/>
              </a:spcBef>
            </a:pPr>
            <a:endParaRPr lang="es-ES" smtClean="0"/>
          </a:p>
          <a:p>
            <a:pPr eaLnBrk="1" hangingPunct="1">
              <a:spcBef>
                <a:spcPct val="0"/>
              </a:spcBef>
            </a:pPr>
            <a:r>
              <a:rPr lang="es-ES" smtClean="0"/>
              <a:t>La PIM  permitirá mantener informados a </a:t>
            </a:r>
            <a:r>
              <a:rPr lang="es-ES" b="1" smtClean="0"/>
              <a:t>la mujer y a la familia</a:t>
            </a:r>
            <a:r>
              <a:rPr lang="es-ES" smtClean="0"/>
              <a:t> </a:t>
            </a:r>
            <a:r>
              <a:rPr lang="es-ES" b="1" smtClean="0"/>
              <a:t>acerca del desarrollo del parto.</a:t>
            </a:r>
          </a:p>
          <a:p>
            <a:pPr eaLnBrk="1" hangingPunct="1">
              <a:spcBef>
                <a:spcPct val="0"/>
              </a:spcBef>
            </a:pPr>
            <a:r>
              <a:rPr lang="es-ES" smtClean="0"/>
              <a:t>Mantener al recién nacido con su madre y su padre en todo momento para atenderlo y aceptarlo como propio.</a:t>
            </a:r>
          </a:p>
          <a:p>
            <a:pPr eaLnBrk="1" hangingPunct="1">
              <a:spcBef>
                <a:spcPct val="0"/>
              </a:spcBef>
            </a:pPr>
            <a:r>
              <a:rPr lang="es-ES" smtClean="0"/>
              <a:t>B) La disminución de patologías gestacionales, de partos, de puerperio y de</a:t>
            </a:r>
          </a:p>
          <a:p>
            <a:pPr eaLnBrk="1" hangingPunct="1">
              <a:spcBef>
                <a:spcPct val="0"/>
              </a:spcBef>
            </a:pPr>
            <a:r>
              <a:rPr lang="es-ES" smtClean="0"/>
              <a:t>amamantamiento.</a:t>
            </a:r>
          </a:p>
          <a:p>
            <a:pPr eaLnBrk="1" hangingPunct="1">
              <a:spcBef>
                <a:spcPct val="0"/>
              </a:spcBef>
            </a:pPr>
            <a:r>
              <a:rPr lang="es-ES" smtClean="0"/>
              <a:t>C) La disminución de psicopatologías que comprometen la salud del binomio madre</a:t>
            </a:r>
          </a:p>
          <a:p>
            <a:pPr eaLnBrk="1" hangingPunct="1">
              <a:spcBef>
                <a:spcPct val="0"/>
              </a:spcBef>
            </a:pPr>
            <a:r>
              <a:rPr lang="es-ES" smtClean="0"/>
              <a:t>- hijo (miedos, ansiedades, angustias, depresiones pre y post parto, neurosis y</a:t>
            </a:r>
          </a:p>
          <a:p>
            <a:pPr eaLnBrk="1" hangingPunct="1">
              <a:spcBef>
                <a:spcPct val="0"/>
              </a:spcBef>
            </a:pPr>
            <a:r>
              <a:rPr lang="es-ES" smtClean="0"/>
              <a:t>psicosis).</a:t>
            </a:r>
          </a:p>
          <a:p>
            <a:pPr eaLnBrk="1" hangingPunct="1">
              <a:spcBef>
                <a:spcPct val="0"/>
              </a:spcBef>
            </a:pPr>
            <a:r>
              <a:rPr lang="es-ES" smtClean="0"/>
              <a:t>D) La integración psico afectiva del hombre en el embarazo, parto (participación</a:t>
            </a:r>
          </a:p>
          <a:p>
            <a:pPr eaLnBrk="1" hangingPunct="1">
              <a:spcBef>
                <a:spcPct val="0"/>
              </a:spcBef>
            </a:pPr>
            <a:r>
              <a:rPr lang="es-ES" smtClean="0"/>
              <a:t>activa) y cuidados del recién nacido, con un desarrollo de la paternidad</a:t>
            </a:r>
          </a:p>
          <a:p>
            <a:pPr eaLnBrk="1" hangingPunct="1">
              <a:spcBef>
                <a:spcPct val="0"/>
              </a:spcBef>
            </a:pPr>
            <a:r>
              <a:rPr lang="es-ES" smtClean="0"/>
              <a:t>responsable.</a:t>
            </a:r>
          </a:p>
          <a:p>
            <a:pPr eaLnBrk="1" hangingPunct="1">
              <a:spcBef>
                <a:spcPct val="0"/>
              </a:spcBef>
            </a:pPr>
            <a:r>
              <a:rPr lang="es-ES" smtClean="0"/>
              <a:t>E) </a:t>
            </a:r>
            <a:r>
              <a:rPr lang="es-ES" b="1" smtClean="0"/>
              <a:t>Aumento del porcentaje de partos naturales.</a:t>
            </a:r>
          </a:p>
          <a:p>
            <a:pPr eaLnBrk="1" hangingPunct="1">
              <a:spcBef>
                <a:spcPct val="0"/>
              </a:spcBef>
            </a:pPr>
            <a:r>
              <a:rPr lang="es-ES" b="1" smtClean="0"/>
              <a:t>F) Aumento del tiempo de amamantamiento</a:t>
            </a:r>
          </a:p>
          <a:p>
            <a:pPr eaLnBrk="1" hangingPunct="1">
              <a:spcBef>
                <a:spcPct val="0"/>
              </a:spcBef>
            </a:pPr>
            <a:r>
              <a:rPr lang="es-ES" b="1" smtClean="0"/>
              <a:t> disminución de partos prematuros</a:t>
            </a:r>
            <a:r>
              <a:rPr lang="es-ES" smtClean="0"/>
              <a:t> </a:t>
            </a:r>
          </a:p>
          <a:p>
            <a:pPr eaLnBrk="1" hangingPunct="1">
              <a:spcBef>
                <a:spcPct val="0"/>
              </a:spcBef>
            </a:pPr>
            <a:r>
              <a:rPr lang="es-ES" smtClean="0"/>
              <a:t> de </a:t>
            </a:r>
            <a:r>
              <a:rPr lang="es-ES" b="1" smtClean="0"/>
              <a:t>traumatismos intraparto </a:t>
            </a:r>
          </a:p>
          <a:p>
            <a:pPr eaLnBrk="1" hangingPunct="1">
              <a:spcBef>
                <a:spcPct val="0"/>
              </a:spcBef>
            </a:pPr>
            <a:r>
              <a:rPr lang="es-ES" b="1" smtClean="0"/>
              <a:t> de descontrol materno </a:t>
            </a:r>
          </a:p>
          <a:p>
            <a:pPr eaLnBrk="1" hangingPunct="1">
              <a:spcBef>
                <a:spcPct val="0"/>
              </a:spcBef>
            </a:pPr>
            <a:endParaRPr lang="es-E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rtl="0" eaLnBrk="1" fontAlgn="base" hangingPunct="1"/>
            <a:r>
              <a:rPr lang="es-AR" sz="1200" kern="1200" dirty="0" smtClean="0">
                <a:solidFill>
                  <a:schemeClr val="tx1"/>
                </a:solidFill>
                <a:effectLst>
                  <a:outerShdw blurRad="50800" dist="38100" algn="tr" rotWithShape="0">
                    <a:prstClr val="black">
                      <a:alpha val="40000"/>
                    </a:prstClr>
                  </a:outerShdw>
                </a:effectLst>
                <a:latin typeface="+mn-lt"/>
                <a:ea typeface="+mn-ea"/>
                <a:cs typeface="+mn-cs"/>
              </a:rPr>
              <a:t>trabajó con cada Maternidad participante del Proyecto,  quienes por su parte,  presentaron su propia historia y evolución dentro de las instituciones, las modalidades de abordaje, pero fundamentalmente las nuevas líneas de trabajo propuestas desde la Iniciativa de Maternidades Seguras y Centradas en la Familia y desde el enfoque de Derecho. Se realizaron </a:t>
            </a:r>
            <a:r>
              <a:rPr lang="es-AR" sz="1200" kern="1200" dirty="0" err="1" smtClean="0">
                <a:solidFill>
                  <a:schemeClr val="tx1"/>
                </a:solidFill>
                <a:effectLst>
                  <a:outerShdw blurRad="50800" dist="38100" algn="tr" rotWithShape="0">
                    <a:prstClr val="black">
                      <a:alpha val="40000"/>
                    </a:prstClr>
                  </a:outerShdw>
                </a:effectLst>
                <a:latin typeface="+mn-lt"/>
                <a:ea typeface="+mn-ea"/>
                <a:cs typeface="+mn-cs"/>
              </a:rPr>
              <a:t>debat</a:t>
            </a:r>
            <a:r>
              <a:rPr lang="es-AR" sz="1200" kern="1200" dirty="0" smtClean="0">
                <a:solidFill>
                  <a:schemeClr val="tx1"/>
                </a:solidFill>
                <a:effectLst>
                  <a:outerShdw blurRad="50800" dist="38100" algn="tr" rotWithShape="0">
                    <a:prstClr val="black">
                      <a:alpha val="40000"/>
                    </a:prstClr>
                  </a:outerShdw>
                </a:effectLst>
                <a:latin typeface="+mn-lt"/>
                <a:ea typeface="+mn-ea"/>
                <a:cs typeface="+mn-cs"/>
              </a:rPr>
              <a:t> y análisis de las mismas y devolución por parte del referente nacional en relación a las líneas de acción presentadas. Además, en toda la Jornada,  a la que asistieron representantes de todo el equipo de salud, se puso énfasis además del efectivo cumplimiento de la Ley 25.929, de derechos de padres e hijos en proceso de nacimiento, de la Humanización de la atención en todo el proceso, reproductivo y de las evidencias científicas que avalan los resultados perinatales. En esa misma Jornada la referente PIM de la Dirección de Maternidad e Infancia y coordinadora de la misma  realizó la presentación de las actividades próximas a realizarse con las instituciones, tomando como eje del Proyecto la Iniciativa de Maternidades Seguras y Centradas en la Familia.</a:t>
            </a:r>
            <a:endParaRPr lang="es-AR" sz="1200" dirty="0" smtClean="0"/>
          </a:p>
          <a:p>
            <a:pPr rtl="0" eaLnBrk="1" fontAlgn="base" hangingPunct="1"/>
            <a:r>
              <a:rPr lang="es-AR" sz="1200" kern="1200" dirty="0" smtClean="0">
                <a:solidFill>
                  <a:schemeClr val="tx1"/>
                </a:solidFill>
                <a:effectLst>
                  <a:outerShdw blurRad="50800" dist="38100" algn="tr" rotWithShape="0">
                    <a:prstClr val="black">
                      <a:alpha val="40000"/>
                    </a:prstClr>
                  </a:outerShdw>
                </a:effectLst>
                <a:latin typeface="+mn-lt"/>
                <a:ea typeface="+mn-ea"/>
                <a:cs typeface="+mn-cs"/>
              </a:rPr>
              <a:t>  </a:t>
            </a:r>
            <a:endParaRPr lang="es-AR" dirty="0" smtClean="0"/>
          </a:p>
          <a:p>
            <a:endParaRPr lang="es-AR" dirty="0"/>
          </a:p>
        </p:txBody>
      </p:sp>
      <p:sp>
        <p:nvSpPr>
          <p:cNvPr id="4" name="3 Marcador de número de diapositiva"/>
          <p:cNvSpPr>
            <a:spLocks noGrp="1"/>
          </p:cNvSpPr>
          <p:nvPr>
            <p:ph type="sldNum" sz="quarter" idx="10"/>
          </p:nvPr>
        </p:nvSpPr>
        <p:spPr/>
        <p:txBody>
          <a:bodyPr/>
          <a:lstStyle/>
          <a:p>
            <a:pPr>
              <a:defRPr/>
            </a:pPr>
            <a:fld id="{9144710E-BD0A-43AC-8759-C07119D4DB20}" type="slidenum">
              <a:rPr lang="es-AR" smtClean="0"/>
              <a:pPr>
                <a:defRPr/>
              </a:pPr>
              <a:t>18</a:t>
            </a:fld>
            <a:endParaRPr 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pPr eaLnBrk="1" hangingPunct="1"/>
            <a:r>
              <a:rPr lang="es-AR" dirty="0" smtClean="0">
                <a:effectLst>
                  <a:outerShdw blurRad="38100" dist="38100" dir="2700000" algn="tl">
                    <a:srgbClr val="C0C0C0"/>
                  </a:outerShdw>
                </a:effectLst>
              </a:rPr>
              <a:t>ello se solicitó el aporte de un consultor pedagógico quien ofreció a los equipos  nuevas dinámicas y modalidades de abordaje a las gestantes y sus familias. Estos talleres tuvieron un espacio también para el análisis de las realidades de los servicios de obstetricia y de sus posibilidades y limitaciones. Otro énfasis se sitúo en la discusión y revisión de propuestas, para la creación local y participativa de  materiales de apoyo, de carteles informativos para las actividades PIM, como así también un folleto explicativo del alcance PIM. Para la creación de estos productos se  realizaron reuniones de revisión de contenidos, debates sobre la modalidad lingüística y búsqueda de imágenes creadas desde la misma comunidad para la ilustración del material. </a:t>
            </a:r>
            <a:endParaRPr lang="es-ES" dirty="0" smtClean="0">
              <a:effectLst>
                <a:outerShdw blurRad="38100" dist="38100" dir="2700000" algn="tl">
                  <a:srgbClr val="C0C0C0"/>
                </a:outerShdw>
              </a:effectLst>
            </a:endParaRPr>
          </a:p>
          <a:p>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pPr eaLnBrk="1" hangingPunct="1"/>
            <a:r>
              <a:rPr lang="es-AR" dirty="0" smtClean="0">
                <a:effectLst>
                  <a:outerShdw blurRad="38100" dist="38100" dir="2700000" algn="tl">
                    <a:srgbClr val="C0C0C0"/>
                  </a:outerShdw>
                </a:effectLst>
              </a:rPr>
              <a:t>Para ello realizaron semanalmente reuniones con diferentes servicios, de discusión y análisis. Estas reuniones tuvieron un enérgico acompañamiento por parte del equipo técnico de la Dirección de Maternidad e Infancia y de la  referente de la línea PIM del Proyecto. Se aprovecharon  estas reuniones para revisar también las actividades y las nuevas demandas emergentes. Se observaron las dificultades de comunicación y las dificultades de los servicios existentes en algunas de las maternidades. Se propició un diálogo con las mismas para poder avanzar en la consecución de los objetivos. </a:t>
            </a:r>
            <a:endParaRPr lang="es-ES" dirty="0" smtClean="0">
              <a:effectLst>
                <a:outerShdw blurRad="38100" dist="38100" dir="2700000" algn="tl">
                  <a:srgbClr val="C0C0C0"/>
                </a:outerShdw>
              </a:effectLst>
            </a:endParaRPr>
          </a:p>
          <a:p>
            <a:endParaRPr lang="es-ES" dirty="0" smtClean="0"/>
          </a:p>
          <a:p>
            <a:endParaRPr lang="es-E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pPr eaLnBrk="1" hangingPunct="1">
              <a:lnSpc>
                <a:spcPct val="80000"/>
              </a:lnSpc>
            </a:pPr>
            <a:r>
              <a:rPr lang="es-AR" sz="900" b="1" u="sng" dirty="0" smtClean="0">
                <a:effectLst>
                  <a:outerShdw blurRad="38100" dist="38100" dir="2700000" algn="tl">
                    <a:srgbClr val="C0C0C0"/>
                  </a:outerShdw>
                </a:effectLst>
              </a:rPr>
              <a:t>El Hospital Materno Neonatal” Dr. Ramón Carrillo”</a:t>
            </a:r>
            <a:r>
              <a:rPr lang="es-AR" sz="900" u="sng" dirty="0" smtClean="0">
                <a:effectLst>
                  <a:outerShdw blurRad="38100" dist="38100" dir="2700000" algn="tl">
                    <a:srgbClr val="C0C0C0"/>
                  </a:outerShdw>
                </a:effectLst>
              </a:rPr>
              <a:t>:</a:t>
            </a:r>
            <a:r>
              <a:rPr lang="es-AR" sz="900" dirty="0" smtClean="0">
                <a:effectLst>
                  <a:outerShdw blurRad="38100" dist="38100" dir="2700000" algn="tl">
                    <a:srgbClr val="C0C0C0"/>
                  </a:outerShdw>
                </a:effectLst>
              </a:rPr>
              <a:t>En el mes de setiembre de 2011 se realizó la apertura de la nueva sala dedicada a la actividad. En la inauguración se presentó la propuesta de trabajo, los profesionales intervinientes a las actividades y los resultados esperados a la fecha. Se estipularon los días de atención, y el </a:t>
            </a:r>
            <a:r>
              <a:rPr lang="es-AR" sz="900" dirty="0" err="1" smtClean="0">
                <a:effectLst>
                  <a:outerShdw blurRad="38100" dist="38100" dir="2700000" algn="tl">
                    <a:srgbClr val="C0C0C0"/>
                  </a:outerShdw>
                </a:effectLst>
              </a:rPr>
              <a:t>flujograma</a:t>
            </a:r>
            <a:r>
              <a:rPr lang="es-AR" sz="900" dirty="0" smtClean="0">
                <a:effectLst>
                  <a:outerShdw blurRad="38100" dist="38100" dir="2700000" algn="tl">
                    <a:srgbClr val="C0C0C0"/>
                  </a:outerShdw>
                </a:effectLst>
              </a:rPr>
              <a:t> de las madres dentro de la institución y comunicación con los centros de salud  de la zona de referencia. Fueron invitados los referentes PIM de las instituciones participantes, referente PIM de Proyecto como así también directivos de la institución. Con esta actividad inaugural se puso en marcha el cronograma de actividades para la comunidad, como así  también las reuniones de análisis  de la misma.</a:t>
            </a:r>
            <a:endParaRPr lang="es-AR" sz="900" b="1" u="sng" dirty="0" smtClean="0">
              <a:effectLst>
                <a:outerShdw blurRad="38100" dist="38100" dir="2700000" algn="tl">
                  <a:srgbClr val="C0C0C0"/>
                </a:outerShdw>
              </a:effectLst>
            </a:endParaRPr>
          </a:p>
          <a:p>
            <a:pPr eaLnBrk="1" hangingPunct="1">
              <a:lnSpc>
                <a:spcPct val="80000"/>
              </a:lnSpc>
            </a:pPr>
            <a:r>
              <a:rPr lang="es-AR" sz="900" b="1" u="sng" dirty="0" smtClean="0">
                <a:effectLst>
                  <a:outerShdw blurRad="38100" dist="38100" dir="2700000" algn="tl">
                    <a:srgbClr val="C0C0C0"/>
                  </a:outerShdw>
                </a:effectLst>
              </a:rPr>
              <a:t>Hospital materno Provincial “Dr. Felipe </a:t>
            </a:r>
            <a:r>
              <a:rPr lang="es-AR" sz="900" b="1" u="sng" dirty="0" err="1" smtClean="0">
                <a:effectLst>
                  <a:outerShdw blurRad="38100" dist="38100" dir="2700000" algn="tl">
                    <a:srgbClr val="C0C0C0"/>
                  </a:outerShdw>
                </a:effectLst>
              </a:rPr>
              <a:t>Lucini</a:t>
            </a:r>
            <a:r>
              <a:rPr lang="es-AR" sz="900" b="1" u="sng" dirty="0" smtClean="0">
                <a:effectLst>
                  <a:outerShdw blurRad="38100" dist="38100" dir="2700000" algn="tl">
                    <a:srgbClr val="C0C0C0"/>
                  </a:outerShdw>
                </a:effectLst>
              </a:rPr>
              <a:t>”: </a:t>
            </a:r>
            <a:endParaRPr lang="es-AR" sz="900" dirty="0" smtClean="0">
              <a:effectLst>
                <a:outerShdw blurRad="38100" dist="38100" dir="2700000" algn="tl">
                  <a:srgbClr val="C0C0C0"/>
                </a:outerShdw>
              </a:effectLst>
            </a:endParaRPr>
          </a:p>
          <a:p>
            <a:pPr eaLnBrk="1" hangingPunct="1">
              <a:lnSpc>
                <a:spcPct val="80000"/>
              </a:lnSpc>
            </a:pPr>
            <a:r>
              <a:rPr lang="es-AR" sz="900" dirty="0" smtClean="0">
                <a:effectLst>
                  <a:outerShdw blurRad="38100" dist="38100" dir="2700000" algn="tl">
                    <a:srgbClr val="C0C0C0"/>
                  </a:outerShdw>
                </a:effectLst>
              </a:rPr>
              <a:t>Este hospital es pionero en la actividad de </a:t>
            </a:r>
            <a:r>
              <a:rPr lang="es-AR" sz="900" dirty="0" err="1" smtClean="0">
                <a:effectLst>
                  <a:outerShdw blurRad="38100" dist="38100" dir="2700000" algn="tl">
                    <a:srgbClr val="C0C0C0"/>
                  </a:outerShdw>
                </a:effectLst>
              </a:rPr>
              <a:t>Psicoprofilaxis</a:t>
            </a:r>
            <a:r>
              <a:rPr lang="es-AR" sz="900" dirty="0" smtClean="0">
                <a:effectLst>
                  <a:outerShdw blurRad="38100" dist="38100" dir="2700000" algn="tl">
                    <a:srgbClr val="C0C0C0"/>
                  </a:outerShdw>
                </a:effectLst>
              </a:rPr>
              <a:t> obstétrica, siendo un espacio referente por parte de los profesionales de salud, en décadas pasadas. Por cuestiones de servicio la actividad necesitó  ser </a:t>
            </a:r>
            <a:r>
              <a:rPr lang="es-AR" sz="900" dirty="0" err="1" smtClean="0">
                <a:effectLst>
                  <a:outerShdw blurRad="38100" dist="38100" dir="2700000" algn="tl">
                    <a:srgbClr val="C0C0C0"/>
                  </a:outerShdw>
                </a:effectLst>
              </a:rPr>
              <a:t>redinamizada</a:t>
            </a:r>
            <a:r>
              <a:rPr lang="es-AR" sz="900" dirty="0" smtClean="0">
                <a:effectLst>
                  <a:outerShdw blurRad="38100" dist="38100" dir="2700000" algn="tl">
                    <a:srgbClr val="C0C0C0"/>
                  </a:outerShdw>
                </a:effectLst>
              </a:rPr>
              <a:t> y para ello los referentes de la institución propusieron la creación de un consultorio orientador de la gestante como lugar de soporte, contención y orientación de las madres. Se realizó la  diferenciación de las demandas según grupo etario, observándose la necesidad de un abordaje especializado a la embarazada adolescente en función de su realidad psicosocial. Se planteo la necesidad de una participación activa de todo el equipo de salud y un reconocimiento de la práctica y del derecho por parte de los equipo de salud. Las actividades se reiniciaron en el mes de diciembre con un nuevo equipo interdisciplinario al frente de las actividades y el inicio de la creación del consultorio de orientación para madres. </a:t>
            </a:r>
            <a:endParaRPr lang="es-AR" sz="900" b="1" u="sng" dirty="0" smtClean="0">
              <a:effectLst>
                <a:outerShdw blurRad="38100" dist="38100" dir="2700000" algn="tl">
                  <a:srgbClr val="C0C0C0"/>
                </a:outerShdw>
              </a:effectLst>
            </a:endParaRPr>
          </a:p>
          <a:p>
            <a:pPr eaLnBrk="1" hangingPunct="1">
              <a:lnSpc>
                <a:spcPct val="80000"/>
              </a:lnSpc>
            </a:pPr>
            <a:r>
              <a:rPr lang="es-AR" sz="900" b="1" u="sng" dirty="0" smtClean="0">
                <a:effectLst>
                  <a:outerShdw blurRad="38100" dist="38100" dir="2700000" algn="tl">
                    <a:srgbClr val="C0C0C0"/>
                  </a:outerShdw>
                </a:effectLst>
              </a:rPr>
              <a:t>Hospital Nuestra Señora de la Misericordia: </a:t>
            </a:r>
            <a:endParaRPr lang="es-AR" sz="900" dirty="0" smtClean="0">
              <a:effectLst>
                <a:outerShdw blurRad="38100" dist="38100" dir="2700000" algn="tl">
                  <a:srgbClr val="C0C0C0"/>
                </a:outerShdw>
              </a:effectLst>
            </a:endParaRPr>
          </a:p>
          <a:p>
            <a:pPr eaLnBrk="1" hangingPunct="1">
              <a:lnSpc>
                <a:spcPct val="80000"/>
              </a:lnSpc>
            </a:pPr>
            <a:r>
              <a:rPr lang="es-AR" sz="900" dirty="0" smtClean="0">
                <a:effectLst>
                  <a:outerShdw blurRad="38100" dist="38100" dir="2700000" algn="tl">
                    <a:srgbClr val="C0C0C0"/>
                  </a:outerShdw>
                </a:effectLst>
              </a:rPr>
              <a:t>El equipo de salud, teniendo como referente a un jefe de servicio de obstetricia logra una alta integración del proyecto y un compromiso importante de todos los servicios. En septiembre se inician las actividades, de modalidad abierta para la gestante, con énfasis en la actividad física de la embarazada en el abordaje semanal (liderado por el servicio de fisioterapia), y encuentros para la familia abiertos a la comunidad, donde pueden asistir las embarazadas que asisten a la actividad física y talleres, como así también toda la comunidad. Estos encuentros estuvieron liderados por los profesionales de distintos servicios, donde el objetivo era intercambiar dudas con las familias, conocer sus necesidades y responder sus inquietudes, informarlas sobre sus derechos, como así también ofrecer conocimientos claros de prevención y promoción de la salud de manera cercana y sencilla. </a:t>
            </a:r>
          </a:p>
          <a:p>
            <a:pPr eaLnBrk="1" hangingPunct="1">
              <a:lnSpc>
                <a:spcPct val="80000"/>
              </a:lnSpc>
            </a:pPr>
            <a:r>
              <a:rPr lang="es-AR" sz="900" dirty="0" smtClean="0">
                <a:effectLst>
                  <a:outerShdw blurRad="38100" dist="38100" dir="2700000" algn="tl">
                    <a:srgbClr val="C0C0C0"/>
                  </a:outerShdw>
                </a:effectLst>
              </a:rPr>
              <a:t>Por su parte el equipo de salud mental, en conjunto con los profesionales de trabajo social, se propuso dinamizar el acompañamiento de las situaciones de riesgo de las gestantes o de sus niños, como así también la defensa de los derechos de padres e hijos en estas situaciones de riesgo  </a:t>
            </a:r>
          </a:p>
          <a:p>
            <a:pPr eaLnBrk="1" hangingPunct="1">
              <a:lnSpc>
                <a:spcPct val="80000"/>
              </a:lnSpc>
            </a:pPr>
            <a:r>
              <a:rPr lang="es-AR" sz="900" dirty="0" smtClean="0">
                <a:effectLst>
                  <a:outerShdw blurRad="38100" dist="38100" dir="2700000" algn="tl">
                    <a:srgbClr val="C0C0C0"/>
                  </a:outerShdw>
                </a:effectLst>
              </a:rPr>
              <a:t> </a:t>
            </a:r>
            <a:endParaRPr lang="es-ES" sz="900" dirty="0" smtClean="0">
              <a:effectLst>
                <a:outerShdw blurRad="38100" dist="38100" dir="2700000" algn="tl">
                  <a:srgbClr val="C0C0C0"/>
                </a:outerShdw>
              </a:effectLst>
            </a:endParaRPr>
          </a:p>
          <a:p>
            <a:pPr>
              <a:lnSpc>
                <a:spcPct val="80000"/>
              </a:lnSpc>
            </a:pPr>
            <a:endParaRPr lang="es-ES" sz="9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eaLnBrk="1" hangingPunct="1"/>
            <a:r>
              <a:rPr lang="es-ES_tradnl" smtClean="0">
                <a:effectLst>
                  <a:outerShdw blurRad="38100" dist="38100" dir="2700000" algn="tl">
                    <a:srgbClr val="C0C0C0"/>
                  </a:outerShdw>
                </a:effectLst>
              </a:rPr>
              <a:t>Se concluyó con la creación del folleto que cuenta con una ilustración  ofrecida para ese fin por una misma madre de la comunidad de uno de los hospitales participantes, texto informativo y explicativo del alcance PIM. El diseño, también consensuado, fue realizado por la referente PIM del Proyecto.</a:t>
            </a:r>
          </a:p>
          <a:p>
            <a:pPr eaLnBrk="1" hangingPunct="1"/>
            <a:r>
              <a:rPr lang="es-ES_tradnl" smtClean="0">
                <a:effectLst>
                  <a:outerShdw blurRad="38100" dist="38100" dir="2700000" algn="tl">
                    <a:srgbClr val="C0C0C0"/>
                  </a:outerShdw>
                </a:effectLst>
              </a:rPr>
              <a:t>Los carteles informativos de actividades, sumaron, además de los horarios de los talleres, lugar y fecha, información sobre los derechos de padres e hijos, adecuados de la Ley 25.929. Estos productos son 3, y constan de tres mensajes diferentes sobre derechos, realizados con distintos colores para su mejor identificación. Los mismos fueron realizados por la referente PIM del Proyecto, y revisados por expertos en Humanización del nacimiento  de la Dirección de Maternidad e Infancia. La adecuación de los textos también recibió la misma observación y cuidado por parte de especialistas en comunicación en salud. </a:t>
            </a:r>
            <a:endParaRPr lang="es-ES" smtClean="0">
              <a:effectLst>
                <a:outerShdw blurRad="38100" dist="38100" dir="2700000" algn="tl">
                  <a:srgbClr val="C0C0C0"/>
                </a:outerShdw>
              </a:effectLst>
            </a:endParaRPr>
          </a:p>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s-A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s-A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s-A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s-A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s-A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s-A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A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s-A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s-A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s-A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s-AR"/>
              </a:p>
            </p:txBody>
          </p:sp>
        </p:grpSp>
      </p:grpSp>
      <p:sp>
        <p:nvSpPr>
          <p:cNvPr id="119824" name="Rectangle 16"/>
          <p:cNvSpPr>
            <a:spLocks noGrp="1" noChangeArrowheads="1"/>
          </p:cNvSpPr>
          <p:nvPr>
            <p:ph type="ctrTitle" sz="quarter"/>
          </p:nvPr>
        </p:nvSpPr>
        <p:spPr>
          <a:xfrm>
            <a:off x="1066800" y="1997075"/>
            <a:ext cx="7086600" cy="1431925"/>
          </a:xfrm>
        </p:spPr>
        <p:txBody>
          <a:bodyPr anchor="b"/>
          <a:lstStyle>
            <a:lvl1pPr>
              <a:defRPr/>
            </a:lvl1pPr>
          </a:lstStyle>
          <a:p>
            <a:r>
              <a:rPr lang="es-ES"/>
              <a:t>Haga clic para cambiar el estilo de título	</a:t>
            </a:r>
          </a:p>
        </p:txBody>
      </p:sp>
      <p:sp>
        <p:nvSpPr>
          <p:cNvPr id="11982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18" name="Rectangle 18"/>
          <p:cNvSpPr>
            <a:spLocks noGrp="1" noChangeArrowheads="1"/>
          </p:cNvSpPr>
          <p:nvPr>
            <p:ph type="dt" sz="quarter" idx="10"/>
          </p:nvPr>
        </p:nvSpPr>
        <p:spPr/>
        <p:txBody>
          <a:bodyPr/>
          <a:lstStyle>
            <a:lvl1pPr>
              <a:defRPr/>
            </a:lvl1pPr>
          </a:lstStyle>
          <a:p>
            <a:pPr>
              <a:defRPr/>
            </a:pPr>
            <a:fld id="{02DE7F04-A3E8-4D3E-824F-EBE1338787A1}" type="datetime1">
              <a:rPr lang="es-ES"/>
              <a:pPr>
                <a:defRPr/>
              </a:pPr>
              <a:t>29/11/2012</a:t>
            </a:fld>
            <a:endParaRPr lang="es-E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r>
              <a:rPr lang="es-ES"/>
              <a:t>LAN 2012</a:t>
            </a:r>
          </a:p>
        </p:txBody>
      </p:sp>
      <p:sp>
        <p:nvSpPr>
          <p:cNvPr id="20" name="Rectangle 20"/>
          <p:cNvSpPr>
            <a:spLocks noGrp="1" noChangeArrowheads="1"/>
          </p:cNvSpPr>
          <p:nvPr>
            <p:ph type="sldNum" sz="quarter" idx="12"/>
          </p:nvPr>
        </p:nvSpPr>
        <p:spPr/>
        <p:txBody>
          <a:bodyPr/>
          <a:lstStyle>
            <a:lvl1pPr>
              <a:defRPr/>
            </a:lvl1pPr>
          </a:lstStyle>
          <a:p>
            <a:pPr>
              <a:defRPr/>
            </a:pPr>
            <a:fld id="{58428A41-F0D4-4286-B35B-B480F6D6F204}" type="slidenum">
              <a:rPr lang="es-ES"/>
              <a:pPr>
                <a:defRPr/>
              </a:pPr>
              <a:t>‹Nº›</a:t>
            </a:fld>
            <a:endParaRPr lang="es-ES"/>
          </a:p>
        </p:txBody>
      </p:sp>
    </p:spTree>
  </p:cSld>
  <p:clrMapOvr>
    <a:overrideClrMapping bg1="dk2" tx1="lt1" bg2="dk1"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Rectangle 17"/>
          <p:cNvSpPr>
            <a:spLocks noGrp="1" noChangeArrowheads="1"/>
          </p:cNvSpPr>
          <p:nvPr>
            <p:ph type="dt" sz="half" idx="10"/>
          </p:nvPr>
        </p:nvSpPr>
        <p:spPr>
          <a:ln/>
        </p:spPr>
        <p:txBody>
          <a:bodyPr/>
          <a:lstStyle>
            <a:lvl1pPr>
              <a:defRPr/>
            </a:lvl1pPr>
          </a:lstStyle>
          <a:p>
            <a:pPr>
              <a:defRPr/>
            </a:pPr>
            <a:fld id="{49690DE7-1EBF-49C8-BCBA-FB496DEFA415}" type="datetime1">
              <a:rPr lang="es-ES"/>
              <a:pPr>
                <a:defRPr/>
              </a:pPr>
              <a:t>29/11/2012</a:t>
            </a:fld>
            <a:endParaRPr lang="es-ES"/>
          </a:p>
        </p:txBody>
      </p:sp>
      <p:sp>
        <p:nvSpPr>
          <p:cNvPr id="5" name="Rectangle 18"/>
          <p:cNvSpPr>
            <a:spLocks noGrp="1" noChangeArrowheads="1"/>
          </p:cNvSpPr>
          <p:nvPr>
            <p:ph type="ftr" sz="quarter" idx="11"/>
          </p:nvPr>
        </p:nvSpPr>
        <p:spPr>
          <a:ln/>
        </p:spPr>
        <p:txBody>
          <a:bodyPr/>
          <a:lstStyle>
            <a:lvl1pPr>
              <a:defRPr/>
            </a:lvl1pPr>
          </a:lstStyle>
          <a:p>
            <a:r>
              <a:rPr lang="es-ES"/>
              <a:t>LAN 2012</a:t>
            </a:r>
          </a:p>
        </p:txBody>
      </p:sp>
      <p:sp>
        <p:nvSpPr>
          <p:cNvPr id="6" name="Rectangle 19"/>
          <p:cNvSpPr>
            <a:spLocks noGrp="1" noChangeArrowheads="1"/>
          </p:cNvSpPr>
          <p:nvPr>
            <p:ph type="sldNum" sz="quarter" idx="12"/>
          </p:nvPr>
        </p:nvSpPr>
        <p:spPr>
          <a:ln/>
        </p:spPr>
        <p:txBody>
          <a:bodyPr/>
          <a:lstStyle>
            <a:lvl1pPr>
              <a:defRPr/>
            </a:lvl1pPr>
          </a:lstStyle>
          <a:p>
            <a:pPr>
              <a:defRPr/>
            </a:pPr>
            <a:fld id="{2FCD3F5B-437C-4291-8109-FF3F85E14649}" type="slidenum">
              <a:rPr lang="es-ES"/>
              <a:pPr>
                <a:defRPr/>
              </a:pPr>
              <a:t>‹Nº›</a:t>
            </a:fld>
            <a:endParaRPr lang="es-E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4650" y="304800"/>
            <a:ext cx="1885950" cy="5791200"/>
          </a:xfrm>
        </p:spPr>
        <p:txBody>
          <a:bodyPr vert="eaVert"/>
          <a:lstStyle/>
          <a:p>
            <a:r>
              <a:rPr lang="en-US"/>
              <a:t>Haga clic para modificar el estilo de título del patrón</a:t>
            </a:r>
            <a:endParaRPr lang="es-AR"/>
          </a:p>
        </p:txBody>
      </p:sp>
      <p:sp>
        <p:nvSpPr>
          <p:cNvPr id="3" name="Marcador de texto vertical 2"/>
          <p:cNvSpPr>
            <a:spLocks noGrp="1"/>
          </p:cNvSpPr>
          <p:nvPr>
            <p:ph type="body" orient="vert" idx="1"/>
          </p:nvPr>
        </p:nvSpPr>
        <p:spPr>
          <a:xfrm>
            <a:off x="1066800" y="304800"/>
            <a:ext cx="5505450" cy="5791200"/>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Rectangle 17"/>
          <p:cNvSpPr>
            <a:spLocks noGrp="1" noChangeArrowheads="1"/>
          </p:cNvSpPr>
          <p:nvPr>
            <p:ph type="dt" sz="half" idx="10"/>
          </p:nvPr>
        </p:nvSpPr>
        <p:spPr>
          <a:ln/>
        </p:spPr>
        <p:txBody>
          <a:bodyPr/>
          <a:lstStyle>
            <a:lvl1pPr>
              <a:defRPr/>
            </a:lvl1pPr>
          </a:lstStyle>
          <a:p>
            <a:pPr>
              <a:defRPr/>
            </a:pPr>
            <a:fld id="{304C9DF7-A8DE-4EB2-8C64-7E1AF2CA1335}" type="datetime1">
              <a:rPr lang="es-ES"/>
              <a:pPr>
                <a:defRPr/>
              </a:pPr>
              <a:t>29/11/2012</a:t>
            </a:fld>
            <a:endParaRPr lang="es-ES"/>
          </a:p>
        </p:txBody>
      </p:sp>
      <p:sp>
        <p:nvSpPr>
          <p:cNvPr id="5" name="Rectangle 18"/>
          <p:cNvSpPr>
            <a:spLocks noGrp="1" noChangeArrowheads="1"/>
          </p:cNvSpPr>
          <p:nvPr>
            <p:ph type="ftr" sz="quarter" idx="11"/>
          </p:nvPr>
        </p:nvSpPr>
        <p:spPr>
          <a:ln/>
        </p:spPr>
        <p:txBody>
          <a:bodyPr/>
          <a:lstStyle>
            <a:lvl1pPr>
              <a:defRPr/>
            </a:lvl1pPr>
          </a:lstStyle>
          <a:p>
            <a:r>
              <a:rPr lang="es-ES"/>
              <a:t>LAN 2012</a:t>
            </a:r>
          </a:p>
        </p:txBody>
      </p:sp>
      <p:sp>
        <p:nvSpPr>
          <p:cNvPr id="6" name="Rectangle 19"/>
          <p:cNvSpPr>
            <a:spLocks noGrp="1" noChangeArrowheads="1"/>
          </p:cNvSpPr>
          <p:nvPr>
            <p:ph type="sldNum" sz="quarter" idx="12"/>
          </p:nvPr>
        </p:nvSpPr>
        <p:spPr>
          <a:ln/>
        </p:spPr>
        <p:txBody>
          <a:bodyPr/>
          <a:lstStyle>
            <a:lvl1pPr>
              <a:defRPr/>
            </a:lvl1pPr>
          </a:lstStyle>
          <a:p>
            <a:pPr>
              <a:defRPr/>
            </a:pPr>
            <a:fld id="{CE610CC2-6A21-451A-AB54-68A500EAFE9B}" type="slidenum">
              <a:rPr lang="es-ES"/>
              <a:pPr>
                <a:defRPr/>
              </a:pPr>
              <a:t>‹Nº›</a:t>
            </a:fld>
            <a:endParaRPr lang="es-E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1066800" y="304800"/>
            <a:ext cx="7543800" cy="5791200"/>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3" name="Marcador de fecha 2"/>
          <p:cNvSpPr>
            <a:spLocks noGrp="1"/>
          </p:cNvSpPr>
          <p:nvPr>
            <p:ph type="dt" sz="half" idx="10"/>
          </p:nvPr>
        </p:nvSpPr>
        <p:spPr>
          <a:xfrm>
            <a:off x="1066800" y="6248400"/>
            <a:ext cx="1905000" cy="457200"/>
          </a:xfrm>
        </p:spPr>
        <p:txBody>
          <a:bodyPr/>
          <a:lstStyle>
            <a:lvl1pPr>
              <a:defRPr/>
            </a:lvl1pPr>
          </a:lstStyle>
          <a:p>
            <a:pPr>
              <a:defRPr/>
            </a:pPr>
            <a:fld id="{A5D3A6DE-5024-4110-A3C2-52D01956DE0C}" type="datetime1">
              <a:rPr lang="es-ES"/>
              <a:pPr>
                <a:defRPr/>
              </a:pPr>
              <a:t>29/11/2012</a:t>
            </a:fld>
            <a:endParaRPr lang="es-ES"/>
          </a:p>
        </p:txBody>
      </p:sp>
      <p:sp>
        <p:nvSpPr>
          <p:cNvPr id="4" name="Marcador de pie de página 3"/>
          <p:cNvSpPr>
            <a:spLocks noGrp="1"/>
          </p:cNvSpPr>
          <p:nvPr>
            <p:ph type="ftr" sz="quarter" idx="11"/>
          </p:nvPr>
        </p:nvSpPr>
        <p:spPr>
          <a:xfrm>
            <a:off x="3429000" y="6248400"/>
            <a:ext cx="2895600" cy="457200"/>
          </a:xfrm>
        </p:spPr>
        <p:txBody>
          <a:bodyPr/>
          <a:lstStyle>
            <a:lvl1pPr>
              <a:defRPr/>
            </a:lvl1pPr>
          </a:lstStyle>
          <a:p>
            <a:r>
              <a:rPr lang="es-ES"/>
              <a:t>LAN 2012</a:t>
            </a:r>
          </a:p>
        </p:txBody>
      </p:sp>
      <p:sp>
        <p:nvSpPr>
          <p:cNvPr id="5" name="Marcador de número de diapositiva 4"/>
          <p:cNvSpPr>
            <a:spLocks noGrp="1"/>
          </p:cNvSpPr>
          <p:nvPr>
            <p:ph type="sldNum" sz="quarter" idx="12"/>
          </p:nvPr>
        </p:nvSpPr>
        <p:spPr>
          <a:xfrm>
            <a:off x="6705600" y="6248400"/>
            <a:ext cx="1905000" cy="457200"/>
          </a:xfrm>
        </p:spPr>
        <p:txBody>
          <a:bodyPr/>
          <a:lstStyle>
            <a:lvl1pPr>
              <a:defRPr/>
            </a:lvl1pPr>
          </a:lstStyle>
          <a:p>
            <a:pPr>
              <a:defRPr/>
            </a:pPr>
            <a:fld id="{F913FEDE-919B-4819-A759-5A1F7C8365E4}" type="slidenum">
              <a:rPr lang="es-ES"/>
              <a:pPr>
                <a:defRPr/>
              </a:pPr>
              <a:t>‹Nº›</a:t>
            </a:fld>
            <a:endParaRPr lang="es-E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1066800" y="304800"/>
            <a:ext cx="7543800" cy="1431925"/>
          </a:xfrm>
        </p:spPr>
        <p:txBody>
          <a:bodyPr/>
          <a:lstStyle/>
          <a:p>
            <a:r>
              <a:rPr lang="en-US"/>
              <a:t>Haga clic para modificar el estilo de título del patrón</a:t>
            </a:r>
            <a:endParaRPr lang="es-AR"/>
          </a:p>
        </p:txBody>
      </p:sp>
      <p:sp>
        <p:nvSpPr>
          <p:cNvPr id="3" name="Marcador de contenido 2"/>
          <p:cNvSpPr>
            <a:spLocks noGrp="1"/>
          </p:cNvSpPr>
          <p:nvPr>
            <p:ph sz="quarter" idx="1"/>
          </p:nvPr>
        </p:nvSpPr>
        <p:spPr>
          <a:xfrm>
            <a:off x="1066800" y="1981200"/>
            <a:ext cx="3695700" cy="1981200"/>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Marcador de contenido 3"/>
          <p:cNvSpPr>
            <a:spLocks noGrp="1"/>
          </p:cNvSpPr>
          <p:nvPr>
            <p:ph sz="quarter" idx="2"/>
          </p:nvPr>
        </p:nvSpPr>
        <p:spPr>
          <a:xfrm>
            <a:off x="4914900" y="1981200"/>
            <a:ext cx="3695700" cy="1981200"/>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5" name="Marcador de contenido 4"/>
          <p:cNvSpPr>
            <a:spLocks noGrp="1"/>
          </p:cNvSpPr>
          <p:nvPr>
            <p:ph sz="quarter" idx="3"/>
          </p:nvPr>
        </p:nvSpPr>
        <p:spPr>
          <a:xfrm>
            <a:off x="1066800" y="4114800"/>
            <a:ext cx="3695700" cy="1981200"/>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6" name="Marcador de contenido 5"/>
          <p:cNvSpPr>
            <a:spLocks noGrp="1"/>
          </p:cNvSpPr>
          <p:nvPr>
            <p:ph sz="quarter" idx="4"/>
          </p:nvPr>
        </p:nvSpPr>
        <p:spPr>
          <a:xfrm>
            <a:off x="4914900" y="4114800"/>
            <a:ext cx="3695700" cy="1981200"/>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7" name="Marcador de fecha 6"/>
          <p:cNvSpPr>
            <a:spLocks noGrp="1"/>
          </p:cNvSpPr>
          <p:nvPr>
            <p:ph type="dt" sz="half" idx="10"/>
          </p:nvPr>
        </p:nvSpPr>
        <p:spPr>
          <a:xfrm>
            <a:off x="1066800" y="6248400"/>
            <a:ext cx="1905000" cy="457200"/>
          </a:xfrm>
        </p:spPr>
        <p:txBody>
          <a:bodyPr/>
          <a:lstStyle>
            <a:lvl1pPr>
              <a:defRPr/>
            </a:lvl1pPr>
          </a:lstStyle>
          <a:p>
            <a:pPr>
              <a:defRPr/>
            </a:pPr>
            <a:fld id="{A43B1584-9927-4916-8DF6-9663EB729DFE}" type="datetime1">
              <a:rPr lang="es-ES"/>
              <a:pPr>
                <a:defRPr/>
              </a:pPr>
              <a:t>29/11/2012</a:t>
            </a:fld>
            <a:endParaRPr lang="es-ES"/>
          </a:p>
        </p:txBody>
      </p:sp>
      <p:sp>
        <p:nvSpPr>
          <p:cNvPr id="8" name="Marcador de pie de página 7"/>
          <p:cNvSpPr>
            <a:spLocks noGrp="1"/>
          </p:cNvSpPr>
          <p:nvPr>
            <p:ph type="ftr" sz="quarter" idx="11"/>
          </p:nvPr>
        </p:nvSpPr>
        <p:spPr>
          <a:xfrm>
            <a:off x="3429000" y="6248400"/>
            <a:ext cx="2895600" cy="457200"/>
          </a:xfrm>
        </p:spPr>
        <p:txBody>
          <a:bodyPr/>
          <a:lstStyle>
            <a:lvl1pPr>
              <a:defRPr/>
            </a:lvl1pPr>
          </a:lstStyle>
          <a:p>
            <a:r>
              <a:rPr lang="es-ES"/>
              <a:t>LAN 2012</a:t>
            </a:r>
          </a:p>
        </p:txBody>
      </p:sp>
      <p:sp>
        <p:nvSpPr>
          <p:cNvPr id="9" name="Marcador de número de diapositiva 8"/>
          <p:cNvSpPr>
            <a:spLocks noGrp="1"/>
          </p:cNvSpPr>
          <p:nvPr>
            <p:ph type="sldNum" sz="quarter" idx="12"/>
          </p:nvPr>
        </p:nvSpPr>
        <p:spPr>
          <a:xfrm>
            <a:off x="6705600" y="6248400"/>
            <a:ext cx="1905000" cy="457200"/>
          </a:xfrm>
        </p:spPr>
        <p:txBody>
          <a:bodyPr/>
          <a:lstStyle>
            <a:lvl1pPr>
              <a:defRPr/>
            </a:lvl1pPr>
          </a:lstStyle>
          <a:p>
            <a:pPr>
              <a:defRPr/>
            </a:pPr>
            <a:fld id="{5D66C50E-E815-4AA8-B977-AF4C3A27BBCC}" type="slidenum">
              <a:rPr lang="es-ES"/>
              <a:pPr>
                <a:defRPr/>
              </a:pPr>
              <a:t>‹Nº›</a:t>
            </a:fld>
            <a:endParaRPr lang="es-E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Rectangle 17"/>
          <p:cNvSpPr>
            <a:spLocks noGrp="1" noChangeArrowheads="1"/>
          </p:cNvSpPr>
          <p:nvPr>
            <p:ph type="dt" sz="half" idx="10"/>
          </p:nvPr>
        </p:nvSpPr>
        <p:spPr>
          <a:ln/>
        </p:spPr>
        <p:txBody>
          <a:bodyPr/>
          <a:lstStyle>
            <a:lvl1pPr>
              <a:defRPr/>
            </a:lvl1pPr>
          </a:lstStyle>
          <a:p>
            <a:pPr>
              <a:defRPr/>
            </a:pPr>
            <a:fld id="{373C5780-51D7-4866-897F-F760708081CA}" type="datetime1">
              <a:rPr lang="es-ES"/>
              <a:pPr>
                <a:defRPr/>
              </a:pPr>
              <a:t>29/11/2012</a:t>
            </a:fld>
            <a:endParaRPr lang="es-ES"/>
          </a:p>
        </p:txBody>
      </p:sp>
      <p:sp>
        <p:nvSpPr>
          <p:cNvPr id="5" name="Rectangle 18"/>
          <p:cNvSpPr>
            <a:spLocks noGrp="1" noChangeArrowheads="1"/>
          </p:cNvSpPr>
          <p:nvPr>
            <p:ph type="ftr" sz="quarter" idx="11"/>
          </p:nvPr>
        </p:nvSpPr>
        <p:spPr>
          <a:ln/>
        </p:spPr>
        <p:txBody>
          <a:bodyPr/>
          <a:lstStyle>
            <a:lvl1pPr>
              <a:defRPr/>
            </a:lvl1pPr>
          </a:lstStyle>
          <a:p>
            <a:r>
              <a:rPr lang="es-ES"/>
              <a:t>LAN 2012</a:t>
            </a:r>
          </a:p>
        </p:txBody>
      </p:sp>
      <p:sp>
        <p:nvSpPr>
          <p:cNvPr id="6" name="Rectangle 19"/>
          <p:cNvSpPr>
            <a:spLocks noGrp="1" noChangeArrowheads="1"/>
          </p:cNvSpPr>
          <p:nvPr>
            <p:ph type="sldNum" sz="quarter" idx="12"/>
          </p:nvPr>
        </p:nvSpPr>
        <p:spPr>
          <a:ln/>
        </p:spPr>
        <p:txBody>
          <a:bodyPr/>
          <a:lstStyle>
            <a:lvl1pPr>
              <a:defRPr/>
            </a:lvl1pPr>
          </a:lstStyle>
          <a:p>
            <a:pPr>
              <a:defRPr/>
            </a:pPr>
            <a:fld id="{086536EA-864D-4F0C-963C-61B8AEA95D15}" type="slidenum">
              <a:rPr lang="es-ES"/>
              <a:pPr>
                <a:defRPr/>
              </a:pPr>
              <a:t>‹Nº›</a:t>
            </a:fld>
            <a:endParaRPr lang="es-E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endParaRPr lang="es-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17"/>
          <p:cNvSpPr>
            <a:spLocks noGrp="1" noChangeArrowheads="1"/>
          </p:cNvSpPr>
          <p:nvPr>
            <p:ph type="dt" sz="half" idx="10"/>
          </p:nvPr>
        </p:nvSpPr>
        <p:spPr>
          <a:ln/>
        </p:spPr>
        <p:txBody>
          <a:bodyPr/>
          <a:lstStyle>
            <a:lvl1pPr>
              <a:defRPr/>
            </a:lvl1pPr>
          </a:lstStyle>
          <a:p>
            <a:pPr>
              <a:defRPr/>
            </a:pPr>
            <a:fld id="{53426BD5-93EE-48BA-BCDF-BCA4CA9237AF}" type="datetime1">
              <a:rPr lang="es-ES"/>
              <a:pPr>
                <a:defRPr/>
              </a:pPr>
              <a:t>29/11/2012</a:t>
            </a:fld>
            <a:endParaRPr lang="es-ES"/>
          </a:p>
        </p:txBody>
      </p:sp>
      <p:sp>
        <p:nvSpPr>
          <p:cNvPr id="5" name="Rectangle 18"/>
          <p:cNvSpPr>
            <a:spLocks noGrp="1" noChangeArrowheads="1"/>
          </p:cNvSpPr>
          <p:nvPr>
            <p:ph type="ftr" sz="quarter" idx="11"/>
          </p:nvPr>
        </p:nvSpPr>
        <p:spPr>
          <a:ln/>
        </p:spPr>
        <p:txBody>
          <a:bodyPr/>
          <a:lstStyle>
            <a:lvl1pPr>
              <a:defRPr/>
            </a:lvl1pPr>
          </a:lstStyle>
          <a:p>
            <a:r>
              <a:rPr lang="es-ES"/>
              <a:t>LAN 2012</a:t>
            </a:r>
          </a:p>
        </p:txBody>
      </p:sp>
      <p:sp>
        <p:nvSpPr>
          <p:cNvPr id="6" name="Rectangle 19"/>
          <p:cNvSpPr>
            <a:spLocks noGrp="1" noChangeArrowheads="1"/>
          </p:cNvSpPr>
          <p:nvPr>
            <p:ph type="sldNum" sz="quarter" idx="12"/>
          </p:nvPr>
        </p:nvSpPr>
        <p:spPr>
          <a:ln/>
        </p:spPr>
        <p:txBody>
          <a:bodyPr/>
          <a:lstStyle>
            <a:lvl1pPr>
              <a:defRPr/>
            </a:lvl1pPr>
          </a:lstStyle>
          <a:p>
            <a:pPr>
              <a:defRPr/>
            </a:pPr>
            <a:fld id="{48997D15-8FFF-4CC9-99BB-60BAE8063697}" type="slidenum">
              <a:rPr lang="es-ES"/>
              <a:pPr>
                <a:defRPr/>
              </a:pPr>
              <a:t>‹Nº›</a:t>
            </a:fld>
            <a:endParaRPr lang="es-E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AR"/>
          </a:p>
        </p:txBody>
      </p:sp>
      <p:sp>
        <p:nvSpPr>
          <p:cNvPr id="3" name="Marcador de contenido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Marcador de contenido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5" name="Rectangle 17"/>
          <p:cNvSpPr>
            <a:spLocks noGrp="1" noChangeArrowheads="1"/>
          </p:cNvSpPr>
          <p:nvPr>
            <p:ph type="dt" sz="half" idx="10"/>
          </p:nvPr>
        </p:nvSpPr>
        <p:spPr>
          <a:ln/>
        </p:spPr>
        <p:txBody>
          <a:bodyPr/>
          <a:lstStyle>
            <a:lvl1pPr>
              <a:defRPr/>
            </a:lvl1pPr>
          </a:lstStyle>
          <a:p>
            <a:pPr>
              <a:defRPr/>
            </a:pPr>
            <a:fld id="{ED9C094B-1705-4E58-B5DB-BBF9574A631B}" type="datetime1">
              <a:rPr lang="es-ES"/>
              <a:pPr>
                <a:defRPr/>
              </a:pPr>
              <a:t>29/11/2012</a:t>
            </a:fld>
            <a:endParaRPr lang="es-ES"/>
          </a:p>
        </p:txBody>
      </p:sp>
      <p:sp>
        <p:nvSpPr>
          <p:cNvPr id="6" name="Rectangle 18"/>
          <p:cNvSpPr>
            <a:spLocks noGrp="1" noChangeArrowheads="1"/>
          </p:cNvSpPr>
          <p:nvPr>
            <p:ph type="ftr" sz="quarter" idx="11"/>
          </p:nvPr>
        </p:nvSpPr>
        <p:spPr>
          <a:ln/>
        </p:spPr>
        <p:txBody>
          <a:bodyPr/>
          <a:lstStyle>
            <a:lvl1pPr>
              <a:defRPr/>
            </a:lvl1pPr>
          </a:lstStyle>
          <a:p>
            <a:r>
              <a:rPr lang="es-ES"/>
              <a:t>LAN 2012</a:t>
            </a:r>
          </a:p>
        </p:txBody>
      </p:sp>
      <p:sp>
        <p:nvSpPr>
          <p:cNvPr id="7" name="Rectangle 19"/>
          <p:cNvSpPr>
            <a:spLocks noGrp="1" noChangeArrowheads="1"/>
          </p:cNvSpPr>
          <p:nvPr>
            <p:ph type="sldNum" sz="quarter" idx="12"/>
          </p:nvPr>
        </p:nvSpPr>
        <p:spPr>
          <a:ln/>
        </p:spPr>
        <p:txBody>
          <a:bodyPr/>
          <a:lstStyle>
            <a:lvl1pPr>
              <a:defRPr/>
            </a:lvl1pPr>
          </a:lstStyle>
          <a:p>
            <a:pPr>
              <a:defRPr/>
            </a:pPr>
            <a:fld id="{9C70D211-4B44-4721-B4D5-37AC411AA6D9}" type="slidenum">
              <a:rPr lang="es-ES"/>
              <a:pPr>
                <a:defRPr/>
              </a:pPr>
              <a:t>‹Nº›</a:t>
            </a:fld>
            <a:endParaRPr lang="es-E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n-US"/>
              <a:t>Haga clic para modificar el estilo de título del patrón</a:t>
            </a:r>
            <a:endParaRPr lang="es-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7" name="Rectangle 17"/>
          <p:cNvSpPr>
            <a:spLocks noGrp="1" noChangeArrowheads="1"/>
          </p:cNvSpPr>
          <p:nvPr>
            <p:ph type="dt" sz="half" idx="10"/>
          </p:nvPr>
        </p:nvSpPr>
        <p:spPr>
          <a:ln/>
        </p:spPr>
        <p:txBody>
          <a:bodyPr/>
          <a:lstStyle>
            <a:lvl1pPr>
              <a:defRPr/>
            </a:lvl1pPr>
          </a:lstStyle>
          <a:p>
            <a:pPr>
              <a:defRPr/>
            </a:pPr>
            <a:fld id="{1D4C8847-88DF-4734-9E10-72F314311414}" type="datetime1">
              <a:rPr lang="es-ES"/>
              <a:pPr>
                <a:defRPr/>
              </a:pPr>
              <a:t>29/11/2012</a:t>
            </a:fld>
            <a:endParaRPr lang="es-ES"/>
          </a:p>
        </p:txBody>
      </p:sp>
      <p:sp>
        <p:nvSpPr>
          <p:cNvPr id="8" name="Rectangle 18"/>
          <p:cNvSpPr>
            <a:spLocks noGrp="1" noChangeArrowheads="1"/>
          </p:cNvSpPr>
          <p:nvPr>
            <p:ph type="ftr" sz="quarter" idx="11"/>
          </p:nvPr>
        </p:nvSpPr>
        <p:spPr>
          <a:ln/>
        </p:spPr>
        <p:txBody>
          <a:bodyPr/>
          <a:lstStyle>
            <a:lvl1pPr>
              <a:defRPr/>
            </a:lvl1pPr>
          </a:lstStyle>
          <a:p>
            <a:r>
              <a:rPr lang="es-ES"/>
              <a:t>LAN 2012</a:t>
            </a:r>
          </a:p>
        </p:txBody>
      </p:sp>
      <p:sp>
        <p:nvSpPr>
          <p:cNvPr id="9" name="Rectangle 19"/>
          <p:cNvSpPr>
            <a:spLocks noGrp="1" noChangeArrowheads="1"/>
          </p:cNvSpPr>
          <p:nvPr>
            <p:ph type="sldNum" sz="quarter" idx="12"/>
          </p:nvPr>
        </p:nvSpPr>
        <p:spPr>
          <a:ln/>
        </p:spPr>
        <p:txBody>
          <a:bodyPr/>
          <a:lstStyle>
            <a:lvl1pPr>
              <a:defRPr/>
            </a:lvl1pPr>
          </a:lstStyle>
          <a:p>
            <a:pPr>
              <a:defRPr/>
            </a:pPr>
            <a:fld id="{A90AB371-CE6E-427D-9E46-2395103B5B41}" type="slidenum">
              <a:rPr lang="es-ES"/>
              <a:pPr>
                <a:defRPr/>
              </a:pPr>
              <a:t>‹Nº›</a:t>
            </a:fld>
            <a:endParaRPr lang="es-E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AR"/>
          </a:p>
        </p:txBody>
      </p:sp>
      <p:sp>
        <p:nvSpPr>
          <p:cNvPr id="3" name="Rectangle 17"/>
          <p:cNvSpPr>
            <a:spLocks noGrp="1" noChangeArrowheads="1"/>
          </p:cNvSpPr>
          <p:nvPr>
            <p:ph type="dt" sz="half" idx="10"/>
          </p:nvPr>
        </p:nvSpPr>
        <p:spPr>
          <a:ln/>
        </p:spPr>
        <p:txBody>
          <a:bodyPr/>
          <a:lstStyle>
            <a:lvl1pPr>
              <a:defRPr/>
            </a:lvl1pPr>
          </a:lstStyle>
          <a:p>
            <a:pPr>
              <a:defRPr/>
            </a:pPr>
            <a:fld id="{E4E52107-D857-4336-A36B-D6E87C78E004}" type="datetime1">
              <a:rPr lang="es-ES"/>
              <a:pPr>
                <a:defRPr/>
              </a:pPr>
              <a:t>29/11/2012</a:t>
            </a:fld>
            <a:endParaRPr lang="es-ES"/>
          </a:p>
        </p:txBody>
      </p:sp>
      <p:sp>
        <p:nvSpPr>
          <p:cNvPr id="4" name="Rectangle 18"/>
          <p:cNvSpPr>
            <a:spLocks noGrp="1" noChangeArrowheads="1"/>
          </p:cNvSpPr>
          <p:nvPr>
            <p:ph type="ftr" sz="quarter" idx="11"/>
          </p:nvPr>
        </p:nvSpPr>
        <p:spPr>
          <a:ln/>
        </p:spPr>
        <p:txBody>
          <a:bodyPr/>
          <a:lstStyle>
            <a:lvl1pPr>
              <a:defRPr/>
            </a:lvl1pPr>
          </a:lstStyle>
          <a:p>
            <a:r>
              <a:rPr lang="es-ES"/>
              <a:t>LAN 2012</a:t>
            </a:r>
          </a:p>
        </p:txBody>
      </p:sp>
      <p:sp>
        <p:nvSpPr>
          <p:cNvPr id="5" name="Rectangle 19"/>
          <p:cNvSpPr>
            <a:spLocks noGrp="1" noChangeArrowheads="1"/>
          </p:cNvSpPr>
          <p:nvPr>
            <p:ph type="sldNum" sz="quarter" idx="12"/>
          </p:nvPr>
        </p:nvSpPr>
        <p:spPr>
          <a:ln/>
        </p:spPr>
        <p:txBody>
          <a:bodyPr/>
          <a:lstStyle>
            <a:lvl1pPr>
              <a:defRPr/>
            </a:lvl1pPr>
          </a:lstStyle>
          <a:p>
            <a:pPr>
              <a:defRPr/>
            </a:pPr>
            <a:fld id="{BA1287D5-8D9A-43D1-B7CC-56E53827DC75}" type="slidenum">
              <a:rPr lang="es-ES"/>
              <a:pPr>
                <a:defRPr/>
              </a:pPr>
              <a:t>‹Nº›</a:t>
            </a:fld>
            <a:endParaRPr lang="es-E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5E05A83D-47DB-46F6-89EE-E1043B15667F}" type="datetime1">
              <a:rPr lang="es-ES"/>
              <a:pPr>
                <a:defRPr/>
              </a:pPr>
              <a:t>29/11/2012</a:t>
            </a:fld>
            <a:endParaRPr lang="es-ES"/>
          </a:p>
        </p:txBody>
      </p:sp>
      <p:sp>
        <p:nvSpPr>
          <p:cNvPr id="3" name="Rectangle 18"/>
          <p:cNvSpPr>
            <a:spLocks noGrp="1" noChangeArrowheads="1"/>
          </p:cNvSpPr>
          <p:nvPr>
            <p:ph type="ftr" sz="quarter" idx="11"/>
          </p:nvPr>
        </p:nvSpPr>
        <p:spPr>
          <a:ln/>
        </p:spPr>
        <p:txBody>
          <a:bodyPr/>
          <a:lstStyle>
            <a:lvl1pPr>
              <a:defRPr/>
            </a:lvl1pPr>
          </a:lstStyle>
          <a:p>
            <a:r>
              <a:rPr lang="es-ES"/>
              <a:t>LAN 2012</a:t>
            </a:r>
          </a:p>
        </p:txBody>
      </p:sp>
      <p:sp>
        <p:nvSpPr>
          <p:cNvPr id="4" name="Rectangle 19"/>
          <p:cNvSpPr>
            <a:spLocks noGrp="1" noChangeArrowheads="1"/>
          </p:cNvSpPr>
          <p:nvPr>
            <p:ph type="sldNum" sz="quarter" idx="12"/>
          </p:nvPr>
        </p:nvSpPr>
        <p:spPr>
          <a:ln/>
        </p:spPr>
        <p:txBody>
          <a:bodyPr/>
          <a:lstStyle>
            <a:lvl1pPr>
              <a:defRPr/>
            </a:lvl1pPr>
          </a:lstStyle>
          <a:p>
            <a:pPr>
              <a:defRPr/>
            </a:pPr>
            <a:fld id="{93B45272-A043-433C-A0D2-4FCE0F2E0A11}" type="slidenum">
              <a:rPr lang="es-ES"/>
              <a:pPr>
                <a:defRPr/>
              </a:pPr>
              <a:t>‹Nº›</a:t>
            </a:fld>
            <a:endParaRPr lang="es-E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endParaRPr lang="es-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fld id="{0255982E-5592-4684-A1ED-85E8BFD7F651}" type="datetime1">
              <a:rPr lang="es-ES"/>
              <a:pPr>
                <a:defRPr/>
              </a:pPr>
              <a:t>29/11/2012</a:t>
            </a:fld>
            <a:endParaRPr lang="es-ES"/>
          </a:p>
        </p:txBody>
      </p:sp>
      <p:sp>
        <p:nvSpPr>
          <p:cNvPr id="6" name="Rectangle 18"/>
          <p:cNvSpPr>
            <a:spLocks noGrp="1" noChangeArrowheads="1"/>
          </p:cNvSpPr>
          <p:nvPr>
            <p:ph type="ftr" sz="quarter" idx="11"/>
          </p:nvPr>
        </p:nvSpPr>
        <p:spPr>
          <a:ln/>
        </p:spPr>
        <p:txBody>
          <a:bodyPr/>
          <a:lstStyle>
            <a:lvl1pPr>
              <a:defRPr/>
            </a:lvl1pPr>
          </a:lstStyle>
          <a:p>
            <a:r>
              <a:rPr lang="es-ES"/>
              <a:t>LAN 2012</a:t>
            </a:r>
          </a:p>
        </p:txBody>
      </p:sp>
      <p:sp>
        <p:nvSpPr>
          <p:cNvPr id="7" name="Rectangle 19"/>
          <p:cNvSpPr>
            <a:spLocks noGrp="1" noChangeArrowheads="1"/>
          </p:cNvSpPr>
          <p:nvPr>
            <p:ph type="sldNum" sz="quarter" idx="12"/>
          </p:nvPr>
        </p:nvSpPr>
        <p:spPr>
          <a:ln/>
        </p:spPr>
        <p:txBody>
          <a:bodyPr/>
          <a:lstStyle>
            <a:lvl1pPr>
              <a:defRPr/>
            </a:lvl1pPr>
          </a:lstStyle>
          <a:p>
            <a:pPr>
              <a:defRPr/>
            </a:pPr>
            <a:fld id="{0290C460-0518-42B0-91EA-8655C75A0FB8}" type="slidenum">
              <a:rPr lang="es-ES"/>
              <a:pPr>
                <a:defRPr/>
              </a:pPr>
              <a:t>‹Nº›</a:t>
            </a:fld>
            <a:endParaRPr lang="es-E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endParaRPr lang="es-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fld id="{5CFE7D45-D273-4014-BD34-E8594F8EFABC}" type="datetime1">
              <a:rPr lang="es-ES"/>
              <a:pPr>
                <a:defRPr/>
              </a:pPr>
              <a:t>29/11/2012</a:t>
            </a:fld>
            <a:endParaRPr lang="es-ES"/>
          </a:p>
        </p:txBody>
      </p:sp>
      <p:sp>
        <p:nvSpPr>
          <p:cNvPr id="6" name="Rectangle 18"/>
          <p:cNvSpPr>
            <a:spLocks noGrp="1" noChangeArrowheads="1"/>
          </p:cNvSpPr>
          <p:nvPr>
            <p:ph type="ftr" sz="quarter" idx="11"/>
          </p:nvPr>
        </p:nvSpPr>
        <p:spPr>
          <a:ln/>
        </p:spPr>
        <p:txBody>
          <a:bodyPr/>
          <a:lstStyle>
            <a:lvl1pPr>
              <a:defRPr/>
            </a:lvl1pPr>
          </a:lstStyle>
          <a:p>
            <a:r>
              <a:rPr lang="es-ES"/>
              <a:t>LAN 2012</a:t>
            </a:r>
          </a:p>
        </p:txBody>
      </p:sp>
      <p:sp>
        <p:nvSpPr>
          <p:cNvPr id="7" name="Rectangle 19"/>
          <p:cNvSpPr>
            <a:spLocks noGrp="1" noChangeArrowheads="1"/>
          </p:cNvSpPr>
          <p:nvPr>
            <p:ph type="sldNum" sz="quarter" idx="12"/>
          </p:nvPr>
        </p:nvSpPr>
        <p:spPr>
          <a:ln/>
        </p:spPr>
        <p:txBody>
          <a:bodyPr/>
          <a:lstStyle>
            <a:lvl1pPr>
              <a:defRPr/>
            </a:lvl1pPr>
          </a:lstStyle>
          <a:p>
            <a:pPr>
              <a:defRPr/>
            </a:pPr>
            <a:fld id="{84C46A21-C616-4149-B366-7556BA0A5A08}" type="slidenum">
              <a:rPr lang="es-ES"/>
              <a:pPr>
                <a:defRPr/>
              </a:pPr>
              <a:t>‹Nº›</a:t>
            </a:fld>
            <a:endParaRPr lang="es-E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1878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s-AR"/>
            </a:p>
          </p:txBody>
        </p:sp>
        <p:sp>
          <p:nvSpPr>
            <p:cNvPr id="11878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s-AR"/>
            </a:p>
          </p:txBody>
        </p:sp>
        <p:grpSp>
          <p:nvGrpSpPr>
            <p:cNvPr id="1034" name="Group 5"/>
            <p:cNvGrpSpPr>
              <a:grpSpLocks/>
            </p:cNvGrpSpPr>
            <p:nvPr userDrawn="1"/>
          </p:nvGrpSpPr>
          <p:grpSpPr bwMode="auto">
            <a:xfrm>
              <a:off x="0" y="4"/>
              <a:ext cx="5758" cy="4316"/>
              <a:chOff x="0" y="4"/>
              <a:chExt cx="5758" cy="4316"/>
            </a:xfrm>
          </p:grpSpPr>
          <p:sp>
            <p:nvSpPr>
              <p:cNvPr id="11879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s-AR"/>
              </a:p>
            </p:txBody>
          </p:sp>
          <p:sp>
            <p:nvSpPr>
              <p:cNvPr id="11879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AR"/>
              </a:p>
            </p:txBody>
          </p:sp>
          <p:sp>
            <p:nvSpPr>
              <p:cNvPr id="11879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s-AR"/>
              </a:p>
            </p:txBody>
          </p:sp>
          <p:sp>
            <p:nvSpPr>
              <p:cNvPr id="11879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s-AR"/>
              </a:p>
            </p:txBody>
          </p:sp>
          <p:sp>
            <p:nvSpPr>
              <p:cNvPr id="11879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s-AR"/>
              </a:p>
            </p:txBody>
          </p:sp>
          <p:sp>
            <p:nvSpPr>
              <p:cNvPr id="11879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s-AR"/>
              </a:p>
            </p:txBody>
          </p:sp>
          <p:sp>
            <p:nvSpPr>
              <p:cNvPr id="11879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s-AR"/>
              </a:p>
            </p:txBody>
          </p:sp>
          <p:sp>
            <p:nvSpPr>
              <p:cNvPr id="11879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s-AR"/>
              </a:p>
            </p:txBody>
          </p:sp>
          <p:sp>
            <p:nvSpPr>
              <p:cNvPr id="11879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s-AR"/>
              </a:p>
            </p:txBody>
          </p:sp>
        </p:grpSp>
      </p:grpSp>
      <p:sp>
        <p:nvSpPr>
          <p:cNvPr id="11879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1880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880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fld id="{149D2CC2-F330-4DB3-8A27-D1CAFE1B08D4}" type="datetime1">
              <a:rPr lang="es-ES"/>
              <a:pPr>
                <a:defRPr/>
              </a:pPr>
              <a:t>29/11/2012</a:t>
            </a:fld>
            <a:endParaRPr lang="es-ES"/>
          </a:p>
        </p:txBody>
      </p:sp>
      <p:sp>
        <p:nvSpPr>
          <p:cNvPr id="11880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Tahoma" pitchFamily="34" charset="0"/>
              </a:defRPr>
            </a:lvl1pPr>
          </a:lstStyle>
          <a:p>
            <a:r>
              <a:rPr lang="es-ES"/>
              <a:t>LAN 2012</a:t>
            </a:r>
          </a:p>
        </p:txBody>
      </p:sp>
      <p:sp>
        <p:nvSpPr>
          <p:cNvPr id="11880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D3E2B868-E79C-411B-BDFE-826FF78F761C}"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3877" r:id="rId1"/>
    <p:sldLayoutId id="2147483874" r:id="rId2"/>
    <p:sldLayoutId id="2147483873" r:id="rId3"/>
    <p:sldLayoutId id="2147483872" r:id="rId4"/>
    <p:sldLayoutId id="2147483871" r:id="rId5"/>
    <p:sldLayoutId id="2147483870" r:id="rId6"/>
    <p:sldLayoutId id="2147483869" r:id="rId7"/>
    <p:sldLayoutId id="2147483868" r:id="rId8"/>
    <p:sldLayoutId id="2147483867" r:id="rId9"/>
    <p:sldLayoutId id="2147483866" r:id="rId10"/>
    <p:sldLayoutId id="2147483865" r:id="rId11"/>
    <p:sldLayoutId id="2147483875" r:id="rId12"/>
    <p:sldLayoutId id="2147483876" r:id="rId13"/>
  </p:sldLayoutIdLst>
  <p:transition spd="slow">
    <p:fade/>
  </p:transition>
  <p:timing>
    <p:tnLst>
      <p:par>
        <p:cTn id="1" dur="indefinite" restart="never" nodeType="tmRoot"/>
      </p:par>
    </p:tnLst>
  </p:timing>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creative.gettyimages.com/source/Search/126','6','2','" TargetMode="External"/><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2.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755650" y="4076700"/>
            <a:ext cx="7416800" cy="2509838"/>
          </a:xfrm>
        </p:spPr>
        <p:txBody>
          <a:bodyPr>
            <a:normAutofit fontScale="92500"/>
          </a:bodyPr>
          <a:lstStyle/>
          <a:p>
            <a:pPr algn="r" eaLnBrk="1" hangingPunct="1">
              <a:buFont typeface="Wingdings" pitchFamily="2" charset="2"/>
              <a:buNone/>
              <a:defRPr/>
            </a:pPr>
            <a:endParaRPr lang="es-ES" sz="2800" b="1" i="1" dirty="0" smtClean="0">
              <a:solidFill>
                <a:srgbClr val="B2E389"/>
              </a:solidFill>
            </a:endParaRPr>
          </a:p>
          <a:p>
            <a:pPr algn="r" eaLnBrk="1" hangingPunct="1">
              <a:buFont typeface="Wingdings" pitchFamily="2" charset="2"/>
              <a:buNone/>
              <a:defRPr/>
            </a:pPr>
            <a:r>
              <a:rPr lang="es-ES" sz="1900" b="1" dirty="0" smtClean="0">
                <a:solidFill>
                  <a:srgbClr val="B2E389"/>
                </a:solidFill>
                <a:latin typeface="Franklin Gothic Book" pitchFamily="34" charset="0"/>
              </a:rPr>
              <a:t>“</a:t>
            </a:r>
            <a:r>
              <a:rPr lang="es-ES" sz="2400" b="1" dirty="0" smtClean="0">
                <a:solidFill>
                  <a:srgbClr val="B2E389"/>
                </a:solidFill>
                <a:latin typeface="Franklin Gothic Book" pitchFamily="34" charset="0"/>
              </a:rPr>
              <a:t>los nueve meses que preceden al nacimiento contienen hechos y eventos de mucha mayor importancia que los sesenta años que vienen después...." </a:t>
            </a:r>
          </a:p>
          <a:p>
            <a:pPr algn="r" eaLnBrk="1" hangingPunct="1">
              <a:buFont typeface="Wingdings" pitchFamily="2" charset="2"/>
              <a:buNone/>
              <a:defRPr/>
            </a:pPr>
            <a:r>
              <a:rPr lang="es-ES" sz="2400" b="1" dirty="0" smtClean="0">
                <a:solidFill>
                  <a:srgbClr val="B2E389"/>
                </a:solidFill>
                <a:latin typeface="Franklin Gothic Book" pitchFamily="34" charset="0"/>
              </a:rPr>
              <a:t>Samuel Taylor </a:t>
            </a:r>
            <a:r>
              <a:rPr lang="es-ES" sz="2400" b="1" dirty="0" err="1" smtClean="0">
                <a:solidFill>
                  <a:srgbClr val="B2E389"/>
                </a:solidFill>
                <a:latin typeface="Franklin Gothic Book" pitchFamily="34" charset="0"/>
              </a:rPr>
              <a:t>Coleridge</a:t>
            </a:r>
            <a:r>
              <a:rPr lang="es-ES" sz="2400" b="1" dirty="0" smtClean="0">
                <a:solidFill>
                  <a:srgbClr val="B2E389"/>
                </a:solidFill>
                <a:latin typeface="Franklin Gothic Book" pitchFamily="34" charset="0"/>
              </a:rPr>
              <a:t>. </a:t>
            </a:r>
          </a:p>
          <a:p>
            <a:pPr algn="r" eaLnBrk="1" hangingPunct="1">
              <a:buFont typeface="Wingdings" pitchFamily="2" charset="2"/>
              <a:buNone/>
              <a:defRPr/>
            </a:pPr>
            <a:r>
              <a:rPr lang="es-ES" sz="2400" b="1" dirty="0" smtClean="0">
                <a:solidFill>
                  <a:srgbClr val="B2E389"/>
                </a:solidFill>
                <a:latin typeface="Franklin Gothic Book" pitchFamily="34" charset="0"/>
              </a:rPr>
              <a:t>Inglaterra, 1787</a:t>
            </a:r>
          </a:p>
        </p:txBody>
      </p:sp>
      <p:pic>
        <p:nvPicPr>
          <p:cNvPr id="4099" name="Picture 3" descr="Samuel"/>
          <p:cNvPicPr>
            <a:picLocks noChangeAspect="1" noChangeArrowheads="1"/>
          </p:cNvPicPr>
          <p:nvPr/>
        </p:nvPicPr>
        <p:blipFill>
          <a:blip r:embed="rId2"/>
          <a:srcRect/>
          <a:stretch>
            <a:fillRect/>
          </a:stretch>
        </p:blipFill>
        <p:spPr bwMode="auto">
          <a:xfrm>
            <a:off x="2411084" y="1142984"/>
            <a:ext cx="5031116" cy="3282966"/>
          </a:xfrm>
          <a:prstGeom prst="rect">
            <a:avLst/>
          </a:prstGeom>
          <a:ln>
            <a:noFill/>
          </a:ln>
          <a:effectLst>
            <a:outerShdw blurRad="292100" dist="139700" dir="2700000" algn="tl" rotWithShape="0">
              <a:srgbClr val="333333">
                <a:alpha val="65000"/>
              </a:srgbClr>
            </a:outerShdw>
          </a:effectLst>
        </p:spPr>
      </p:pic>
      <p:sp>
        <p:nvSpPr>
          <p:cNvPr id="4" name="3 Marcador de pie de página"/>
          <p:cNvSpPr>
            <a:spLocks noGrp="1"/>
          </p:cNvSpPr>
          <p:nvPr>
            <p:ph type="ftr" sz="quarter" idx="11"/>
          </p:nvPr>
        </p:nvSpPr>
        <p:spPr/>
        <p:txBody>
          <a:bodyPr/>
          <a:lstStyle/>
          <a:p>
            <a:pPr>
              <a:defRPr/>
            </a:pPr>
            <a:r>
              <a:rPr lang="es-AR"/>
              <a:t>LAN 2010</a:t>
            </a:r>
          </a:p>
        </p:txBody>
      </p:sp>
      <p:pic>
        <p:nvPicPr>
          <p:cNvPr id="5" name="Picture 2"/>
          <p:cNvPicPr>
            <a:picLocks noChangeAspect="1" noChangeArrowheads="1"/>
          </p:cNvPicPr>
          <p:nvPr/>
        </p:nvPicPr>
        <p:blipFill>
          <a:blip r:embed="rId3">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r>
            <a:br>
              <a:rPr lang="es-ES" dirty="0" smtClean="0"/>
            </a:br>
            <a:r>
              <a:rPr lang="es-ES" dirty="0" smtClean="0"/>
              <a:t/>
            </a:r>
            <a:br>
              <a:rPr lang="es-ES" dirty="0" smtClean="0"/>
            </a:br>
            <a:r>
              <a:rPr lang="es-ES" dirty="0" smtClean="0"/>
              <a:t>Dispositivo en diferentes etapas: </a:t>
            </a:r>
            <a:r>
              <a:rPr lang="es-AR" dirty="0" smtClean="0"/>
              <a:t/>
            </a:r>
            <a:br>
              <a:rPr lang="es-AR" dirty="0" smtClean="0"/>
            </a:br>
            <a:r>
              <a:rPr lang="es-ES" dirty="0" smtClean="0"/>
              <a:t>  </a:t>
            </a:r>
            <a:r>
              <a:rPr lang="es-AR" dirty="0" smtClean="0"/>
              <a:t/>
            </a:r>
            <a:br>
              <a:rPr lang="es-AR" dirty="0" smtClean="0"/>
            </a:br>
            <a:endParaRPr lang="es-AR" dirty="0"/>
          </a:p>
        </p:txBody>
      </p:sp>
      <p:sp>
        <p:nvSpPr>
          <p:cNvPr id="3" name="2 Marcador de contenido"/>
          <p:cNvSpPr>
            <a:spLocks noGrp="1"/>
          </p:cNvSpPr>
          <p:nvPr>
            <p:ph idx="1"/>
          </p:nvPr>
        </p:nvSpPr>
        <p:spPr/>
        <p:txBody>
          <a:bodyPr/>
          <a:lstStyle/>
          <a:p>
            <a:pPr>
              <a:buNone/>
            </a:pPr>
            <a:endParaRPr lang="es-AR" dirty="0" smtClean="0"/>
          </a:p>
          <a:p>
            <a:r>
              <a:rPr lang="es-ES" b="1" dirty="0" smtClean="0"/>
              <a:t>Etapa A)</a:t>
            </a:r>
            <a:r>
              <a:rPr lang="es-ES" dirty="0" smtClean="0"/>
              <a:t> Sensibilización de los equipos de salud  en relación al Dispositivo </a:t>
            </a:r>
            <a:r>
              <a:rPr lang="es-ES" b="1" dirty="0" smtClean="0"/>
              <a:t> </a:t>
            </a:r>
            <a:endParaRPr lang="es-AR" dirty="0" smtClean="0"/>
          </a:p>
          <a:p>
            <a:r>
              <a:rPr lang="es-ES" b="1" dirty="0" smtClean="0"/>
              <a:t>Etapa B) </a:t>
            </a:r>
            <a:r>
              <a:rPr lang="es-ES" dirty="0" smtClean="0"/>
              <a:t>Capacitación de los equipos de salud</a:t>
            </a:r>
            <a:endParaRPr lang="es-AR" dirty="0" smtClean="0"/>
          </a:p>
          <a:p>
            <a:r>
              <a:rPr lang="es-ES" b="1" dirty="0" smtClean="0"/>
              <a:t>Etapa C)</a:t>
            </a:r>
            <a:r>
              <a:rPr lang="es-ES" dirty="0" smtClean="0"/>
              <a:t> Programación y desarrollo de la práctica</a:t>
            </a:r>
            <a:endParaRPr lang="es-AR" dirty="0" smtClean="0"/>
          </a:p>
          <a:p>
            <a:pPr>
              <a:buNone/>
            </a:pPr>
            <a:r>
              <a:rPr lang="es-ES" b="1" dirty="0" smtClean="0"/>
              <a:t>  </a:t>
            </a:r>
            <a:endParaRPr lang="es-AR" dirty="0" smtClean="0"/>
          </a:p>
        </p:txBody>
      </p:sp>
      <p:sp>
        <p:nvSpPr>
          <p:cNvPr id="4" name="3 Marcador de pie de página"/>
          <p:cNvSpPr>
            <a:spLocks noGrp="1"/>
          </p:cNvSpPr>
          <p:nvPr>
            <p:ph type="ftr" sz="quarter" idx="11"/>
          </p:nvPr>
        </p:nvSpPr>
        <p:spPr/>
        <p:txBody>
          <a:bodyPr/>
          <a:lstStyle/>
          <a:p>
            <a:r>
              <a:rPr lang="es-ES" dirty="0" smtClean="0"/>
              <a:t>LAN 2012</a:t>
            </a:r>
            <a:endParaRPr lang="es-ES" dirty="0"/>
          </a:p>
        </p:txBody>
      </p:sp>
      <p:pic>
        <p:nvPicPr>
          <p:cNvPr id="5" name="Picture 2"/>
          <p:cNvPicPr>
            <a:picLocks noChangeAspect="1" noChangeArrowheads="1"/>
          </p:cNvPicPr>
          <p:nvPr/>
        </p:nvPicPr>
        <p:blipFill>
          <a:blip r:embed="rId2">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Etapa A):                                                                                                                                                                                                                                                                                                                                             </a:t>
            </a:r>
            <a:r>
              <a:rPr lang="es-AR" dirty="0" smtClean="0"/>
              <a:t/>
            </a:r>
            <a:br>
              <a:rPr lang="es-AR" dirty="0" smtClean="0"/>
            </a:br>
            <a:endParaRPr lang="es-AR" dirty="0"/>
          </a:p>
        </p:txBody>
      </p:sp>
      <p:sp>
        <p:nvSpPr>
          <p:cNvPr id="3" name="2 Marcador de contenido"/>
          <p:cNvSpPr>
            <a:spLocks noGrp="1"/>
          </p:cNvSpPr>
          <p:nvPr>
            <p:ph idx="1"/>
          </p:nvPr>
        </p:nvSpPr>
        <p:spPr/>
        <p:txBody>
          <a:bodyPr/>
          <a:lstStyle/>
          <a:p>
            <a:pPr>
              <a:buNone/>
            </a:pPr>
            <a:endParaRPr lang="es-AR" dirty="0" smtClean="0"/>
          </a:p>
          <a:p>
            <a:pPr lvl="0"/>
            <a:r>
              <a:rPr lang="es-ES" sz="2400" dirty="0" smtClean="0"/>
              <a:t>Análisis de  la realidad perinatal</a:t>
            </a:r>
            <a:endParaRPr lang="es-AR" sz="2400" dirty="0" smtClean="0"/>
          </a:p>
          <a:p>
            <a:pPr lvl="0"/>
            <a:r>
              <a:rPr lang="es-ES" sz="2400" dirty="0" smtClean="0"/>
              <a:t>Diagnóstico de las necesidades de la comunidad </a:t>
            </a:r>
            <a:endParaRPr lang="es-AR" sz="2400" dirty="0" smtClean="0"/>
          </a:p>
          <a:p>
            <a:pPr lvl="0"/>
            <a:r>
              <a:rPr lang="es-ES" sz="2400" dirty="0" smtClean="0"/>
              <a:t>Conocimiento sobre el derecho </a:t>
            </a:r>
            <a:endParaRPr lang="es-AR" sz="2400" dirty="0" smtClean="0"/>
          </a:p>
          <a:p>
            <a:pPr lvl="0"/>
            <a:r>
              <a:rPr lang="es-ES" sz="2400" dirty="0" smtClean="0"/>
              <a:t>Cocimientos relativos a empoderamiento comunitario, interculturalidad, y recursos de humanización del Nacimiento</a:t>
            </a:r>
            <a:endParaRPr lang="es-AR" sz="2400" dirty="0" smtClean="0"/>
          </a:p>
          <a:p>
            <a:pPr lvl="0"/>
            <a:r>
              <a:rPr lang="es-ES" sz="2400" dirty="0" smtClean="0"/>
              <a:t>Identificación de las habilidades del equipo de salud en PIM</a:t>
            </a:r>
            <a:endParaRPr lang="es-AR" sz="2400" dirty="0" smtClean="0"/>
          </a:p>
          <a:p>
            <a:pPr lvl="0"/>
            <a:r>
              <a:rPr lang="es-ES" sz="2400" dirty="0" smtClean="0"/>
              <a:t>Gestión de recursos para desarrollo </a:t>
            </a:r>
            <a:r>
              <a:rPr lang="es-ES" sz="2400" b="1" dirty="0" smtClean="0"/>
              <a:t> </a:t>
            </a:r>
            <a:endParaRPr lang="es-AR" sz="2400" dirty="0" smtClean="0"/>
          </a:p>
        </p:txBody>
      </p:sp>
      <p:sp>
        <p:nvSpPr>
          <p:cNvPr id="4" name="3 Marcador de pie de página"/>
          <p:cNvSpPr>
            <a:spLocks noGrp="1"/>
          </p:cNvSpPr>
          <p:nvPr>
            <p:ph type="ftr" sz="quarter" idx="11"/>
          </p:nvPr>
        </p:nvSpPr>
        <p:spPr/>
        <p:txBody>
          <a:bodyPr/>
          <a:lstStyle/>
          <a:p>
            <a:r>
              <a:rPr lang="es-ES" smtClean="0"/>
              <a:t>LAN 2012</a:t>
            </a:r>
            <a:endParaRPr lang="es-ES"/>
          </a:p>
        </p:txBody>
      </p:sp>
      <p:pic>
        <p:nvPicPr>
          <p:cNvPr id="5" name="Picture 2"/>
          <p:cNvPicPr>
            <a:picLocks noChangeAspect="1" noChangeArrowheads="1"/>
          </p:cNvPicPr>
          <p:nvPr/>
        </p:nvPicPr>
        <p:blipFill>
          <a:blip r:embed="rId2">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4480" y="304800"/>
            <a:ext cx="7543800" cy="1431925"/>
          </a:xfrm>
        </p:spPr>
        <p:txBody>
          <a:bodyPr/>
          <a:lstStyle/>
          <a:p>
            <a:r>
              <a:rPr lang="es-ES" dirty="0" smtClean="0"/>
              <a:t>Etapa B):</a:t>
            </a:r>
            <a:r>
              <a:rPr lang="es-AR" dirty="0" smtClean="0"/>
              <a:t/>
            </a:r>
            <a:br>
              <a:rPr lang="es-AR" dirty="0" smtClean="0"/>
            </a:br>
            <a:endParaRPr lang="es-AR" dirty="0"/>
          </a:p>
        </p:txBody>
      </p:sp>
      <p:sp>
        <p:nvSpPr>
          <p:cNvPr id="3" name="2 Marcador de contenido"/>
          <p:cNvSpPr>
            <a:spLocks noGrp="1"/>
          </p:cNvSpPr>
          <p:nvPr>
            <p:ph idx="1"/>
          </p:nvPr>
        </p:nvSpPr>
        <p:spPr>
          <a:xfrm>
            <a:off x="1066800" y="1285860"/>
            <a:ext cx="7543800" cy="4114800"/>
          </a:xfrm>
        </p:spPr>
        <p:txBody>
          <a:bodyPr/>
          <a:lstStyle/>
          <a:p>
            <a:pPr>
              <a:buNone/>
            </a:pPr>
            <a:endParaRPr lang="es-AR" dirty="0" smtClean="0"/>
          </a:p>
          <a:p>
            <a:pPr lvl="0"/>
            <a:r>
              <a:rPr lang="es-ES" sz="2400" dirty="0" smtClean="0"/>
              <a:t>Capacitación de los equipos de salud en PIM </a:t>
            </a:r>
            <a:endParaRPr lang="es-AR" sz="2400" dirty="0" smtClean="0"/>
          </a:p>
          <a:p>
            <a:pPr lvl="0"/>
            <a:r>
              <a:rPr lang="es-ES" sz="2400" dirty="0" smtClean="0"/>
              <a:t>Capacitación en competencias profesionales para la práctica, en técnicas didácticas, comunicación y dinamización comunitaria</a:t>
            </a:r>
            <a:endParaRPr lang="es-AR" sz="2400" dirty="0" smtClean="0"/>
          </a:p>
          <a:p>
            <a:pPr lvl="0"/>
            <a:r>
              <a:rPr lang="es-ES" sz="2400" dirty="0" smtClean="0"/>
              <a:t>Capacitación en Programación y Planificación- Identificar factores comunes con otros dispositivos de la Iniciativa MSCF y articulación </a:t>
            </a:r>
            <a:endParaRPr lang="es-AR" sz="2400" dirty="0" smtClean="0"/>
          </a:p>
          <a:p>
            <a:pPr lvl="0"/>
            <a:r>
              <a:rPr lang="es-ES" sz="2400" dirty="0" smtClean="0"/>
              <a:t>Dinamización de actividades y reformulación de las mismas en función de los nuevos objetivos </a:t>
            </a:r>
            <a:endParaRPr lang="es-AR" sz="2400" dirty="0" smtClean="0"/>
          </a:p>
          <a:p>
            <a:pPr lvl="0"/>
            <a:r>
              <a:rPr lang="es-ES" sz="2400" dirty="0" smtClean="0"/>
              <a:t>Análisis FODA ( fortalezas, oportunidades , debilidades, amenazas)</a:t>
            </a:r>
            <a:endParaRPr lang="es-AR" sz="2400" dirty="0" smtClean="0"/>
          </a:p>
          <a:p>
            <a:pPr>
              <a:buNone/>
            </a:pPr>
            <a:endParaRPr lang="es-AR" sz="2400" dirty="0" smtClean="0"/>
          </a:p>
          <a:p>
            <a:endParaRPr lang="es-AR" sz="2400" dirty="0"/>
          </a:p>
        </p:txBody>
      </p:sp>
      <p:sp>
        <p:nvSpPr>
          <p:cNvPr id="4" name="3 Marcador de pie de página"/>
          <p:cNvSpPr>
            <a:spLocks noGrp="1"/>
          </p:cNvSpPr>
          <p:nvPr>
            <p:ph type="ftr" sz="quarter" idx="11"/>
          </p:nvPr>
        </p:nvSpPr>
        <p:spPr/>
        <p:txBody>
          <a:bodyPr/>
          <a:lstStyle/>
          <a:p>
            <a:r>
              <a:rPr lang="es-ES" smtClean="0"/>
              <a:t>LAN 2012</a:t>
            </a:r>
            <a:endParaRPr lang="es-ES"/>
          </a:p>
        </p:txBody>
      </p:sp>
      <p:pic>
        <p:nvPicPr>
          <p:cNvPr id="5" name="Picture 2"/>
          <p:cNvPicPr>
            <a:picLocks noChangeAspect="1" noChangeArrowheads="1"/>
          </p:cNvPicPr>
          <p:nvPr/>
        </p:nvPicPr>
        <p:blipFill>
          <a:blip r:embed="rId2">
            <a:duotone>
              <a:prstClr val="black"/>
              <a:schemeClr val="accent6">
                <a:tint val="45000"/>
                <a:satMod val="400000"/>
              </a:schemeClr>
            </a:duotone>
          </a:blip>
          <a:srcRect r="-1696" b="2439"/>
          <a:stretch>
            <a:fillRect/>
          </a:stretch>
        </p:blipFill>
        <p:spPr bwMode="auto">
          <a:xfrm>
            <a:off x="-71470" y="0"/>
            <a:ext cx="1143008" cy="6858000"/>
          </a:xfrm>
          <a:prstGeom prst="rect">
            <a:avLst/>
          </a:prstGeom>
          <a:noFill/>
          <a:ln w="9525">
            <a:noFill/>
            <a:miter lim="800000"/>
            <a:headEnd/>
            <a:tailEnd/>
          </a:ln>
          <a:effec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Etapa C): </a:t>
            </a:r>
            <a:r>
              <a:rPr lang="es-AR" dirty="0" smtClean="0"/>
              <a:t/>
            </a:r>
            <a:br>
              <a:rPr lang="es-AR" dirty="0" smtClean="0"/>
            </a:br>
            <a:endParaRPr lang="es-AR" dirty="0"/>
          </a:p>
        </p:txBody>
      </p:sp>
      <p:sp>
        <p:nvSpPr>
          <p:cNvPr id="3" name="2 Marcador de contenido"/>
          <p:cNvSpPr>
            <a:spLocks noGrp="1"/>
          </p:cNvSpPr>
          <p:nvPr>
            <p:ph idx="1"/>
          </p:nvPr>
        </p:nvSpPr>
        <p:spPr>
          <a:xfrm>
            <a:off x="1066800" y="1571612"/>
            <a:ext cx="7543800" cy="4114800"/>
          </a:xfrm>
        </p:spPr>
        <p:txBody>
          <a:bodyPr/>
          <a:lstStyle/>
          <a:p>
            <a:pPr>
              <a:buNone/>
            </a:pPr>
            <a:endParaRPr lang="es-AR" dirty="0" smtClean="0"/>
          </a:p>
          <a:p>
            <a:pPr lvl="0"/>
            <a:r>
              <a:rPr lang="es-ES" sz="2800" dirty="0" smtClean="0"/>
              <a:t>Desarrollo o reformulación PIM </a:t>
            </a:r>
            <a:endParaRPr lang="es-AR" sz="2800" dirty="0" smtClean="0"/>
          </a:p>
          <a:p>
            <a:pPr lvl="0"/>
            <a:r>
              <a:rPr lang="es-ES" sz="2800" dirty="0" smtClean="0"/>
              <a:t>Organización y Programación de actividades PIM </a:t>
            </a:r>
            <a:endParaRPr lang="es-AR" sz="2800" dirty="0" smtClean="0"/>
          </a:p>
          <a:p>
            <a:pPr lvl="0"/>
            <a:r>
              <a:rPr lang="es-ES" sz="2800" dirty="0" smtClean="0"/>
              <a:t>Evaluación PIM </a:t>
            </a:r>
            <a:endParaRPr lang="es-AR" sz="2800" dirty="0" smtClean="0"/>
          </a:p>
          <a:p>
            <a:pPr lvl="0"/>
            <a:r>
              <a:rPr lang="es-ES" sz="2800" dirty="0" smtClean="0"/>
              <a:t>Acompañamiento y soporte de actividades</a:t>
            </a:r>
            <a:endParaRPr lang="es-AR" sz="2800" dirty="0" smtClean="0"/>
          </a:p>
          <a:p>
            <a:pPr lvl="0"/>
            <a:r>
              <a:rPr lang="es-ES" sz="2800" dirty="0" smtClean="0"/>
              <a:t>Creación  de materiales gráficos para la comunidad. </a:t>
            </a:r>
            <a:endParaRPr lang="es-AR" sz="2800" dirty="0" smtClean="0"/>
          </a:p>
          <a:p>
            <a:pPr lvl="0"/>
            <a:r>
              <a:rPr lang="es-ES" sz="2800" dirty="0" smtClean="0"/>
              <a:t>Supervisión, acompañamiento y monitoreo.</a:t>
            </a:r>
            <a:r>
              <a:rPr lang="es-ES_tradnl" sz="2800" dirty="0" smtClean="0"/>
              <a:t> </a:t>
            </a:r>
            <a:endParaRPr lang="es-AR" sz="2800" dirty="0" smtClean="0"/>
          </a:p>
          <a:p>
            <a:endParaRPr lang="es-AR" sz="2800" dirty="0" smtClean="0"/>
          </a:p>
          <a:p>
            <a:endParaRPr lang="es-AR" sz="2800" dirty="0" smtClean="0"/>
          </a:p>
          <a:p>
            <a:endParaRPr lang="es-AR" sz="2800" dirty="0"/>
          </a:p>
        </p:txBody>
      </p:sp>
      <p:sp>
        <p:nvSpPr>
          <p:cNvPr id="4" name="3 Marcador de pie de página"/>
          <p:cNvSpPr>
            <a:spLocks noGrp="1"/>
          </p:cNvSpPr>
          <p:nvPr>
            <p:ph type="ftr" sz="quarter" idx="11"/>
          </p:nvPr>
        </p:nvSpPr>
        <p:spPr/>
        <p:txBody>
          <a:bodyPr/>
          <a:lstStyle/>
          <a:p>
            <a:r>
              <a:rPr lang="es-ES" smtClean="0"/>
              <a:t>LAN 2012</a:t>
            </a:r>
            <a:endParaRPr lang="es-ES"/>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3">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
        <p:nvSpPr>
          <p:cNvPr id="31" name="Rectangle 18"/>
          <p:cNvSpPr>
            <a:spLocks noGrp="1" noChangeArrowheads="1"/>
          </p:cNvSpPr>
          <p:nvPr>
            <p:ph type="ftr" sz="quarter" idx="11"/>
          </p:nvPr>
        </p:nvSpPr>
        <p:spPr>
          <a:ln/>
        </p:spPr>
        <p:txBody>
          <a:bodyPr/>
          <a:lstStyle/>
          <a:p>
            <a:r>
              <a:rPr lang="es-ES"/>
              <a:t>LAN 2012</a:t>
            </a:r>
          </a:p>
        </p:txBody>
      </p:sp>
      <p:sp>
        <p:nvSpPr>
          <p:cNvPr id="254978" name="AutoShape 2"/>
          <p:cNvSpPr>
            <a:spLocks noGrp="1" noChangeArrowheads="1"/>
          </p:cNvSpPr>
          <p:nvPr>
            <p:ph type="title" idx="4294967295"/>
          </p:nvPr>
        </p:nvSpPr>
        <p:spPr>
          <a:xfrm>
            <a:off x="179388" y="-387350"/>
            <a:ext cx="8382000" cy="1143000"/>
          </a:xfrm>
        </p:spPr>
        <p:txBody>
          <a:bodyPr anchor="b"/>
          <a:lstStyle/>
          <a:p>
            <a:pPr algn="ctr" eaLnBrk="1" hangingPunct="1"/>
            <a:r>
              <a:rPr lang="es-AR" sz="2500" smtClean="0">
                <a:solidFill>
                  <a:srgbClr val="B2E389"/>
                </a:solidFill>
              </a:rPr>
              <a:t>PIM</a:t>
            </a:r>
            <a:endParaRPr lang="es-ES" sz="2500" smtClean="0">
              <a:solidFill>
                <a:srgbClr val="B2E389"/>
              </a:solidFill>
            </a:endParaRPr>
          </a:p>
        </p:txBody>
      </p:sp>
      <p:sp>
        <p:nvSpPr>
          <p:cNvPr id="254979" name="Rectangle 3"/>
          <p:cNvSpPr>
            <a:spLocks noGrp="1" noChangeArrowheads="1"/>
          </p:cNvSpPr>
          <p:nvPr>
            <p:ph sz="quarter" idx="4294967295"/>
          </p:nvPr>
        </p:nvSpPr>
        <p:spPr>
          <a:xfrm>
            <a:off x="0" y="5876925"/>
            <a:ext cx="3770313" cy="4313238"/>
          </a:xfrm>
        </p:spPr>
        <p:txBody>
          <a:bodyPr/>
          <a:lstStyle/>
          <a:p>
            <a:pPr eaLnBrk="1" hangingPunct="1">
              <a:lnSpc>
                <a:spcPct val="90000"/>
              </a:lnSpc>
              <a:buFont typeface="Wingdings" pitchFamily="2" charset="2"/>
              <a:buNone/>
              <a:defRPr/>
            </a:pPr>
            <a:endParaRPr lang="es-ES" sz="2400"/>
          </a:p>
          <a:p>
            <a:pPr eaLnBrk="1" hangingPunct="1">
              <a:lnSpc>
                <a:spcPct val="90000"/>
              </a:lnSpc>
              <a:buFont typeface="Wingdings" pitchFamily="2" charset="2"/>
              <a:buChar char="ð"/>
              <a:defRPr/>
            </a:pPr>
            <a:endParaRPr lang="es-ES" sz="2400" b="1">
              <a:solidFill>
                <a:schemeClr val="accent1"/>
              </a:solidFill>
            </a:endParaRPr>
          </a:p>
        </p:txBody>
      </p:sp>
      <p:pic>
        <p:nvPicPr>
          <p:cNvPr id="254980" name="Picture 4" descr="200133364-001">
            <a:hlinkClick r:id="rId4"/>
          </p:cNvPr>
          <p:cNvPicPr>
            <a:picLocks noChangeAspect="1" noChangeArrowheads="1"/>
          </p:cNvPicPr>
          <p:nvPr/>
        </p:nvPicPr>
        <p:blipFill>
          <a:blip r:embed="rId5"/>
          <a:srcRect/>
          <a:stretch>
            <a:fillRect/>
          </a:stretch>
        </p:blipFill>
        <p:spPr bwMode="auto">
          <a:xfrm>
            <a:off x="3635375" y="2276475"/>
            <a:ext cx="2212975" cy="4352925"/>
          </a:xfrm>
          <a:prstGeom prst="rect">
            <a:avLst/>
          </a:prstGeom>
          <a:gradFill rotWithShape="1">
            <a:gsLst>
              <a:gs pos="0">
                <a:schemeClr val="accent1"/>
              </a:gs>
              <a:gs pos="100000">
                <a:schemeClr val="bg1"/>
              </a:gs>
            </a:gsLst>
            <a:lin ang="5400000" scaled="1"/>
          </a:gradFill>
          <a:ln w="9525">
            <a:noFill/>
            <a:miter lim="800000"/>
            <a:headEnd/>
            <a:tailEnd/>
          </a:ln>
        </p:spPr>
      </p:pic>
      <p:grpSp>
        <p:nvGrpSpPr>
          <p:cNvPr id="254981" name="Text Box 5"/>
          <p:cNvGrpSpPr>
            <a:grpSpLocks/>
          </p:cNvGrpSpPr>
          <p:nvPr/>
        </p:nvGrpSpPr>
        <p:grpSpPr bwMode="auto">
          <a:xfrm>
            <a:off x="822325" y="2706688"/>
            <a:ext cx="2401888" cy="1047750"/>
            <a:chOff x="518" y="1705"/>
            <a:chExt cx="1513" cy="660"/>
          </a:xfrm>
        </p:grpSpPr>
        <p:pic>
          <p:nvPicPr>
            <p:cNvPr id="26628" name="Text Box 5"/>
            <p:cNvPicPr>
              <a:picLocks noChangeArrowheads="1"/>
            </p:cNvPicPr>
            <p:nvPr/>
          </p:nvPicPr>
          <p:blipFill>
            <a:blip r:embed="rId6"/>
            <a:srcRect/>
            <a:stretch>
              <a:fillRect/>
            </a:stretch>
          </p:blipFill>
          <p:spPr bwMode="auto">
            <a:xfrm>
              <a:off x="518" y="1705"/>
              <a:ext cx="1513" cy="660"/>
            </a:xfrm>
            <a:prstGeom prst="rect">
              <a:avLst/>
            </a:prstGeom>
            <a:solidFill>
              <a:schemeClr val="tx1"/>
            </a:solidFill>
          </p:spPr>
        </p:pic>
        <p:sp>
          <p:nvSpPr>
            <p:cNvPr id="26629" name="Text Box 5"/>
            <p:cNvSpPr txBox="1">
              <a:spLocks noChangeArrowheads="1"/>
            </p:cNvSpPr>
            <p:nvPr/>
          </p:nvSpPr>
          <p:spPr bwMode="auto">
            <a:xfrm>
              <a:off x="573" y="1791"/>
              <a:ext cx="1452" cy="526"/>
            </a:xfrm>
            <a:prstGeom prst="rect">
              <a:avLst/>
            </a:prstGeom>
            <a:solidFill>
              <a:schemeClr val="tx1"/>
            </a:solidFill>
            <a:ln w="9525">
              <a:noFill/>
              <a:miter lim="800000"/>
              <a:headEnd/>
              <a:tailEnd/>
            </a:ln>
          </p:spPr>
          <p:txBody>
            <a:bodyPr>
              <a:spAutoFit/>
            </a:bodyPr>
            <a:lstStyle/>
            <a:p>
              <a:pPr algn="ctr">
                <a:lnSpc>
                  <a:spcPct val="90000"/>
                </a:lnSpc>
                <a:spcBef>
                  <a:spcPct val="20000"/>
                </a:spcBef>
                <a:buClr>
                  <a:schemeClr val="tx1"/>
                </a:buClr>
                <a:buSzPct val="75000"/>
                <a:buFont typeface="Wingdings" pitchFamily="2" charset="2"/>
                <a:buNone/>
              </a:pPr>
              <a:r>
                <a:rPr lang="es-ES" b="1">
                  <a:solidFill>
                    <a:schemeClr val="bg2"/>
                  </a:solidFill>
                  <a:latin typeface="Calibri" pitchFamily="34" charset="0"/>
                </a:rPr>
                <a:t>Un espacio de observación multidimensional </a:t>
              </a:r>
            </a:p>
          </p:txBody>
        </p:sp>
      </p:grpSp>
      <p:grpSp>
        <p:nvGrpSpPr>
          <p:cNvPr id="254982" name="Text Box 6"/>
          <p:cNvGrpSpPr>
            <a:grpSpLocks/>
          </p:cNvGrpSpPr>
          <p:nvPr/>
        </p:nvGrpSpPr>
        <p:grpSpPr bwMode="auto">
          <a:xfrm>
            <a:off x="1979613" y="5876925"/>
            <a:ext cx="3335337" cy="742950"/>
            <a:chOff x="568" y="3702"/>
            <a:chExt cx="2101" cy="468"/>
          </a:xfrm>
        </p:grpSpPr>
        <p:pic>
          <p:nvPicPr>
            <p:cNvPr id="26631" name="Text Box 6"/>
            <p:cNvPicPr>
              <a:picLocks noChangeArrowheads="1"/>
            </p:cNvPicPr>
            <p:nvPr/>
          </p:nvPicPr>
          <p:blipFill>
            <a:blip r:embed="rId7"/>
            <a:srcRect/>
            <a:stretch>
              <a:fillRect/>
            </a:stretch>
          </p:blipFill>
          <p:spPr bwMode="auto">
            <a:xfrm>
              <a:off x="568" y="3702"/>
              <a:ext cx="2101" cy="468"/>
            </a:xfrm>
            <a:prstGeom prst="rect">
              <a:avLst/>
            </a:prstGeom>
            <a:solidFill>
              <a:schemeClr val="tx1"/>
            </a:solidFill>
          </p:spPr>
        </p:pic>
        <p:sp>
          <p:nvSpPr>
            <p:cNvPr id="26632" name="Text Box 8"/>
            <p:cNvSpPr txBox="1">
              <a:spLocks noChangeArrowheads="1"/>
            </p:cNvSpPr>
            <p:nvPr/>
          </p:nvSpPr>
          <p:spPr bwMode="auto">
            <a:xfrm>
              <a:off x="621" y="3786"/>
              <a:ext cx="2041" cy="370"/>
            </a:xfrm>
            <a:prstGeom prst="rect">
              <a:avLst/>
            </a:prstGeom>
            <a:solidFill>
              <a:schemeClr val="tx1"/>
            </a:solidFill>
            <a:ln w="9525">
              <a:noFill/>
              <a:miter lim="800000"/>
              <a:headEnd/>
              <a:tailEnd/>
            </a:ln>
          </p:spPr>
          <p:txBody>
            <a:bodyPr>
              <a:spAutoFit/>
            </a:bodyPr>
            <a:lstStyle/>
            <a:p>
              <a:pPr algn="ctr">
                <a:lnSpc>
                  <a:spcPct val="90000"/>
                </a:lnSpc>
                <a:spcBef>
                  <a:spcPct val="20000"/>
                </a:spcBef>
                <a:buClr>
                  <a:schemeClr val="tx1"/>
                </a:buClr>
                <a:buSzPct val="75000"/>
                <a:buFont typeface="Wingdings" pitchFamily="2" charset="2"/>
                <a:buNone/>
              </a:pPr>
              <a:r>
                <a:rPr lang="es-ES" b="1">
                  <a:solidFill>
                    <a:schemeClr val="bg2"/>
                  </a:solidFill>
                  <a:latin typeface="Calibri" pitchFamily="34" charset="0"/>
                </a:rPr>
                <a:t>Conocer y reconocer las variables psicosociales </a:t>
              </a:r>
              <a:endParaRPr lang="es-ES" sz="2000">
                <a:solidFill>
                  <a:schemeClr val="bg2"/>
                </a:solidFill>
                <a:latin typeface="Calibri" pitchFamily="34" charset="0"/>
              </a:endParaRPr>
            </a:p>
          </p:txBody>
        </p:sp>
      </p:grpSp>
      <p:grpSp>
        <p:nvGrpSpPr>
          <p:cNvPr id="254983" name="Text Box 7"/>
          <p:cNvGrpSpPr>
            <a:grpSpLocks/>
          </p:cNvGrpSpPr>
          <p:nvPr/>
        </p:nvGrpSpPr>
        <p:grpSpPr bwMode="auto">
          <a:xfrm>
            <a:off x="596900" y="4005263"/>
            <a:ext cx="2762250" cy="742950"/>
            <a:chOff x="376" y="2523"/>
            <a:chExt cx="1740" cy="468"/>
          </a:xfrm>
        </p:grpSpPr>
        <p:pic>
          <p:nvPicPr>
            <p:cNvPr id="26634" name="Text Box 7"/>
            <p:cNvPicPr>
              <a:picLocks noChangeArrowheads="1"/>
            </p:cNvPicPr>
            <p:nvPr/>
          </p:nvPicPr>
          <p:blipFill>
            <a:blip r:embed="rId8"/>
            <a:srcRect/>
            <a:stretch>
              <a:fillRect/>
            </a:stretch>
          </p:blipFill>
          <p:spPr bwMode="auto">
            <a:xfrm>
              <a:off x="376" y="2523"/>
              <a:ext cx="1740" cy="468"/>
            </a:xfrm>
            <a:prstGeom prst="rect">
              <a:avLst/>
            </a:prstGeom>
            <a:solidFill>
              <a:schemeClr val="tx1"/>
            </a:solidFill>
          </p:spPr>
        </p:pic>
        <p:sp>
          <p:nvSpPr>
            <p:cNvPr id="26635" name="Text Box 11"/>
            <p:cNvSpPr txBox="1">
              <a:spLocks noChangeArrowheads="1"/>
            </p:cNvSpPr>
            <p:nvPr/>
          </p:nvSpPr>
          <p:spPr bwMode="auto">
            <a:xfrm>
              <a:off x="430" y="2606"/>
              <a:ext cx="1679" cy="370"/>
            </a:xfrm>
            <a:prstGeom prst="rect">
              <a:avLst/>
            </a:prstGeom>
            <a:solidFill>
              <a:schemeClr val="tx1"/>
            </a:solidFill>
            <a:ln w="9525">
              <a:noFill/>
              <a:miter lim="800000"/>
              <a:headEnd/>
              <a:tailEnd/>
            </a:ln>
          </p:spPr>
          <p:txBody>
            <a:bodyPr>
              <a:spAutoFit/>
            </a:bodyPr>
            <a:lstStyle/>
            <a:p>
              <a:pPr algn="ctr">
                <a:lnSpc>
                  <a:spcPct val="90000"/>
                </a:lnSpc>
                <a:spcBef>
                  <a:spcPct val="20000"/>
                </a:spcBef>
                <a:buClr>
                  <a:schemeClr val="tx1"/>
                </a:buClr>
                <a:buSzPct val="75000"/>
                <a:buFont typeface="Wingdings" pitchFamily="2" charset="2"/>
                <a:buNone/>
              </a:pPr>
              <a:r>
                <a:rPr lang="es-AR" b="1">
                  <a:solidFill>
                    <a:schemeClr val="bg2"/>
                  </a:solidFill>
                  <a:latin typeface="Calibri" pitchFamily="34" charset="0"/>
                </a:rPr>
                <a:t>Jerarquizar la transdisciplina</a:t>
              </a:r>
              <a:endParaRPr lang="es-ES" b="1">
                <a:solidFill>
                  <a:schemeClr val="bg2"/>
                </a:solidFill>
                <a:latin typeface="Calibri" pitchFamily="34" charset="0"/>
              </a:endParaRPr>
            </a:p>
          </p:txBody>
        </p:sp>
      </p:grpSp>
      <p:grpSp>
        <p:nvGrpSpPr>
          <p:cNvPr id="254985" name="Text Box 9"/>
          <p:cNvGrpSpPr>
            <a:grpSpLocks/>
          </p:cNvGrpSpPr>
          <p:nvPr/>
        </p:nvGrpSpPr>
        <p:grpSpPr bwMode="auto">
          <a:xfrm>
            <a:off x="5675313" y="5516563"/>
            <a:ext cx="2219325" cy="744537"/>
            <a:chOff x="3575" y="3475"/>
            <a:chExt cx="1398" cy="469"/>
          </a:xfrm>
        </p:grpSpPr>
        <p:pic>
          <p:nvPicPr>
            <p:cNvPr id="26640" name="Text Box 9"/>
            <p:cNvPicPr>
              <a:picLocks noChangeArrowheads="1"/>
            </p:cNvPicPr>
            <p:nvPr/>
          </p:nvPicPr>
          <p:blipFill>
            <a:blip r:embed="rId9"/>
            <a:srcRect/>
            <a:stretch>
              <a:fillRect/>
            </a:stretch>
          </p:blipFill>
          <p:spPr bwMode="auto">
            <a:xfrm>
              <a:off x="3575" y="3475"/>
              <a:ext cx="1398" cy="469"/>
            </a:xfrm>
            <a:prstGeom prst="rect">
              <a:avLst/>
            </a:prstGeom>
            <a:solidFill>
              <a:schemeClr val="tx1"/>
            </a:solidFill>
          </p:spPr>
        </p:pic>
        <p:sp>
          <p:nvSpPr>
            <p:cNvPr id="26641" name="Text Box 17"/>
            <p:cNvSpPr txBox="1">
              <a:spLocks noChangeArrowheads="1"/>
            </p:cNvSpPr>
            <p:nvPr/>
          </p:nvSpPr>
          <p:spPr bwMode="auto">
            <a:xfrm>
              <a:off x="3628" y="3559"/>
              <a:ext cx="1336" cy="370"/>
            </a:xfrm>
            <a:prstGeom prst="rect">
              <a:avLst/>
            </a:prstGeom>
            <a:solidFill>
              <a:schemeClr val="tx1"/>
            </a:solidFill>
            <a:ln w="9525">
              <a:noFill/>
              <a:miter lim="800000"/>
              <a:headEnd/>
              <a:tailEnd/>
            </a:ln>
          </p:spPr>
          <p:txBody>
            <a:bodyPr>
              <a:spAutoFit/>
            </a:bodyPr>
            <a:lstStyle/>
            <a:p>
              <a:pPr algn="ctr">
                <a:lnSpc>
                  <a:spcPct val="90000"/>
                </a:lnSpc>
                <a:spcBef>
                  <a:spcPct val="20000"/>
                </a:spcBef>
                <a:buClr>
                  <a:schemeClr val="tx1"/>
                </a:buClr>
                <a:buSzPct val="75000"/>
                <a:buFont typeface="Wingdings" pitchFamily="2" charset="2"/>
                <a:buNone/>
              </a:pPr>
              <a:r>
                <a:rPr lang="es-ES" b="1">
                  <a:solidFill>
                    <a:schemeClr val="bg2"/>
                  </a:solidFill>
                  <a:latin typeface="Calibri" pitchFamily="34" charset="0"/>
                </a:rPr>
                <a:t> Facilitar Auto-Cuidado de la salud</a:t>
              </a:r>
            </a:p>
          </p:txBody>
        </p:sp>
      </p:grpSp>
      <p:grpSp>
        <p:nvGrpSpPr>
          <p:cNvPr id="254986" name="Text Box 10"/>
          <p:cNvGrpSpPr>
            <a:grpSpLocks/>
          </p:cNvGrpSpPr>
          <p:nvPr/>
        </p:nvGrpSpPr>
        <p:grpSpPr bwMode="auto">
          <a:xfrm>
            <a:off x="1187450" y="4868863"/>
            <a:ext cx="3887788" cy="860425"/>
            <a:chOff x="530" y="3352"/>
            <a:chExt cx="3170" cy="311"/>
          </a:xfrm>
        </p:grpSpPr>
        <p:pic>
          <p:nvPicPr>
            <p:cNvPr id="26657" name="Text Box 10"/>
            <p:cNvPicPr>
              <a:picLocks noChangeArrowheads="1"/>
            </p:cNvPicPr>
            <p:nvPr/>
          </p:nvPicPr>
          <p:blipFill>
            <a:blip r:embed="rId10"/>
            <a:srcRect/>
            <a:stretch>
              <a:fillRect/>
            </a:stretch>
          </p:blipFill>
          <p:spPr bwMode="auto">
            <a:xfrm>
              <a:off x="530" y="3352"/>
              <a:ext cx="2043" cy="311"/>
            </a:xfrm>
            <a:prstGeom prst="rect">
              <a:avLst/>
            </a:prstGeom>
            <a:solidFill>
              <a:schemeClr val="tx1"/>
            </a:solidFill>
            <a:ln w="9525">
              <a:noFill/>
              <a:miter lim="800000"/>
              <a:headEnd/>
              <a:tailEnd/>
            </a:ln>
          </p:spPr>
        </p:pic>
        <p:sp>
          <p:nvSpPr>
            <p:cNvPr id="26658" name="Text Box 20"/>
            <p:cNvSpPr txBox="1">
              <a:spLocks noChangeArrowheads="1"/>
            </p:cNvSpPr>
            <p:nvPr/>
          </p:nvSpPr>
          <p:spPr bwMode="auto">
            <a:xfrm>
              <a:off x="612" y="3420"/>
              <a:ext cx="3088" cy="232"/>
            </a:xfrm>
            <a:prstGeom prst="rect">
              <a:avLst/>
            </a:prstGeom>
            <a:solidFill>
              <a:schemeClr val="tx1"/>
            </a:solidFill>
            <a:ln w="9525">
              <a:noFill/>
              <a:miter lim="800000"/>
              <a:headEnd/>
              <a:tailEnd/>
            </a:ln>
          </p:spPr>
          <p:txBody>
            <a:bodyPr>
              <a:spAutoFit/>
            </a:bodyPr>
            <a:lstStyle/>
            <a:p>
              <a:r>
                <a:rPr lang="es-ES" b="1">
                  <a:solidFill>
                    <a:schemeClr val="bg2"/>
                  </a:solidFill>
                  <a:latin typeface="Calibri" pitchFamily="34" charset="0"/>
                </a:rPr>
                <a:t>Fortalecer redes sociales</a:t>
              </a:r>
            </a:p>
            <a:p>
              <a:r>
                <a:rPr lang="es-ES" b="1">
                  <a:solidFill>
                    <a:schemeClr val="bg2"/>
                  </a:solidFill>
                  <a:latin typeface="Calibri" pitchFamily="34" charset="0"/>
                </a:rPr>
                <a:t>familiares, comunitarias</a:t>
              </a:r>
            </a:p>
          </p:txBody>
        </p:sp>
      </p:grpSp>
      <p:grpSp>
        <p:nvGrpSpPr>
          <p:cNvPr id="254987" name="Text Box 11"/>
          <p:cNvGrpSpPr>
            <a:grpSpLocks/>
          </p:cNvGrpSpPr>
          <p:nvPr/>
        </p:nvGrpSpPr>
        <p:grpSpPr bwMode="auto">
          <a:xfrm>
            <a:off x="6242050" y="2781300"/>
            <a:ext cx="2901950" cy="828675"/>
            <a:chOff x="3932" y="1797"/>
            <a:chExt cx="1828" cy="522"/>
          </a:xfrm>
        </p:grpSpPr>
        <p:pic>
          <p:nvPicPr>
            <p:cNvPr id="26644" name="Text Box 11"/>
            <p:cNvPicPr>
              <a:picLocks noChangeArrowheads="1"/>
            </p:cNvPicPr>
            <p:nvPr/>
          </p:nvPicPr>
          <p:blipFill>
            <a:blip r:embed="rId11"/>
            <a:srcRect/>
            <a:stretch>
              <a:fillRect/>
            </a:stretch>
          </p:blipFill>
          <p:spPr bwMode="auto">
            <a:xfrm>
              <a:off x="3932" y="1797"/>
              <a:ext cx="1828" cy="522"/>
            </a:xfrm>
            <a:prstGeom prst="rect">
              <a:avLst/>
            </a:prstGeom>
            <a:solidFill>
              <a:schemeClr val="tx1"/>
            </a:solidFill>
          </p:spPr>
        </p:pic>
        <p:sp>
          <p:nvSpPr>
            <p:cNvPr id="26645" name="Text Box 21"/>
            <p:cNvSpPr txBox="1">
              <a:spLocks noChangeArrowheads="1"/>
            </p:cNvSpPr>
            <p:nvPr/>
          </p:nvSpPr>
          <p:spPr bwMode="auto">
            <a:xfrm>
              <a:off x="3938" y="1880"/>
              <a:ext cx="1769" cy="370"/>
            </a:xfrm>
            <a:prstGeom prst="rect">
              <a:avLst/>
            </a:prstGeom>
            <a:solidFill>
              <a:schemeClr val="tx1"/>
            </a:solidFill>
            <a:ln w="9525">
              <a:noFill/>
              <a:miter lim="800000"/>
              <a:headEnd/>
              <a:tailEnd/>
            </a:ln>
          </p:spPr>
          <p:txBody>
            <a:bodyPr>
              <a:spAutoFit/>
            </a:bodyPr>
            <a:lstStyle/>
            <a:p>
              <a:pPr algn="ctr">
                <a:lnSpc>
                  <a:spcPct val="90000"/>
                </a:lnSpc>
                <a:spcBef>
                  <a:spcPct val="20000"/>
                </a:spcBef>
                <a:buClr>
                  <a:schemeClr val="tx1"/>
                </a:buClr>
                <a:buSzPct val="75000"/>
                <a:buFont typeface="Wingdings" pitchFamily="2" charset="2"/>
                <a:buNone/>
              </a:pPr>
              <a:r>
                <a:rPr lang="es-AR" b="1">
                  <a:solidFill>
                    <a:schemeClr val="bg2"/>
                  </a:solidFill>
                  <a:latin typeface="Calibri" pitchFamily="34" charset="0"/>
                </a:rPr>
                <a:t>Propiciar la participación comunitaria</a:t>
              </a:r>
              <a:endParaRPr lang="es-ES" b="1">
                <a:solidFill>
                  <a:schemeClr val="bg2"/>
                </a:solidFill>
                <a:latin typeface="Calibri" pitchFamily="34" charset="0"/>
              </a:endParaRPr>
            </a:p>
          </p:txBody>
        </p:sp>
      </p:grpSp>
      <p:sp>
        <p:nvSpPr>
          <p:cNvPr id="254988" name="Text Box 12"/>
          <p:cNvSpPr txBox="1">
            <a:spLocks noChangeArrowheads="1"/>
          </p:cNvSpPr>
          <p:nvPr/>
        </p:nvSpPr>
        <p:spPr bwMode="auto">
          <a:xfrm>
            <a:off x="6156325" y="4149725"/>
            <a:ext cx="2916238" cy="1193800"/>
          </a:xfrm>
          <a:prstGeom prst="rect">
            <a:avLst/>
          </a:prstGeom>
          <a:solidFill>
            <a:schemeClr val="tx1"/>
          </a:solidFill>
          <a:ln w="9525">
            <a:noFill/>
            <a:miter lim="800000"/>
            <a:headEnd/>
            <a:tailEnd/>
          </a:ln>
          <a:effectLst>
            <a:outerShdw dist="107763" dir="18900000" algn="ctr" rotWithShape="0">
              <a:schemeClr val="folHlink">
                <a:alpha val="50000"/>
              </a:schemeClr>
            </a:outerShdw>
          </a:effectLst>
        </p:spPr>
        <p:txBody>
          <a:bodyPr>
            <a:spAutoFit/>
          </a:bodyPr>
          <a:lstStyle/>
          <a:p>
            <a:pPr algn="ctr">
              <a:lnSpc>
                <a:spcPct val="90000"/>
              </a:lnSpc>
              <a:spcBef>
                <a:spcPct val="20000"/>
              </a:spcBef>
              <a:buClr>
                <a:schemeClr val="tx1"/>
              </a:buClr>
              <a:buSzPct val="75000"/>
              <a:buFont typeface="Wingdings" pitchFamily="2" charset="2"/>
              <a:buNone/>
            </a:pPr>
            <a:r>
              <a:rPr lang="es-ES" b="1">
                <a:solidFill>
                  <a:schemeClr val="bg2"/>
                </a:solidFill>
                <a:latin typeface="Calibri" pitchFamily="34" charset="0"/>
              </a:rPr>
              <a:t>Estimular  potencialidades de la madre , </a:t>
            </a:r>
          </a:p>
          <a:p>
            <a:pPr algn="ctr">
              <a:lnSpc>
                <a:spcPct val="90000"/>
              </a:lnSpc>
              <a:spcBef>
                <a:spcPct val="20000"/>
              </a:spcBef>
              <a:buClr>
                <a:schemeClr val="tx1"/>
              </a:buClr>
              <a:buSzPct val="75000"/>
              <a:buFont typeface="Wingdings" pitchFamily="2" charset="2"/>
              <a:buNone/>
            </a:pPr>
            <a:r>
              <a:rPr lang="es-ES" b="1">
                <a:solidFill>
                  <a:schemeClr val="bg2"/>
                </a:solidFill>
                <a:latin typeface="Calibri" pitchFamily="34" charset="0"/>
              </a:rPr>
              <a:t>del padre y de la familia </a:t>
            </a:r>
          </a:p>
          <a:p>
            <a:pPr algn="ctr">
              <a:lnSpc>
                <a:spcPct val="90000"/>
              </a:lnSpc>
              <a:spcBef>
                <a:spcPct val="20000"/>
              </a:spcBef>
              <a:buClr>
                <a:schemeClr val="tx1"/>
              </a:buClr>
              <a:buSzPct val="75000"/>
              <a:buFont typeface="Wingdings" pitchFamily="2" charset="2"/>
              <a:buNone/>
            </a:pPr>
            <a:r>
              <a:rPr lang="es-ES" b="1">
                <a:solidFill>
                  <a:schemeClr val="bg2"/>
                </a:solidFill>
                <a:latin typeface="Calibri" pitchFamily="34" charset="0"/>
              </a:rPr>
              <a:t> Empoderamiento</a:t>
            </a:r>
          </a:p>
        </p:txBody>
      </p:sp>
      <p:grpSp>
        <p:nvGrpSpPr>
          <p:cNvPr id="254989" name="Text Box 13"/>
          <p:cNvGrpSpPr>
            <a:grpSpLocks/>
          </p:cNvGrpSpPr>
          <p:nvPr/>
        </p:nvGrpSpPr>
        <p:grpSpPr bwMode="auto">
          <a:xfrm>
            <a:off x="179388" y="1557338"/>
            <a:ext cx="3121025" cy="742950"/>
            <a:chOff x="204" y="1160"/>
            <a:chExt cx="1966" cy="468"/>
          </a:xfrm>
        </p:grpSpPr>
        <p:pic>
          <p:nvPicPr>
            <p:cNvPr id="26648" name="Text Box 13"/>
            <p:cNvPicPr>
              <a:picLocks noChangeArrowheads="1"/>
            </p:cNvPicPr>
            <p:nvPr/>
          </p:nvPicPr>
          <p:blipFill>
            <a:blip r:embed="rId12"/>
            <a:srcRect/>
            <a:stretch>
              <a:fillRect/>
            </a:stretch>
          </p:blipFill>
          <p:spPr bwMode="auto">
            <a:xfrm>
              <a:off x="204" y="1160"/>
              <a:ext cx="1966" cy="468"/>
            </a:xfrm>
            <a:prstGeom prst="rect">
              <a:avLst/>
            </a:prstGeom>
            <a:noFill/>
          </p:spPr>
        </p:pic>
        <p:sp>
          <p:nvSpPr>
            <p:cNvPr id="26649" name="Text Box 25"/>
            <p:cNvSpPr txBox="1">
              <a:spLocks noChangeArrowheads="1"/>
            </p:cNvSpPr>
            <p:nvPr/>
          </p:nvSpPr>
          <p:spPr bwMode="auto">
            <a:xfrm>
              <a:off x="210" y="1246"/>
              <a:ext cx="1905" cy="370"/>
            </a:xfrm>
            <a:prstGeom prst="rect">
              <a:avLst/>
            </a:prstGeom>
            <a:solidFill>
              <a:schemeClr val="tx1"/>
            </a:solidFill>
            <a:ln w="9525">
              <a:noFill/>
              <a:miter lim="800000"/>
              <a:headEnd/>
              <a:tailEnd/>
            </a:ln>
          </p:spPr>
          <p:txBody>
            <a:bodyPr>
              <a:spAutoFit/>
            </a:bodyPr>
            <a:lstStyle/>
            <a:p>
              <a:pPr algn="ctr">
                <a:lnSpc>
                  <a:spcPct val="90000"/>
                </a:lnSpc>
                <a:spcBef>
                  <a:spcPct val="20000"/>
                </a:spcBef>
                <a:buClr>
                  <a:schemeClr val="tx1"/>
                </a:buClr>
                <a:buSzPct val="75000"/>
                <a:buFont typeface="Wingdings" pitchFamily="2" charset="2"/>
                <a:buNone/>
              </a:pPr>
              <a:r>
                <a:rPr lang="es-ES" b="1">
                  <a:solidFill>
                    <a:schemeClr val="bg2"/>
                  </a:solidFill>
                  <a:latin typeface="Calibri" pitchFamily="34" charset="0"/>
                </a:rPr>
                <a:t>Facilitar el ejercicio de  los derechos de Padres e Hijos</a:t>
              </a:r>
              <a:endParaRPr lang="es-ES">
                <a:solidFill>
                  <a:schemeClr val="bg2"/>
                </a:solidFill>
                <a:latin typeface="Calibri" pitchFamily="34" charset="0"/>
              </a:endParaRPr>
            </a:p>
          </p:txBody>
        </p:sp>
      </p:grpSp>
      <p:grpSp>
        <p:nvGrpSpPr>
          <p:cNvPr id="254990" name="Text Box 14"/>
          <p:cNvGrpSpPr>
            <a:grpSpLocks/>
          </p:cNvGrpSpPr>
          <p:nvPr/>
        </p:nvGrpSpPr>
        <p:grpSpPr bwMode="auto">
          <a:xfrm>
            <a:off x="6162675" y="1557338"/>
            <a:ext cx="2981325" cy="774700"/>
            <a:chOff x="3740" y="1071"/>
            <a:chExt cx="1878" cy="488"/>
          </a:xfrm>
        </p:grpSpPr>
        <p:pic>
          <p:nvPicPr>
            <p:cNvPr id="26651" name="Text Box 14"/>
            <p:cNvPicPr>
              <a:picLocks noChangeArrowheads="1"/>
            </p:cNvPicPr>
            <p:nvPr/>
          </p:nvPicPr>
          <p:blipFill>
            <a:blip r:embed="rId13"/>
            <a:srcRect/>
            <a:stretch>
              <a:fillRect/>
            </a:stretch>
          </p:blipFill>
          <p:spPr bwMode="auto">
            <a:xfrm>
              <a:off x="3740" y="1071"/>
              <a:ext cx="1878" cy="488"/>
            </a:xfrm>
            <a:prstGeom prst="rect">
              <a:avLst/>
            </a:prstGeom>
            <a:solidFill>
              <a:schemeClr val="tx1"/>
            </a:solidFill>
          </p:spPr>
        </p:pic>
        <p:sp>
          <p:nvSpPr>
            <p:cNvPr id="26652" name="Text Box 28"/>
            <p:cNvSpPr txBox="1">
              <a:spLocks noChangeArrowheads="1"/>
            </p:cNvSpPr>
            <p:nvPr/>
          </p:nvSpPr>
          <p:spPr bwMode="auto">
            <a:xfrm>
              <a:off x="3748" y="1140"/>
              <a:ext cx="1769" cy="404"/>
            </a:xfrm>
            <a:prstGeom prst="rect">
              <a:avLst/>
            </a:prstGeom>
            <a:solidFill>
              <a:schemeClr val="tx1"/>
            </a:solidFill>
            <a:ln w="9525">
              <a:noFill/>
              <a:miter lim="800000"/>
              <a:headEnd/>
              <a:tailEnd/>
            </a:ln>
          </p:spPr>
          <p:txBody>
            <a:bodyPr>
              <a:spAutoFit/>
            </a:bodyPr>
            <a:lstStyle/>
            <a:p>
              <a:pPr algn="ctr"/>
              <a:r>
                <a:rPr lang="es-AR" b="1">
                  <a:solidFill>
                    <a:schemeClr val="bg2"/>
                  </a:solidFill>
                  <a:latin typeface="Calibri" pitchFamily="34" charset="0"/>
                </a:rPr>
                <a:t>Recrear nuevos paradigmas de atención </a:t>
              </a:r>
              <a:endParaRPr lang="es-ES" b="1">
                <a:solidFill>
                  <a:schemeClr val="bg2"/>
                </a:solidFill>
                <a:latin typeface="Calibri" pitchFamily="34" charset="0"/>
              </a:endParaRPr>
            </a:p>
          </p:txBody>
        </p:sp>
      </p:grpSp>
      <p:sp>
        <p:nvSpPr>
          <p:cNvPr id="35876" name="Text Box 36"/>
          <p:cNvSpPr txBox="1">
            <a:spLocks noChangeArrowheads="1"/>
          </p:cNvSpPr>
          <p:nvPr/>
        </p:nvSpPr>
        <p:spPr bwMode="auto">
          <a:xfrm>
            <a:off x="2843213" y="1052513"/>
            <a:ext cx="3109912" cy="517525"/>
          </a:xfrm>
          <a:prstGeom prst="rect">
            <a:avLst/>
          </a:prstGeom>
          <a:solidFill>
            <a:schemeClr val="tx1"/>
          </a:solidFill>
          <a:ln w="9525">
            <a:noFill/>
            <a:miter lim="800000"/>
            <a:headEnd/>
            <a:tailEnd/>
          </a:ln>
        </p:spPr>
        <p:txBody>
          <a:bodyPr>
            <a:spAutoFit/>
          </a:bodyPr>
          <a:lstStyle/>
          <a:p>
            <a:r>
              <a:rPr lang="es-AR" sz="1400" b="1">
                <a:solidFill>
                  <a:schemeClr val="bg2"/>
                </a:solidFill>
              </a:rPr>
              <a:t>Mejora de la calidad de atención </a:t>
            </a:r>
          </a:p>
          <a:p>
            <a:r>
              <a:rPr lang="es-AR" sz="1400" b="1">
                <a:solidFill>
                  <a:schemeClr val="bg2"/>
                </a:solidFill>
              </a:rPr>
              <a:t> y los resultados perinatales  </a:t>
            </a:r>
            <a:endParaRPr lang="es-ES" sz="1400" b="1">
              <a:solidFill>
                <a:schemeClr val="bg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4978"/>
                                        </p:tgtEl>
                                        <p:attrNameLst>
                                          <p:attrName>style.visibility</p:attrName>
                                        </p:attrNameLst>
                                      </p:cBhvr>
                                      <p:to>
                                        <p:strVal val="visible"/>
                                      </p:to>
                                    </p:set>
                                    <p:animEffect transition="in" filter="fade">
                                      <p:cBhvr>
                                        <p:cTn id="7" dur="2000"/>
                                        <p:tgtEl>
                                          <p:spTgt spid="25497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54979"/>
                                        </p:tgtEl>
                                        <p:attrNameLst>
                                          <p:attrName>style.visibility</p:attrName>
                                        </p:attrNameLst>
                                      </p:cBhvr>
                                      <p:to>
                                        <p:strVal val="visible"/>
                                      </p:to>
                                    </p:set>
                                    <p:animEffect transition="in" filter="fade">
                                      <p:cBhvr>
                                        <p:cTn id="10" dur="2000"/>
                                        <p:tgtEl>
                                          <p:spTgt spid="254979"/>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5876"/>
                                        </p:tgtEl>
                                        <p:attrNameLst>
                                          <p:attrName>style.visibility</p:attrName>
                                        </p:attrNameLst>
                                      </p:cBhvr>
                                      <p:to>
                                        <p:strVal val="visible"/>
                                      </p:to>
                                    </p:set>
                                    <p:anim calcmode="lin" valueType="num">
                                      <p:cBhvr>
                                        <p:cTn id="15" dur="1000" fill="hold"/>
                                        <p:tgtEl>
                                          <p:spTgt spid="35876"/>
                                        </p:tgtEl>
                                        <p:attrNameLst>
                                          <p:attrName>ppt_w</p:attrName>
                                        </p:attrNameLst>
                                      </p:cBhvr>
                                      <p:tavLst>
                                        <p:tav tm="0">
                                          <p:val>
                                            <p:strVal val="#ppt_w*0.70"/>
                                          </p:val>
                                        </p:tav>
                                        <p:tav tm="100000">
                                          <p:val>
                                            <p:strVal val="#ppt_w"/>
                                          </p:val>
                                        </p:tav>
                                      </p:tavLst>
                                    </p:anim>
                                    <p:anim calcmode="lin" valueType="num">
                                      <p:cBhvr>
                                        <p:cTn id="16" dur="1000" fill="hold"/>
                                        <p:tgtEl>
                                          <p:spTgt spid="35876"/>
                                        </p:tgtEl>
                                        <p:attrNameLst>
                                          <p:attrName>ppt_h</p:attrName>
                                        </p:attrNameLst>
                                      </p:cBhvr>
                                      <p:tavLst>
                                        <p:tav tm="0">
                                          <p:val>
                                            <p:strVal val="#ppt_h"/>
                                          </p:val>
                                        </p:tav>
                                        <p:tav tm="100000">
                                          <p:val>
                                            <p:strVal val="#ppt_h"/>
                                          </p:val>
                                        </p:tav>
                                      </p:tavLst>
                                    </p:anim>
                                    <p:animEffect transition="in" filter="fade">
                                      <p:cBhvr>
                                        <p:cTn id="17" dur="1000"/>
                                        <p:tgtEl>
                                          <p:spTgt spid="35876"/>
                                        </p:tgtEl>
                                      </p:cBhvr>
                                    </p:animEffect>
                                  </p:childTnLst>
                                </p:cTn>
                              </p:par>
                              <p:par>
                                <p:cTn id="18" presetID="55" presetClass="entr" presetSubtype="0" fill="hold" nodeType="withEffect">
                                  <p:stCondLst>
                                    <p:cond delay="0"/>
                                  </p:stCondLst>
                                  <p:childTnLst>
                                    <p:set>
                                      <p:cBhvr>
                                        <p:cTn id="19" dur="1" fill="hold">
                                          <p:stCondLst>
                                            <p:cond delay="0"/>
                                          </p:stCondLst>
                                        </p:cTn>
                                        <p:tgtEl>
                                          <p:spTgt spid="254989"/>
                                        </p:tgtEl>
                                        <p:attrNameLst>
                                          <p:attrName>style.visibility</p:attrName>
                                        </p:attrNameLst>
                                      </p:cBhvr>
                                      <p:to>
                                        <p:strVal val="visible"/>
                                      </p:to>
                                    </p:set>
                                    <p:anim calcmode="lin" valueType="num">
                                      <p:cBhvr>
                                        <p:cTn id="20" dur="1000" fill="hold"/>
                                        <p:tgtEl>
                                          <p:spTgt spid="254989"/>
                                        </p:tgtEl>
                                        <p:attrNameLst>
                                          <p:attrName>ppt_w</p:attrName>
                                        </p:attrNameLst>
                                      </p:cBhvr>
                                      <p:tavLst>
                                        <p:tav tm="0">
                                          <p:val>
                                            <p:strVal val="#ppt_w*0.70"/>
                                          </p:val>
                                        </p:tav>
                                        <p:tav tm="100000">
                                          <p:val>
                                            <p:strVal val="#ppt_w"/>
                                          </p:val>
                                        </p:tav>
                                      </p:tavLst>
                                    </p:anim>
                                    <p:anim calcmode="lin" valueType="num">
                                      <p:cBhvr>
                                        <p:cTn id="21" dur="1000" fill="hold"/>
                                        <p:tgtEl>
                                          <p:spTgt spid="254989"/>
                                        </p:tgtEl>
                                        <p:attrNameLst>
                                          <p:attrName>ppt_h</p:attrName>
                                        </p:attrNameLst>
                                      </p:cBhvr>
                                      <p:tavLst>
                                        <p:tav tm="0">
                                          <p:val>
                                            <p:strVal val="#ppt_h"/>
                                          </p:val>
                                        </p:tav>
                                        <p:tav tm="100000">
                                          <p:val>
                                            <p:strVal val="#ppt_h"/>
                                          </p:val>
                                        </p:tav>
                                      </p:tavLst>
                                    </p:anim>
                                    <p:animEffect transition="in" filter="fade">
                                      <p:cBhvr>
                                        <p:cTn id="22" dur="1000"/>
                                        <p:tgtEl>
                                          <p:spTgt spid="254989"/>
                                        </p:tgtEl>
                                      </p:cBhvr>
                                    </p:animEffect>
                                  </p:childTnLst>
                                </p:cTn>
                              </p:par>
                              <p:par>
                                <p:cTn id="23" presetID="55" presetClass="entr" presetSubtype="0" fill="hold" nodeType="withEffect">
                                  <p:stCondLst>
                                    <p:cond delay="0"/>
                                  </p:stCondLst>
                                  <p:childTnLst>
                                    <p:set>
                                      <p:cBhvr>
                                        <p:cTn id="24" dur="1" fill="hold">
                                          <p:stCondLst>
                                            <p:cond delay="0"/>
                                          </p:stCondLst>
                                        </p:cTn>
                                        <p:tgtEl>
                                          <p:spTgt spid="254981"/>
                                        </p:tgtEl>
                                        <p:attrNameLst>
                                          <p:attrName>style.visibility</p:attrName>
                                        </p:attrNameLst>
                                      </p:cBhvr>
                                      <p:to>
                                        <p:strVal val="visible"/>
                                      </p:to>
                                    </p:set>
                                    <p:anim calcmode="lin" valueType="num">
                                      <p:cBhvr>
                                        <p:cTn id="25" dur="1000" fill="hold"/>
                                        <p:tgtEl>
                                          <p:spTgt spid="254981"/>
                                        </p:tgtEl>
                                        <p:attrNameLst>
                                          <p:attrName>ppt_w</p:attrName>
                                        </p:attrNameLst>
                                      </p:cBhvr>
                                      <p:tavLst>
                                        <p:tav tm="0">
                                          <p:val>
                                            <p:strVal val="#ppt_w*0.70"/>
                                          </p:val>
                                        </p:tav>
                                        <p:tav tm="100000">
                                          <p:val>
                                            <p:strVal val="#ppt_w"/>
                                          </p:val>
                                        </p:tav>
                                      </p:tavLst>
                                    </p:anim>
                                    <p:anim calcmode="lin" valueType="num">
                                      <p:cBhvr>
                                        <p:cTn id="26" dur="1000" fill="hold"/>
                                        <p:tgtEl>
                                          <p:spTgt spid="254981"/>
                                        </p:tgtEl>
                                        <p:attrNameLst>
                                          <p:attrName>ppt_h</p:attrName>
                                        </p:attrNameLst>
                                      </p:cBhvr>
                                      <p:tavLst>
                                        <p:tav tm="0">
                                          <p:val>
                                            <p:strVal val="#ppt_h"/>
                                          </p:val>
                                        </p:tav>
                                        <p:tav tm="100000">
                                          <p:val>
                                            <p:strVal val="#ppt_h"/>
                                          </p:val>
                                        </p:tav>
                                      </p:tavLst>
                                    </p:anim>
                                    <p:animEffect transition="in" filter="fade">
                                      <p:cBhvr>
                                        <p:cTn id="27" dur="1000"/>
                                        <p:tgtEl>
                                          <p:spTgt spid="254981"/>
                                        </p:tgtEl>
                                      </p:cBhvr>
                                    </p:animEffect>
                                  </p:childTnLst>
                                </p:cTn>
                              </p:par>
                              <p:par>
                                <p:cTn id="28" presetID="55" presetClass="entr" presetSubtype="0" fill="hold" nodeType="withEffect">
                                  <p:stCondLst>
                                    <p:cond delay="0"/>
                                  </p:stCondLst>
                                  <p:childTnLst>
                                    <p:set>
                                      <p:cBhvr>
                                        <p:cTn id="29" dur="1" fill="hold">
                                          <p:stCondLst>
                                            <p:cond delay="0"/>
                                          </p:stCondLst>
                                        </p:cTn>
                                        <p:tgtEl>
                                          <p:spTgt spid="254983"/>
                                        </p:tgtEl>
                                        <p:attrNameLst>
                                          <p:attrName>style.visibility</p:attrName>
                                        </p:attrNameLst>
                                      </p:cBhvr>
                                      <p:to>
                                        <p:strVal val="visible"/>
                                      </p:to>
                                    </p:set>
                                    <p:anim calcmode="lin" valueType="num">
                                      <p:cBhvr>
                                        <p:cTn id="30" dur="1000" fill="hold"/>
                                        <p:tgtEl>
                                          <p:spTgt spid="254983"/>
                                        </p:tgtEl>
                                        <p:attrNameLst>
                                          <p:attrName>ppt_w</p:attrName>
                                        </p:attrNameLst>
                                      </p:cBhvr>
                                      <p:tavLst>
                                        <p:tav tm="0">
                                          <p:val>
                                            <p:strVal val="#ppt_w*0.70"/>
                                          </p:val>
                                        </p:tav>
                                        <p:tav tm="100000">
                                          <p:val>
                                            <p:strVal val="#ppt_w"/>
                                          </p:val>
                                        </p:tav>
                                      </p:tavLst>
                                    </p:anim>
                                    <p:anim calcmode="lin" valueType="num">
                                      <p:cBhvr>
                                        <p:cTn id="31" dur="1000" fill="hold"/>
                                        <p:tgtEl>
                                          <p:spTgt spid="254983"/>
                                        </p:tgtEl>
                                        <p:attrNameLst>
                                          <p:attrName>ppt_h</p:attrName>
                                        </p:attrNameLst>
                                      </p:cBhvr>
                                      <p:tavLst>
                                        <p:tav tm="0">
                                          <p:val>
                                            <p:strVal val="#ppt_h"/>
                                          </p:val>
                                        </p:tav>
                                        <p:tav tm="100000">
                                          <p:val>
                                            <p:strVal val="#ppt_h"/>
                                          </p:val>
                                        </p:tav>
                                      </p:tavLst>
                                    </p:anim>
                                    <p:animEffect transition="in" filter="fade">
                                      <p:cBhvr>
                                        <p:cTn id="32" dur="1000"/>
                                        <p:tgtEl>
                                          <p:spTgt spid="254983"/>
                                        </p:tgtEl>
                                      </p:cBhvr>
                                    </p:animEffect>
                                  </p:childTnLst>
                                </p:cTn>
                              </p:par>
                              <p:par>
                                <p:cTn id="33" presetID="55" presetClass="entr" presetSubtype="0" fill="hold" nodeType="withEffect">
                                  <p:stCondLst>
                                    <p:cond delay="0"/>
                                  </p:stCondLst>
                                  <p:childTnLst>
                                    <p:set>
                                      <p:cBhvr>
                                        <p:cTn id="34" dur="1" fill="hold">
                                          <p:stCondLst>
                                            <p:cond delay="0"/>
                                          </p:stCondLst>
                                        </p:cTn>
                                        <p:tgtEl>
                                          <p:spTgt spid="254986"/>
                                        </p:tgtEl>
                                        <p:attrNameLst>
                                          <p:attrName>style.visibility</p:attrName>
                                        </p:attrNameLst>
                                      </p:cBhvr>
                                      <p:to>
                                        <p:strVal val="visible"/>
                                      </p:to>
                                    </p:set>
                                    <p:anim calcmode="lin" valueType="num">
                                      <p:cBhvr>
                                        <p:cTn id="35" dur="1000" fill="hold"/>
                                        <p:tgtEl>
                                          <p:spTgt spid="254986"/>
                                        </p:tgtEl>
                                        <p:attrNameLst>
                                          <p:attrName>ppt_w</p:attrName>
                                        </p:attrNameLst>
                                      </p:cBhvr>
                                      <p:tavLst>
                                        <p:tav tm="0">
                                          <p:val>
                                            <p:strVal val="#ppt_w*0.70"/>
                                          </p:val>
                                        </p:tav>
                                        <p:tav tm="100000">
                                          <p:val>
                                            <p:strVal val="#ppt_w"/>
                                          </p:val>
                                        </p:tav>
                                      </p:tavLst>
                                    </p:anim>
                                    <p:anim calcmode="lin" valueType="num">
                                      <p:cBhvr>
                                        <p:cTn id="36" dur="1000" fill="hold"/>
                                        <p:tgtEl>
                                          <p:spTgt spid="254986"/>
                                        </p:tgtEl>
                                        <p:attrNameLst>
                                          <p:attrName>ppt_h</p:attrName>
                                        </p:attrNameLst>
                                      </p:cBhvr>
                                      <p:tavLst>
                                        <p:tav tm="0">
                                          <p:val>
                                            <p:strVal val="#ppt_h"/>
                                          </p:val>
                                        </p:tav>
                                        <p:tav tm="100000">
                                          <p:val>
                                            <p:strVal val="#ppt_h"/>
                                          </p:val>
                                        </p:tav>
                                      </p:tavLst>
                                    </p:anim>
                                    <p:animEffect transition="in" filter="fade">
                                      <p:cBhvr>
                                        <p:cTn id="37" dur="1000"/>
                                        <p:tgtEl>
                                          <p:spTgt spid="254986"/>
                                        </p:tgtEl>
                                      </p:cBhvr>
                                    </p:animEffect>
                                  </p:childTnLst>
                                </p:cTn>
                              </p:par>
                              <p:par>
                                <p:cTn id="38" presetID="55" presetClass="entr" presetSubtype="0" fill="hold" nodeType="withEffect">
                                  <p:stCondLst>
                                    <p:cond delay="0"/>
                                  </p:stCondLst>
                                  <p:childTnLst>
                                    <p:set>
                                      <p:cBhvr>
                                        <p:cTn id="39" dur="1" fill="hold">
                                          <p:stCondLst>
                                            <p:cond delay="0"/>
                                          </p:stCondLst>
                                        </p:cTn>
                                        <p:tgtEl>
                                          <p:spTgt spid="254982"/>
                                        </p:tgtEl>
                                        <p:attrNameLst>
                                          <p:attrName>style.visibility</p:attrName>
                                        </p:attrNameLst>
                                      </p:cBhvr>
                                      <p:to>
                                        <p:strVal val="visible"/>
                                      </p:to>
                                    </p:set>
                                    <p:anim calcmode="lin" valueType="num">
                                      <p:cBhvr>
                                        <p:cTn id="40" dur="1000" fill="hold"/>
                                        <p:tgtEl>
                                          <p:spTgt spid="254982"/>
                                        </p:tgtEl>
                                        <p:attrNameLst>
                                          <p:attrName>ppt_w</p:attrName>
                                        </p:attrNameLst>
                                      </p:cBhvr>
                                      <p:tavLst>
                                        <p:tav tm="0">
                                          <p:val>
                                            <p:strVal val="#ppt_w*0.70"/>
                                          </p:val>
                                        </p:tav>
                                        <p:tav tm="100000">
                                          <p:val>
                                            <p:strVal val="#ppt_w"/>
                                          </p:val>
                                        </p:tav>
                                      </p:tavLst>
                                    </p:anim>
                                    <p:anim calcmode="lin" valueType="num">
                                      <p:cBhvr>
                                        <p:cTn id="41" dur="1000" fill="hold"/>
                                        <p:tgtEl>
                                          <p:spTgt spid="254982"/>
                                        </p:tgtEl>
                                        <p:attrNameLst>
                                          <p:attrName>ppt_h</p:attrName>
                                        </p:attrNameLst>
                                      </p:cBhvr>
                                      <p:tavLst>
                                        <p:tav tm="0">
                                          <p:val>
                                            <p:strVal val="#ppt_h"/>
                                          </p:val>
                                        </p:tav>
                                        <p:tav tm="100000">
                                          <p:val>
                                            <p:strVal val="#ppt_h"/>
                                          </p:val>
                                        </p:tav>
                                      </p:tavLst>
                                    </p:anim>
                                    <p:animEffect transition="in" filter="fade">
                                      <p:cBhvr>
                                        <p:cTn id="42" dur="1000"/>
                                        <p:tgtEl>
                                          <p:spTgt spid="254982"/>
                                        </p:tgtEl>
                                      </p:cBhvr>
                                    </p:animEffect>
                                  </p:childTnLst>
                                </p:cTn>
                              </p:par>
                              <p:par>
                                <p:cTn id="43" presetID="55" presetClass="entr" presetSubtype="0" fill="hold" nodeType="withEffect">
                                  <p:stCondLst>
                                    <p:cond delay="0"/>
                                  </p:stCondLst>
                                  <p:childTnLst>
                                    <p:set>
                                      <p:cBhvr>
                                        <p:cTn id="44" dur="1" fill="hold">
                                          <p:stCondLst>
                                            <p:cond delay="0"/>
                                          </p:stCondLst>
                                        </p:cTn>
                                        <p:tgtEl>
                                          <p:spTgt spid="254990"/>
                                        </p:tgtEl>
                                        <p:attrNameLst>
                                          <p:attrName>style.visibility</p:attrName>
                                        </p:attrNameLst>
                                      </p:cBhvr>
                                      <p:to>
                                        <p:strVal val="visible"/>
                                      </p:to>
                                    </p:set>
                                    <p:anim calcmode="lin" valueType="num">
                                      <p:cBhvr>
                                        <p:cTn id="45" dur="1000" fill="hold"/>
                                        <p:tgtEl>
                                          <p:spTgt spid="254990"/>
                                        </p:tgtEl>
                                        <p:attrNameLst>
                                          <p:attrName>ppt_w</p:attrName>
                                        </p:attrNameLst>
                                      </p:cBhvr>
                                      <p:tavLst>
                                        <p:tav tm="0">
                                          <p:val>
                                            <p:strVal val="#ppt_w*0.70"/>
                                          </p:val>
                                        </p:tav>
                                        <p:tav tm="100000">
                                          <p:val>
                                            <p:strVal val="#ppt_w"/>
                                          </p:val>
                                        </p:tav>
                                      </p:tavLst>
                                    </p:anim>
                                    <p:anim calcmode="lin" valueType="num">
                                      <p:cBhvr>
                                        <p:cTn id="46" dur="1000" fill="hold"/>
                                        <p:tgtEl>
                                          <p:spTgt spid="254990"/>
                                        </p:tgtEl>
                                        <p:attrNameLst>
                                          <p:attrName>ppt_h</p:attrName>
                                        </p:attrNameLst>
                                      </p:cBhvr>
                                      <p:tavLst>
                                        <p:tav tm="0">
                                          <p:val>
                                            <p:strVal val="#ppt_h"/>
                                          </p:val>
                                        </p:tav>
                                        <p:tav tm="100000">
                                          <p:val>
                                            <p:strVal val="#ppt_h"/>
                                          </p:val>
                                        </p:tav>
                                      </p:tavLst>
                                    </p:anim>
                                    <p:animEffect transition="in" filter="fade">
                                      <p:cBhvr>
                                        <p:cTn id="47" dur="1000"/>
                                        <p:tgtEl>
                                          <p:spTgt spid="254990"/>
                                        </p:tgtEl>
                                      </p:cBhvr>
                                    </p:animEffect>
                                  </p:childTnLst>
                                </p:cTn>
                              </p:par>
                              <p:par>
                                <p:cTn id="48" presetID="55" presetClass="entr" presetSubtype="0" fill="hold" nodeType="withEffect">
                                  <p:stCondLst>
                                    <p:cond delay="0"/>
                                  </p:stCondLst>
                                  <p:childTnLst>
                                    <p:set>
                                      <p:cBhvr>
                                        <p:cTn id="49" dur="1" fill="hold">
                                          <p:stCondLst>
                                            <p:cond delay="0"/>
                                          </p:stCondLst>
                                        </p:cTn>
                                        <p:tgtEl>
                                          <p:spTgt spid="254980"/>
                                        </p:tgtEl>
                                        <p:attrNameLst>
                                          <p:attrName>style.visibility</p:attrName>
                                        </p:attrNameLst>
                                      </p:cBhvr>
                                      <p:to>
                                        <p:strVal val="visible"/>
                                      </p:to>
                                    </p:set>
                                    <p:anim calcmode="lin" valueType="num">
                                      <p:cBhvr>
                                        <p:cTn id="50" dur="1000" fill="hold"/>
                                        <p:tgtEl>
                                          <p:spTgt spid="254980"/>
                                        </p:tgtEl>
                                        <p:attrNameLst>
                                          <p:attrName>ppt_w</p:attrName>
                                        </p:attrNameLst>
                                      </p:cBhvr>
                                      <p:tavLst>
                                        <p:tav tm="0">
                                          <p:val>
                                            <p:strVal val="#ppt_w*0.70"/>
                                          </p:val>
                                        </p:tav>
                                        <p:tav tm="100000">
                                          <p:val>
                                            <p:strVal val="#ppt_w"/>
                                          </p:val>
                                        </p:tav>
                                      </p:tavLst>
                                    </p:anim>
                                    <p:anim calcmode="lin" valueType="num">
                                      <p:cBhvr>
                                        <p:cTn id="51" dur="1000" fill="hold"/>
                                        <p:tgtEl>
                                          <p:spTgt spid="254980"/>
                                        </p:tgtEl>
                                        <p:attrNameLst>
                                          <p:attrName>ppt_h</p:attrName>
                                        </p:attrNameLst>
                                      </p:cBhvr>
                                      <p:tavLst>
                                        <p:tav tm="0">
                                          <p:val>
                                            <p:strVal val="#ppt_h"/>
                                          </p:val>
                                        </p:tav>
                                        <p:tav tm="100000">
                                          <p:val>
                                            <p:strVal val="#ppt_h"/>
                                          </p:val>
                                        </p:tav>
                                      </p:tavLst>
                                    </p:anim>
                                    <p:animEffect transition="in" filter="fade">
                                      <p:cBhvr>
                                        <p:cTn id="52" dur="1000"/>
                                        <p:tgtEl>
                                          <p:spTgt spid="254980"/>
                                        </p:tgtEl>
                                      </p:cBhvr>
                                    </p:animEffect>
                                  </p:childTnLst>
                                </p:cTn>
                              </p:par>
                              <p:par>
                                <p:cTn id="53" presetID="55" presetClass="entr" presetSubtype="0" fill="hold" nodeType="withEffect">
                                  <p:stCondLst>
                                    <p:cond delay="0"/>
                                  </p:stCondLst>
                                  <p:childTnLst>
                                    <p:set>
                                      <p:cBhvr>
                                        <p:cTn id="54" dur="1" fill="hold">
                                          <p:stCondLst>
                                            <p:cond delay="0"/>
                                          </p:stCondLst>
                                        </p:cTn>
                                        <p:tgtEl>
                                          <p:spTgt spid="254987"/>
                                        </p:tgtEl>
                                        <p:attrNameLst>
                                          <p:attrName>style.visibility</p:attrName>
                                        </p:attrNameLst>
                                      </p:cBhvr>
                                      <p:to>
                                        <p:strVal val="visible"/>
                                      </p:to>
                                    </p:set>
                                    <p:anim calcmode="lin" valueType="num">
                                      <p:cBhvr>
                                        <p:cTn id="55" dur="1000" fill="hold"/>
                                        <p:tgtEl>
                                          <p:spTgt spid="254987"/>
                                        </p:tgtEl>
                                        <p:attrNameLst>
                                          <p:attrName>ppt_w</p:attrName>
                                        </p:attrNameLst>
                                      </p:cBhvr>
                                      <p:tavLst>
                                        <p:tav tm="0">
                                          <p:val>
                                            <p:strVal val="#ppt_w*0.70"/>
                                          </p:val>
                                        </p:tav>
                                        <p:tav tm="100000">
                                          <p:val>
                                            <p:strVal val="#ppt_w"/>
                                          </p:val>
                                        </p:tav>
                                      </p:tavLst>
                                    </p:anim>
                                    <p:anim calcmode="lin" valueType="num">
                                      <p:cBhvr>
                                        <p:cTn id="56" dur="1000" fill="hold"/>
                                        <p:tgtEl>
                                          <p:spTgt spid="254987"/>
                                        </p:tgtEl>
                                        <p:attrNameLst>
                                          <p:attrName>ppt_h</p:attrName>
                                        </p:attrNameLst>
                                      </p:cBhvr>
                                      <p:tavLst>
                                        <p:tav tm="0">
                                          <p:val>
                                            <p:strVal val="#ppt_h"/>
                                          </p:val>
                                        </p:tav>
                                        <p:tav tm="100000">
                                          <p:val>
                                            <p:strVal val="#ppt_h"/>
                                          </p:val>
                                        </p:tav>
                                      </p:tavLst>
                                    </p:anim>
                                    <p:animEffect transition="in" filter="fade">
                                      <p:cBhvr>
                                        <p:cTn id="57" dur="1000"/>
                                        <p:tgtEl>
                                          <p:spTgt spid="254987"/>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54988"/>
                                        </p:tgtEl>
                                        <p:attrNameLst>
                                          <p:attrName>style.visibility</p:attrName>
                                        </p:attrNameLst>
                                      </p:cBhvr>
                                      <p:to>
                                        <p:strVal val="visible"/>
                                      </p:to>
                                    </p:set>
                                    <p:anim calcmode="lin" valueType="num">
                                      <p:cBhvr>
                                        <p:cTn id="60" dur="1000" fill="hold"/>
                                        <p:tgtEl>
                                          <p:spTgt spid="254988"/>
                                        </p:tgtEl>
                                        <p:attrNameLst>
                                          <p:attrName>ppt_w</p:attrName>
                                        </p:attrNameLst>
                                      </p:cBhvr>
                                      <p:tavLst>
                                        <p:tav tm="0">
                                          <p:val>
                                            <p:strVal val="#ppt_w*0.70"/>
                                          </p:val>
                                        </p:tav>
                                        <p:tav tm="100000">
                                          <p:val>
                                            <p:strVal val="#ppt_w"/>
                                          </p:val>
                                        </p:tav>
                                      </p:tavLst>
                                    </p:anim>
                                    <p:anim calcmode="lin" valueType="num">
                                      <p:cBhvr>
                                        <p:cTn id="61" dur="1000" fill="hold"/>
                                        <p:tgtEl>
                                          <p:spTgt spid="254988"/>
                                        </p:tgtEl>
                                        <p:attrNameLst>
                                          <p:attrName>ppt_h</p:attrName>
                                        </p:attrNameLst>
                                      </p:cBhvr>
                                      <p:tavLst>
                                        <p:tav tm="0">
                                          <p:val>
                                            <p:strVal val="#ppt_h"/>
                                          </p:val>
                                        </p:tav>
                                        <p:tav tm="100000">
                                          <p:val>
                                            <p:strVal val="#ppt_h"/>
                                          </p:val>
                                        </p:tav>
                                      </p:tavLst>
                                    </p:anim>
                                    <p:animEffect transition="in" filter="fade">
                                      <p:cBhvr>
                                        <p:cTn id="62" dur="1000"/>
                                        <p:tgtEl>
                                          <p:spTgt spid="254988"/>
                                        </p:tgtEl>
                                      </p:cBhvr>
                                    </p:animEffect>
                                  </p:childTnLst>
                                </p:cTn>
                              </p:par>
                              <p:par>
                                <p:cTn id="63" presetID="55" presetClass="entr" presetSubtype="0" fill="hold" nodeType="withEffect">
                                  <p:stCondLst>
                                    <p:cond delay="0"/>
                                  </p:stCondLst>
                                  <p:childTnLst>
                                    <p:set>
                                      <p:cBhvr>
                                        <p:cTn id="64" dur="1" fill="hold">
                                          <p:stCondLst>
                                            <p:cond delay="0"/>
                                          </p:stCondLst>
                                        </p:cTn>
                                        <p:tgtEl>
                                          <p:spTgt spid="254985"/>
                                        </p:tgtEl>
                                        <p:attrNameLst>
                                          <p:attrName>style.visibility</p:attrName>
                                        </p:attrNameLst>
                                      </p:cBhvr>
                                      <p:to>
                                        <p:strVal val="visible"/>
                                      </p:to>
                                    </p:set>
                                    <p:anim calcmode="lin" valueType="num">
                                      <p:cBhvr>
                                        <p:cTn id="65" dur="1000" fill="hold"/>
                                        <p:tgtEl>
                                          <p:spTgt spid="254985"/>
                                        </p:tgtEl>
                                        <p:attrNameLst>
                                          <p:attrName>ppt_w</p:attrName>
                                        </p:attrNameLst>
                                      </p:cBhvr>
                                      <p:tavLst>
                                        <p:tav tm="0">
                                          <p:val>
                                            <p:strVal val="#ppt_w*0.70"/>
                                          </p:val>
                                        </p:tav>
                                        <p:tav tm="100000">
                                          <p:val>
                                            <p:strVal val="#ppt_w"/>
                                          </p:val>
                                        </p:tav>
                                      </p:tavLst>
                                    </p:anim>
                                    <p:anim calcmode="lin" valueType="num">
                                      <p:cBhvr>
                                        <p:cTn id="66" dur="1000" fill="hold"/>
                                        <p:tgtEl>
                                          <p:spTgt spid="254985"/>
                                        </p:tgtEl>
                                        <p:attrNameLst>
                                          <p:attrName>ppt_h</p:attrName>
                                        </p:attrNameLst>
                                      </p:cBhvr>
                                      <p:tavLst>
                                        <p:tav tm="0">
                                          <p:val>
                                            <p:strVal val="#ppt_h"/>
                                          </p:val>
                                        </p:tav>
                                        <p:tav tm="100000">
                                          <p:val>
                                            <p:strVal val="#ppt_h"/>
                                          </p:val>
                                        </p:tav>
                                      </p:tavLst>
                                    </p:anim>
                                    <p:animEffect transition="in" filter="fade">
                                      <p:cBhvr>
                                        <p:cTn id="67" dur="1000"/>
                                        <p:tgtEl>
                                          <p:spTgt spid="254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p:bldP spid="254979" grpId="0"/>
      <p:bldP spid="254988" grpId="0" animBg="1"/>
      <p:bldP spid="358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ftr" sz="quarter" idx="11"/>
          </p:nvPr>
        </p:nvSpPr>
        <p:spPr>
          <a:ln/>
        </p:spPr>
        <p:txBody>
          <a:bodyPr/>
          <a:lstStyle/>
          <a:p>
            <a:r>
              <a:rPr lang="es-ES"/>
              <a:t>LAN 2012</a:t>
            </a:r>
          </a:p>
        </p:txBody>
      </p:sp>
      <p:graphicFrame>
        <p:nvGraphicFramePr>
          <p:cNvPr id="21535" name="Group 31"/>
          <p:cNvGraphicFramePr>
            <a:graphicFrameLocks noGrp="1"/>
          </p:cNvGraphicFramePr>
          <p:nvPr>
            <p:ph idx="4294967295"/>
          </p:nvPr>
        </p:nvGraphicFramePr>
        <p:xfrm>
          <a:off x="1428757" y="785793"/>
          <a:ext cx="7500961" cy="5668983"/>
        </p:xfrm>
        <a:graphic>
          <a:graphicData uri="http://schemas.openxmlformats.org/drawingml/2006/table">
            <a:tbl>
              <a:tblPr/>
              <a:tblGrid>
                <a:gridCol w="1997876"/>
                <a:gridCol w="1699825"/>
                <a:gridCol w="3803260"/>
              </a:tblGrid>
              <a:tr h="401764">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Tahoma" pitchFamily="34" charset="0"/>
                        </a:rPr>
                        <a:t>Componentes</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Tahoma" pitchFamily="34" charset="0"/>
                        </a:rPr>
                        <a:t>Detalle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Tahoma" pitchFamily="34" charset="0"/>
                        </a:rPr>
                        <a:t>COMPORTAMIENTO INDIVIDUAL-EQUIPOS. </a:t>
                      </a:r>
                      <a:r>
                        <a:rPr kumimoji="0" lang="es-ES" sz="1000" b="0" i="0" u="sng" strike="noStrike" cap="none" normalizeH="0" baseline="0" smtClean="0">
                          <a:ln>
                            <a:noFill/>
                          </a:ln>
                          <a:solidFill>
                            <a:schemeClr val="tx1"/>
                          </a:solidFill>
                          <a:effectLst/>
                          <a:latin typeface="Tahoma" pitchFamily="34" charset="0"/>
                        </a:rPr>
                        <a:t>Dominios Te</a:t>
                      </a:r>
                      <a:r>
                        <a:rPr kumimoji="0" lang="es-ES" sz="1000" b="0" i="0" u="sng" strike="noStrike" cap="none" normalizeH="0" baseline="0" smtClean="0">
                          <a:ln>
                            <a:noFill/>
                          </a:ln>
                          <a:solidFill>
                            <a:schemeClr val="tx1"/>
                          </a:solidFill>
                          <a:effectLst/>
                          <a:latin typeface="Arial" charset="0"/>
                        </a:rPr>
                        <a:t>ó</a:t>
                      </a:r>
                      <a:r>
                        <a:rPr kumimoji="0" lang="es-ES" sz="1000" b="0" i="0" u="sng" strike="noStrike" cap="none" normalizeH="0" baseline="0" smtClean="0">
                          <a:ln>
                            <a:noFill/>
                          </a:ln>
                          <a:solidFill>
                            <a:schemeClr val="tx1"/>
                          </a:solidFill>
                          <a:effectLst/>
                          <a:latin typeface="Tahoma" pitchFamily="34" charset="0"/>
                        </a:rPr>
                        <a:t>ricos</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r>
              <a:tr h="1448880">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2"/>
                          </a:solidFill>
                          <a:effectLst/>
                          <a:latin typeface="Tahoma" pitchFamily="34" charset="0"/>
                        </a:rPr>
                        <a:t>Comportamiento buscado</a:t>
                      </a:r>
                      <a:endParaRPr kumimoji="0" lang="es-ES" sz="1000" b="1" i="0" u="none" strike="noStrike" cap="none" normalizeH="0" baseline="0" dirty="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bg2"/>
                          </a:solidFill>
                          <a:effectLst/>
                          <a:latin typeface="Arial" charset="0"/>
                        </a:rPr>
                        <a:t>¿</a:t>
                      </a:r>
                      <a:r>
                        <a:rPr kumimoji="0" lang="es-ES" sz="1000" b="0" i="0" u="none" strike="noStrike" cap="none" normalizeH="0" baseline="0" smtClean="0">
                          <a:ln>
                            <a:noFill/>
                          </a:ln>
                          <a:solidFill>
                            <a:schemeClr val="bg2"/>
                          </a:solidFill>
                          <a:effectLst/>
                          <a:latin typeface="Tahoma" pitchFamily="34" charset="0"/>
                        </a:rPr>
                        <a:t>Qu</a:t>
                      </a:r>
                      <a:r>
                        <a:rPr kumimoji="0" lang="es-ES" sz="1000" b="0" i="0" u="none" strike="noStrike" cap="none" normalizeH="0" baseline="0" smtClean="0">
                          <a:ln>
                            <a:noFill/>
                          </a:ln>
                          <a:solidFill>
                            <a:schemeClr val="bg2"/>
                          </a:solidFill>
                          <a:effectLst/>
                          <a:latin typeface="Arial" charset="0"/>
                        </a:rPr>
                        <a:t>é</a:t>
                      </a:r>
                      <a:r>
                        <a:rPr kumimoji="0" lang="es-ES" sz="1000" b="0" i="0" u="none" strike="noStrike" cap="none" normalizeH="0" baseline="0" smtClean="0">
                          <a:ln>
                            <a:noFill/>
                          </a:ln>
                          <a:solidFill>
                            <a:schemeClr val="bg2"/>
                          </a:solidFill>
                          <a:effectLst/>
                          <a:latin typeface="Tahoma" pitchFamily="34" charset="0"/>
                        </a:rPr>
                        <a:t> </a:t>
                      </a:r>
                      <a:r>
                        <a:rPr kumimoji="0" lang="es-ES" sz="1000" b="1" i="0" u="none" strike="noStrike" cap="none" normalizeH="0" baseline="0" smtClean="0">
                          <a:ln>
                            <a:noFill/>
                          </a:ln>
                          <a:solidFill>
                            <a:schemeClr val="bg2"/>
                          </a:solidFill>
                          <a:effectLst/>
                          <a:latin typeface="Tahoma" pitchFamily="34" charset="0"/>
                        </a:rPr>
                        <a:t>se espera</a:t>
                      </a:r>
                      <a:r>
                        <a:rPr kumimoji="0" lang="es-ES" sz="1000" b="0" i="0" u="none" strike="noStrike" cap="none" normalizeH="0" baseline="0" smtClean="0">
                          <a:ln>
                            <a:noFill/>
                          </a:ln>
                          <a:solidFill>
                            <a:schemeClr val="bg2"/>
                          </a:solidFill>
                          <a:effectLst/>
                          <a:latin typeface="Tahoma" pitchFamily="34" charset="0"/>
                        </a:rPr>
                        <a:t> que la poblaci</a:t>
                      </a:r>
                      <a:r>
                        <a:rPr kumimoji="0" lang="es-ES" sz="1000" b="0" i="0" u="none" strike="noStrike" cap="none" normalizeH="0" baseline="0" smtClean="0">
                          <a:ln>
                            <a:noFill/>
                          </a:ln>
                          <a:solidFill>
                            <a:schemeClr val="bg2"/>
                          </a:solidFill>
                          <a:effectLst/>
                          <a:latin typeface="Arial" charset="0"/>
                        </a:rPr>
                        <a:t>ó</a:t>
                      </a:r>
                      <a:r>
                        <a:rPr kumimoji="0" lang="es-ES" sz="1000" b="0" i="0" u="none" strike="noStrike" cap="none" normalizeH="0" baseline="0" smtClean="0">
                          <a:ln>
                            <a:noFill/>
                          </a:ln>
                          <a:solidFill>
                            <a:schemeClr val="bg2"/>
                          </a:solidFill>
                          <a:effectLst/>
                          <a:latin typeface="Tahoma" pitchFamily="34" charset="0"/>
                        </a:rPr>
                        <a:t>n objetivo (grupos o individuos)</a:t>
                      </a:r>
                      <a:r>
                        <a:rPr kumimoji="0" lang="es-ES" sz="1000" b="1" i="0" u="none" strike="noStrike" cap="none" normalizeH="0" baseline="0" smtClean="0">
                          <a:ln>
                            <a:noFill/>
                          </a:ln>
                          <a:solidFill>
                            <a:schemeClr val="bg2"/>
                          </a:solidFill>
                          <a:effectLst/>
                          <a:latin typeface="Tahoma" pitchFamily="34" charset="0"/>
                        </a:rPr>
                        <a:t> realice</a:t>
                      </a:r>
                      <a:r>
                        <a:rPr kumimoji="0" lang="es-ES" sz="1000" b="0" i="0" u="none" strike="noStrike" cap="none" normalizeH="0" baseline="0" smtClean="0">
                          <a:ln>
                            <a:noFill/>
                          </a:ln>
                          <a:solidFill>
                            <a:schemeClr val="bg2"/>
                          </a:solidFill>
                          <a:effectLst/>
                          <a:latin typeface="Tahoma" pitchFamily="34" charset="0"/>
                        </a:rPr>
                        <a:t>? (idealmente en t</a:t>
                      </a:r>
                      <a:r>
                        <a:rPr kumimoji="0" lang="es-ES" sz="1000" b="0" i="0" u="none" strike="noStrike" cap="none" normalizeH="0" baseline="0" smtClean="0">
                          <a:ln>
                            <a:noFill/>
                          </a:ln>
                          <a:solidFill>
                            <a:schemeClr val="bg2"/>
                          </a:solidFill>
                          <a:effectLst/>
                          <a:latin typeface="Arial" charset="0"/>
                        </a:rPr>
                        <a:t>é</a:t>
                      </a:r>
                      <a:r>
                        <a:rPr kumimoji="0" lang="es-ES" sz="1000" b="0" i="0" u="none" strike="noStrike" cap="none" normalizeH="0" baseline="0" smtClean="0">
                          <a:ln>
                            <a:noFill/>
                          </a:ln>
                          <a:solidFill>
                            <a:schemeClr val="bg2"/>
                          </a:solidFill>
                          <a:effectLst/>
                          <a:latin typeface="Tahoma" pitchFamily="34" charset="0"/>
                        </a:rPr>
                        <a:t>rminos operativos)</a:t>
                      </a:r>
                      <a:endParaRPr kumimoji="0" lang="es-ES" sz="1000" b="0"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bg2"/>
                          </a:solidFill>
                          <a:effectLst/>
                          <a:latin typeface="Tahoma" pitchFamily="34" charset="0"/>
                        </a:rPr>
                        <a:t>1- Conocimientos. 2- Habilidades. 3- Creencias acerca de consecuencias-4- Influencias Sociales- 5- Regulaci</a:t>
                      </a:r>
                      <a:r>
                        <a:rPr kumimoji="0" lang="es-ES" sz="1000" b="0" i="0" u="none" strike="noStrike" cap="none" normalizeH="0" baseline="0" smtClean="0">
                          <a:ln>
                            <a:noFill/>
                          </a:ln>
                          <a:solidFill>
                            <a:schemeClr val="bg2"/>
                          </a:solidFill>
                          <a:effectLst/>
                          <a:latin typeface="Arial" charset="0"/>
                        </a:rPr>
                        <a:t>ó</a:t>
                      </a:r>
                      <a:r>
                        <a:rPr kumimoji="0" lang="es-ES" sz="1000" b="0" i="0" u="none" strike="noStrike" cap="none" normalizeH="0" baseline="0" smtClean="0">
                          <a:ln>
                            <a:noFill/>
                          </a:ln>
                          <a:solidFill>
                            <a:schemeClr val="bg2"/>
                          </a:solidFill>
                          <a:effectLst/>
                          <a:latin typeface="Tahoma" pitchFamily="34" charset="0"/>
                        </a:rPr>
                        <a:t>n del comportamiento -6-Naturaleza del comportamiento </a:t>
                      </a:r>
                      <a:endParaRPr kumimoji="0" lang="es-ES" sz="1000" b="0"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56775">
                <a:tc rowSpan="3">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bg2"/>
                          </a:solidFill>
                          <a:effectLst/>
                          <a:latin typeface="Tahoma" pitchFamily="34" charset="0"/>
                        </a:rPr>
                        <a:t>Poblaci</a:t>
                      </a:r>
                      <a:r>
                        <a:rPr kumimoji="0" lang="es-ES" sz="1000" b="1" i="0" u="none" strike="noStrike" cap="none" normalizeH="0" baseline="0" smtClean="0">
                          <a:ln>
                            <a:noFill/>
                          </a:ln>
                          <a:solidFill>
                            <a:schemeClr val="bg2"/>
                          </a:solidFill>
                          <a:effectLst/>
                          <a:latin typeface="Arial" charset="0"/>
                        </a:rPr>
                        <a:t>ó</a:t>
                      </a:r>
                      <a:r>
                        <a:rPr kumimoji="0" lang="es-ES" sz="1000" b="1" i="0" u="none" strike="noStrike" cap="none" normalizeH="0" baseline="0" smtClean="0">
                          <a:ln>
                            <a:noFill/>
                          </a:ln>
                          <a:solidFill>
                            <a:schemeClr val="bg2"/>
                          </a:solidFill>
                          <a:effectLst/>
                          <a:latin typeface="Tahoma" pitchFamily="34" charset="0"/>
                        </a:rPr>
                        <a:t>n objetivo/nivel</a:t>
                      </a:r>
                      <a:endParaRPr kumimoji="0" lang="es-ES" sz="1000" b="1"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bg2"/>
                          </a:solidFill>
                          <a:effectLst/>
                          <a:latin typeface="Tahoma" pitchFamily="34" charset="0"/>
                        </a:rPr>
                        <a:t>Equipo de salud</a:t>
                      </a:r>
                      <a:r>
                        <a:rPr kumimoji="0" lang="es-ES" sz="1000" b="0" i="0" u="none" strike="noStrike" cap="none" normalizeH="0" baseline="0" smtClean="0">
                          <a:ln>
                            <a:noFill/>
                          </a:ln>
                          <a:solidFill>
                            <a:schemeClr val="bg2"/>
                          </a:solidFill>
                          <a:effectLst/>
                          <a:latin typeface="Tahoma" pitchFamily="34" charset="0"/>
                        </a:rPr>
                        <a:t>: profesionales </a:t>
                      </a:r>
                      <a:r>
                        <a:rPr kumimoji="0" lang="es-ES" sz="1000" b="0" i="0" u="none" strike="noStrike" cap="none" normalizeH="0" baseline="0" smtClean="0">
                          <a:ln>
                            <a:noFill/>
                          </a:ln>
                          <a:solidFill>
                            <a:schemeClr val="bg2"/>
                          </a:solidFill>
                          <a:effectLst/>
                          <a:latin typeface="Arial" charset="0"/>
                        </a:rPr>
                        <a:t>–</a:t>
                      </a:r>
                      <a:r>
                        <a:rPr kumimoji="0" lang="es-ES" sz="1000" b="0" i="0" u="none" strike="noStrike" cap="none" normalizeH="0" baseline="0" smtClean="0">
                          <a:ln>
                            <a:noFill/>
                          </a:ln>
                          <a:solidFill>
                            <a:schemeClr val="bg2"/>
                          </a:solidFill>
                          <a:effectLst/>
                          <a:latin typeface="Tahoma" pitchFamily="34" charset="0"/>
                        </a:rPr>
                        <a:t> servicios</a:t>
                      </a:r>
                      <a:endParaRPr kumimoji="0" lang="es-ES" sz="1000" b="0"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rowSpan="3">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bg2"/>
                          </a:solidFill>
                          <a:effectLst/>
                          <a:latin typeface="Tahoma" pitchFamily="34" charset="0"/>
                        </a:rPr>
                        <a:t>La poblaci</a:t>
                      </a:r>
                      <a:r>
                        <a:rPr kumimoji="0" lang="es-ES" sz="1000" b="0" i="0" u="none" strike="noStrike" cap="none" normalizeH="0" baseline="0" smtClean="0">
                          <a:ln>
                            <a:noFill/>
                          </a:ln>
                          <a:solidFill>
                            <a:schemeClr val="bg2"/>
                          </a:solidFill>
                          <a:effectLst/>
                          <a:latin typeface="Arial" charset="0"/>
                        </a:rPr>
                        <a:t>ó</a:t>
                      </a:r>
                      <a:r>
                        <a:rPr kumimoji="0" lang="es-ES" sz="1000" b="0" i="0" u="none" strike="noStrike" cap="none" normalizeH="0" baseline="0" smtClean="0">
                          <a:ln>
                            <a:noFill/>
                          </a:ln>
                          <a:solidFill>
                            <a:schemeClr val="bg2"/>
                          </a:solidFill>
                          <a:effectLst/>
                          <a:latin typeface="Tahoma" pitchFamily="34" charset="0"/>
                        </a:rPr>
                        <a:t>n objetivo esta conformada por la familia, principalmente por la madre- ni</a:t>
                      </a:r>
                      <a:r>
                        <a:rPr kumimoji="0" lang="es-ES" sz="1000" b="0" i="0" u="none" strike="noStrike" cap="none" normalizeH="0" baseline="0" smtClean="0">
                          <a:ln>
                            <a:noFill/>
                          </a:ln>
                          <a:solidFill>
                            <a:schemeClr val="bg2"/>
                          </a:solidFill>
                          <a:effectLst/>
                          <a:latin typeface="Arial" charset="0"/>
                        </a:rPr>
                        <a:t>ñ</a:t>
                      </a:r>
                      <a:r>
                        <a:rPr kumimoji="0" lang="es-ES" sz="1000" b="0" i="0" u="none" strike="noStrike" cap="none" normalizeH="0" baseline="0" smtClean="0">
                          <a:ln>
                            <a:noFill/>
                          </a:ln>
                          <a:solidFill>
                            <a:schemeClr val="bg2"/>
                          </a:solidFill>
                          <a:effectLst/>
                          <a:latin typeface="Tahoma" pitchFamily="34" charset="0"/>
                        </a:rPr>
                        <a:t>o intrauterino, en el periodo perinatal- </a:t>
                      </a:r>
                      <a:endParaRPr kumimoji="0" lang="es-ES" sz="1000" b="0"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96319">
                <a:tc vMerge="1">
                  <a:txBody>
                    <a:bodyPr/>
                    <a:lstStyle/>
                    <a:p>
                      <a:endParaRPr lang="es-AR"/>
                    </a:p>
                  </a:txBody>
                  <a:tcPr/>
                </a:tc>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bg2"/>
                          </a:solidFill>
                          <a:effectLst/>
                          <a:latin typeface="Tahoma" pitchFamily="34" charset="0"/>
                        </a:rPr>
                        <a:t>Usuarios</a:t>
                      </a:r>
                      <a:r>
                        <a:rPr kumimoji="0" lang="es-ES" sz="1000" b="0" i="0" u="none" strike="noStrike" cap="none" normalizeH="0" baseline="0" smtClean="0">
                          <a:ln>
                            <a:noFill/>
                          </a:ln>
                          <a:solidFill>
                            <a:schemeClr val="bg2"/>
                          </a:solidFill>
                          <a:effectLst/>
                          <a:latin typeface="Tahoma" pitchFamily="34" charset="0"/>
                        </a:rPr>
                        <a:t>: la madre - la familia - el reci</a:t>
                      </a:r>
                      <a:r>
                        <a:rPr kumimoji="0" lang="es-ES" sz="1000" b="0" i="0" u="none" strike="noStrike" cap="none" normalizeH="0" baseline="0" smtClean="0">
                          <a:ln>
                            <a:noFill/>
                          </a:ln>
                          <a:solidFill>
                            <a:schemeClr val="bg2"/>
                          </a:solidFill>
                          <a:effectLst/>
                          <a:latin typeface="Arial" charset="0"/>
                        </a:rPr>
                        <a:t>é</a:t>
                      </a:r>
                      <a:r>
                        <a:rPr kumimoji="0" lang="es-ES" sz="1000" b="0" i="0" u="none" strike="noStrike" cap="none" normalizeH="0" baseline="0" smtClean="0">
                          <a:ln>
                            <a:noFill/>
                          </a:ln>
                          <a:solidFill>
                            <a:schemeClr val="bg2"/>
                          </a:solidFill>
                          <a:effectLst/>
                          <a:latin typeface="Tahoma" pitchFamily="34" charset="0"/>
                        </a:rPr>
                        <a:t>n nacido </a:t>
                      </a:r>
                      <a:endParaRPr kumimoji="0" lang="es-ES" sz="1000" b="0"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endParaRPr lang="es-AR"/>
                    </a:p>
                  </a:txBody>
                  <a:tcPr/>
                </a:tc>
              </a:tr>
              <a:tr h="246753">
                <a:tc vMerge="1">
                  <a:txBody>
                    <a:bodyPr/>
                    <a:lstStyle/>
                    <a:p>
                      <a:endParaRPr lang="es-AR"/>
                    </a:p>
                  </a:txBody>
                  <a:tcPr/>
                </a:tc>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bg2"/>
                          </a:solidFill>
                          <a:effectLst/>
                          <a:latin typeface="Arial" charset="0"/>
                        </a:rPr>
                        <a:t> </a:t>
                      </a:r>
                      <a:endParaRPr kumimoji="0" lang="es-ES" sz="1000" b="0"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endParaRPr lang="es-AR"/>
                    </a:p>
                  </a:txBody>
                  <a:tcPr/>
                </a:tc>
              </a:tr>
              <a:tr h="2418492">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bg2"/>
                          </a:solidFill>
                          <a:effectLst/>
                          <a:latin typeface="Tahoma" pitchFamily="34" charset="0"/>
                        </a:rPr>
                        <a:t>Determinantes</a:t>
                      </a:r>
                      <a:endParaRPr kumimoji="0" lang="es-ES" sz="1000" b="1"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273050" marR="0" lvl="0" indent="-27305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bg2"/>
                          </a:solidFill>
                          <a:effectLst/>
                          <a:latin typeface="Arial" charset="0"/>
                        </a:rPr>
                        <a:t>¿</a:t>
                      </a:r>
                      <a:r>
                        <a:rPr kumimoji="0" lang="es-ES" sz="1000" b="0" i="0" u="none" strike="noStrike" cap="none" normalizeH="0" baseline="0" dirty="0" smtClean="0">
                          <a:ln>
                            <a:noFill/>
                          </a:ln>
                          <a:solidFill>
                            <a:schemeClr val="bg2"/>
                          </a:solidFill>
                          <a:effectLst/>
                          <a:latin typeface="Tahoma" pitchFamily="34" charset="0"/>
                        </a:rPr>
                        <a:t>Qu</a:t>
                      </a:r>
                      <a:r>
                        <a:rPr kumimoji="0" lang="es-ES" sz="1000" b="0" i="0" u="none" strike="noStrike" cap="none" normalizeH="0" baseline="0" dirty="0" smtClean="0">
                          <a:ln>
                            <a:noFill/>
                          </a:ln>
                          <a:solidFill>
                            <a:schemeClr val="bg2"/>
                          </a:solidFill>
                          <a:effectLst/>
                          <a:latin typeface="Arial" charset="0"/>
                        </a:rPr>
                        <a:t>é</a:t>
                      </a:r>
                      <a:r>
                        <a:rPr kumimoji="0" lang="es-ES" sz="1000" b="0" i="0" u="none" strike="noStrike" cap="none" normalizeH="0" baseline="0" dirty="0" smtClean="0">
                          <a:ln>
                            <a:noFill/>
                          </a:ln>
                          <a:solidFill>
                            <a:schemeClr val="bg2"/>
                          </a:solidFill>
                          <a:effectLst/>
                          <a:latin typeface="Tahoma" pitchFamily="34" charset="0"/>
                        </a:rPr>
                        <a:t> </a:t>
                      </a:r>
                      <a:r>
                        <a:rPr kumimoji="0" lang="es-ES" sz="1000" b="1" i="0" u="none" strike="noStrike" cap="none" normalizeH="0" baseline="0" dirty="0" smtClean="0">
                          <a:ln>
                            <a:noFill/>
                          </a:ln>
                          <a:solidFill>
                            <a:schemeClr val="bg2"/>
                          </a:solidFill>
                          <a:effectLst/>
                          <a:latin typeface="Tahoma" pitchFamily="34" charset="0"/>
                        </a:rPr>
                        <a:t>elementos dificultan o facilitan</a:t>
                      </a:r>
                      <a:r>
                        <a:rPr kumimoji="0" lang="es-ES" sz="1000" b="0" i="0" u="none" strike="noStrike" cap="none" normalizeH="0" baseline="0" dirty="0" smtClean="0">
                          <a:ln>
                            <a:noFill/>
                          </a:ln>
                          <a:solidFill>
                            <a:schemeClr val="bg2"/>
                          </a:solidFill>
                          <a:effectLst/>
                          <a:latin typeface="Tahoma" pitchFamily="34" charset="0"/>
                        </a:rPr>
                        <a:t> el comportamiento deseado en base al nivel/es identificado/s?</a:t>
                      </a:r>
                      <a:endParaRPr kumimoji="0" lang="es-ES" sz="10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273050" marR="0" lvl="0" indent="-27305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bg2"/>
                          </a:solidFill>
                          <a:effectLst/>
                          <a:latin typeface="Tahoma" pitchFamily="34" charset="0"/>
                        </a:rPr>
                        <a:t>1- Conocimiento general del dispositivo, de la evidencia cient</a:t>
                      </a:r>
                      <a:r>
                        <a:rPr kumimoji="0" lang="es-ES" sz="1000" b="0" i="0" u="none" strike="noStrike" cap="none" normalizeH="0" baseline="0" dirty="0" smtClean="0">
                          <a:ln>
                            <a:noFill/>
                          </a:ln>
                          <a:solidFill>
                            <a:schemeClr val="bg2"/>
                          </a:solidFill>
                          <a:effectLst/>
                          <a:latin typeface="Arial" charset="0"/>
                        </a:rPr>
                        <a:t>í</a:t>
                      </a:r>
                      <a:r>
                        <a:rPr kumimoji="0" lang="es-ES" sz="1000" b="0" i="0" u="none" strike="noStrike" cap="none" normalizeH="0" baseline="0" dirty="0" smtClean="0">
                          <a:ln>
                            <a:noFill/>
                          </a:ln>
                          <a:solidFill>
                            <a:schemeClr val="bg2"/>
                          </a:solidFill>
                          <a:effectLst/>
                          <a:latin typeface="Tahoma" pitchFamily="34" charset="0"/>
                        </a:rPr>
                        <a:t>fica que lo sustenta y adecuado conocimiento del procedimiento. 2- Adquisici</a:t>
                      </a:r>
                      <a:r>
                        <a:rPr kumimoji="0" lang="es-ES" sz="1000" b="0" i="0" u="none" strike="noStrike" cap="none" normalizeH="0" baseline="0" dirty="0" smtClean="0">
                          <a:ln>
                            <a:noFill/>
                          </a:ln>
                          <a:solidFill>
                            <a:schemeClr val="bg2"/>
                          </a:solidFill>
                          <a:effectLst/>
                          <a:latin typeface="Arial" charset="0"/>
                        </a:rPr>
                        <a:t>ó</a:t>
                      </a:r>
                      <a:r>
                        <a:rPr kumimoji="0" lang="es-ES" sz="1000" b="0" i="0" u="none" strike="noStrike" cap="none" normalizeH="0" baseline="0" dirty="0" smtClean="0">
                          <a:ln>
                            <a:noFill/>
                          </a:ln>
                          <a:solidFill>
                            <a:schemeClr val="bg2"/>
                          </a:solidFill>
                          <a:effectLst/>
                          <a:latin typeface="Tahoma" pitchFamily="34" charset="0"/>
                        </a:rPr>
                        <a:t>n de habilidades, competencias, destrezas para la pr</a:t>
                      </a:r>
                      <a:r>
                        <a:rPr kumimoji="0" lang="es-ES" sz="1000" b="0" i="0" u="none" strike="noStrike" cap="none" normalizeH="0" baseline="0" dirty="0" smtClean="0">
                          <a:ln>
                            <a:noFill/>
                          </a:ln>
                          <a:solidFill>
                            <a:schemeClr val="bg2"/>
                          </a:solidFill>
                          <a:effectLst/>
                          <a:latin typeface="Arial" charset="0"/>
                        </a:rPr>
                        <a:t>á</a:t>
                      </a:r>
                      <a:r>
                        <a:rPr kumimoji="0" lang="es-ES" sz="1000" b="0" i="0" u="none" strike="noStrike" cap="none" normalizeH="0" baseline="0" dirty="0" smtClean="0">
                          <a:ln>
                            <a:noFill/>
                          </a:ln>
                          <a:solidFill>
                            <a:schemeClr val="bg2"/>
                          </a:solidFill>
                          <a:effectLst/>
                          <a:latin typeface="Tahoma" pitchFamily="34" charset="0"/>
                        </a:rPr>
                        <a:t>ctica y desarrollo de habilidades t</a:t>
                      </a:r>
                      <a:r>
                        <a:rPr kumimoji="0" lang="es-ES" sz="1000" b="0" i="0" u="none" strike="noStrike" cap="none" normalizeH="0" baseline="0" dirty="0" smtClean="0">
                          <a:ln>
                            <a:noFill/>
                          </a:ln>
                          <a:solidFill>
                            <a:schemeClr val="bg2"/>
                          </a:solidFill>
                          <a:effectLst/>
                          <a:latin typeface="Arial" charset="0"/>
                        </a:rPr>
                        <a:t>é</a:t>
                      </a:r>
                      <a:r>
                        <a:rPr kumimoji="0" lang="es-ES" sz="1000" b="0" i="0" u="none" strike="noStrike" cap="none" normalizeH="0" baseline="0" dirty="0" smtClean="0">
                          <a:ln>
                            <a:noFill/>
                          </a:ln>
                          <a:solidFill>
                            <a:schemeClr val="bg2"/>
                          </a:solidFill>
                          <a:effectLst/>
                          <a:latin typeface="Tahoma" pitchFamily="34" charset="0"/>
                        </a:rPr>
                        <a:t>cnicas e interpersonales.3- Expectativas de resultados </a:t>
                      </a:r>
                      <a:r>
                        <a:rPr kumimoji="0" lang="es-ES" sz="1000" b="0" i="0" u="none" strike="noStrike" cap="none" normalizeH="0" baseline="0" dirty="0" err="1" smtClean="0">
                          <a:ln>
                            <a:noFill/>
                          </a:ln>
                          <a:solidFill>
                            <a:schemeClr val="bg2"/>
                          </a:solidFill>
                          <a:effectLst/>
                          <a:latin typeface="Tahoma" pitchFamily="34" charset="0"/>
                        </a:rPr>
                        <a:t>positivos,confianza</a:t>
                      </a:r>
                      <a:r>
                        <a:rPr kumimoji="0" lang="es-ES" sz="1000" b="0" i="0" u="none" strike="noStrike" cap="none" normalizeH="0" baseline="0" dirty="0" smtClean="0">
                          <a:ln>
                            <a:noFill/>
                          </a:ln>
                          <a:solidFill>
                            <a:schemeClr val="bg2"/>
                          </a:solidFill>
                          <a:effectLst/>
                          <a:latin typeface="Tahoma" pitchFamily="34" charset="0"/>
                        </a:rPr>
                        <a:t> y garant</a:t>
                      </a:r>
                      <a:r>
                        <a:rPr kumimoji="0" lang="es-ES" sz="1000" b="0" i="0" u="none" strike="noStrike" cap="none" normalizeH="0" baseline="0" dirty="0" smtClean="0">
                          <a:ln>
                            <a:noFill/>
                          </a:ln>
                          <a:solidFill>
                            <a:schemeClr val="bg2"/>
                          </a:solidFill>
                          <a:effectLst/>
                          <a:latin typeface="Arial" charset="0"/>
                        </a:rPr>
                        <a:t>í</a:t>
                      </a:r>
                      <a:r>
                        <a:rPr kumimoji="0" lang="es-ES" sz="1000" b="0" i="0" u="none" strike="noStrike" cap="none" normalizeH="0" baseline="0" dirty="0" smtClean="0">
                          <a:ln>
                            <a:noFill/>
                          </a:ln>
                          <a:solidFill>
                            <a:schemeClr val="bg2"/>
                          </a:solidFill>
                          <a:effectLst/>
                          <a:latin typeface="Tahoma" pitchFamily="34" charset="0"/>
                        </a:rPr>
                        <a:t>a de eficacia de la pr</a:t>
                      </a:r>
                      <a:r>
                        <a:rPr kumimoji="0" lang="es-ES" sz="1000" b="0" i="0" u="none" strike="noStrike" cap="none" normalizeH="0" baseline="0" dirty="0" smtClean="0">
                          <a:ln>
                            <a:noFill/>
                          </a:ln>
                          <a:solidFill>
                            <a:schemeClr val="bg2"/>
                          </a:solidFill>
                          <a:effectLst/>
                          <a:latin typeface="Arial" charset="0"/>
                        </a:rPr>
                        <a:t>á</a:t>
                      </a:r>
                      <a:r>
                        <a:rPr kumimoji="0" lang="es-ES" sz="1000" b="0" i="0" u="none" strike="noStrike" cap="none" normalizeH="0" baseline="0" dirty="0" smtClean="0">
                          <a:ln>
                            <a:noFill/>
                          </a:ln>
                          <a:solidFill>
                            <a:schemeClr val="bg2"/>
                          </a:solidFill>
                          <a:effectLst/>
                          <a:latin typeface="Tahoma" pitchFamily="34" charset="0"/>
                        </a:rPr>
                        <a:t>ctica. 4- </a:t>
                      </a:r>
                      <a:r>
                        <a:rPr kumimoji="0" lang="es-ES" sz="1000" b="0" i="0" u="none" strike="noStrike" cap="none" normalizeH="0" baseline="0" dirty="0" err="1" smtClean="0">
                          <a:ln>
                            <a:noFill/>
                          </a:ln>
                          <a:solidFill>
                            <a:schemeClr val="bg2"/>
                          </a:solidFill>
                          <a:effectLst/>
                          <a:latin typeface="Tahoma" pitchFamily="34" charset="0"/>
                        </a:rPr>
                        <a:t>Caracter</a:t>
                      </a:r>
                      <a:r>
                        <a:rPr kumimoji="0" lang="es-ES" sz="1000" b="0" i="0" u="none" strike="noStrike" cap="none" normalizeH="0" baseline="0" dirty="0" err="1" smtClean="0">
                          <a:ln>
                            <a:noFill/>
                          </a:ln>
                          <a:solidFill>
                            <a:schemeClr val="bg2"/>
                          </a:solidFill>
                          <a:effectLst/>
                          <a:latin typeface="Arial" charset="0"/>
                        </a:rPr>
                        <a:t>ì</a:t>
                      </a:r>
                      <a:r>
                        <a:rPr kumimoji="0" lang="es-ES" sz="1000" b="0" i="0" u="none" strike="noStrike" cap="none" normalizeH="0" baseline="0" dirty="0" err="1" smtClean="0">
                          <a:ln>
                            <a:noFill/>
                          </a:ln>
                          <a:solidFill>
                            <a:schemeClr val="bg2"/>
                          </a:solidFill>
                          <a:effectLst/>
                          <a:latin typeface="Tahoma" pitchFamily="34" charset="0"/>
                        </a:rPr>
                        <a:t>sticas</a:t>
                      </a:r>
                      <a:r>
                        <a:rPr kumimoji="0" lang="es-ES" sz="1000" b="0" i="0" u="none" strike="noStrike" cap="none" normalizeH="0" baseline="0" dirty="0" smtClean="0">
                          <a:ln>
                            <a:noFill/>
                          </a:ln>
                          <a:solidFill>
                            <a:schemeClr val="bg2"/>
                          </a:solidFill>
                          <a:effectLst/>
                          <a:latin typeface="Tahoma" pitchFamily="34" charset="0"/>
                        </a:rPr>
                        <a:t> de la organizaci</a:t>
                      </a:r>
                      <a:r>
                        <a:rPr kumimoji="0" lang="es-ES" sz="1000" b="0" i="0" u="none" strike="noStrike" cap="none" normalizeH="0" baseline="0" dirty="0" smtClean="0">
                          <a:ln>
                            <a:noFill/>
                          </a:ln>
                          <a:solidFill>
                            <a:schemeClr val="bg2"/>
                          </a:solidFill>
                          <a:effectLst/>
                          <a:latin typeface="Arial" charset="0"/>
                        </a:rPr>
                        <a:t>ó</a:t>
                      </a:r>
                      <a:r>
                        <a:rPr kumimoji="0" lang="es-ES" sz="1000" b="0" i="0" u="none" strike="noStrike" cap="none" normalizeH="0" baseline="0" dirty="0" smtClean="0">
                          <a:ln>
                            <a:noFill/>
                          </a:ln>
                          <a:solidFill>
                            <a:schemeClr val="bg2"/>
                          </a:solidFill>
                          <a:effectLst/>
                          <a:latin typeface="Tahoma" pitchFamily="34" charset="0"/>
                        </a:rPr>
                        <a:t>n y su influencia positiva o negativa en la implementaci</a:t>
                      </a:r>
                      <a:r>
                        <a:rPr kumimoji="0" lang="es-ES" sz="1000" b="0" i="0" u="none" strike="noStrike" cap="none" normalizeH="0" baseline="0" dirty="0" smtClean="0">
                          <a:ln>
                            <a:noFill/>
                          </a:ln>
                          <a:solidFill>
                            <a:schemeClr val="bg2"/>
                          </a:solidFill>
                          <a:effectLst/>
                          <a:latin typeface="Arial" charset="0"/>
                        </a:rPr>
                        <a:t>ó</a:t>
                      </a:r>
                      <a:r>
                        <a:rPr kumimoji="0" lang="es-ES" sz="1000" b="0" i="0" u="none" strike="noStrike" cap="none" normalizeH="0" baseline="0" dirty="0" smtClean="0">
                          <a:ln>
                            <a:noFill/>
                          </a:ln>
                          <a:solidFill>
                            <a:schemeClr val="bg2"/>
                          </a:solidFill>
                          <a:effectLst/>
                          <a:latin typeface="Tahoma" pitchFamily="34" charset="0"/>
                        </a:rPr>
                        <a:t>n y desarrollo del dispositivo. 5- Planificaci</a:t>
                      </a:r>
                      <a:r>
                        <a:rPr kumimoji="0" lang="es-ES" sz="1000" b="0" i="0" u="none" strike="noStrike" cap="none" normalizeH="0" baseline="0" dirty="0" smtClean="0">
                          <a:ln>
                            <a:noFill/>
                          </a:ln>
                          <a:solidFill>
                            <a:schemeClr val="bg2"/>
                          </a:solidFill>
                          <a:effectLst/>
                          <a:latin typeface="Arial" charset="0"/>
                        </a:rPr>
                        <a:t>ó</a:t>
                      </a:r>
                      <a:r>
                        <a:rPr kumimoji="0" lang="es-ES" sz="1000" b="0" i="0" u="none" strike="noStrike" cap="none" normalizeH="0" baseline="0" dirty="0" smtClean="0">
                          <a:ln>
                            <a:noFill/>
                          </a:ln>
                          <a:solidFill>
                            <a:schemeClr val="bg2"/>
                          </a:solidFill>
                          <a:effectLst/>
                          <a:latin typeface="Tahoma" pitchFamily="34" charset="0"/>
                        </a:rPr>
                        <a:t>n, definici</a:t>
                      </a:r>
                      <a:r>
                        <a:rPr kumimoji="0" lang="es-ES" sz="1000" b="0" i="0" u="none" strike="noStrike" cap="none" normalizeH="0" baseline="0" dirty="0" smtClean="0">
                          <a:ln>
                            <a:noFill/>
                          </a:ln>
                          <a:solidFill>
                            <a:schemeClr val="bg2"/>
                          </a:solidFill>
                          <a:effectLst/>
                          <a:latin typeface="Arial" charset="0"/>
                        </a:rPr>
                        <a:t>ó</a:t>
                      </a:r>
                      <a:r>
                        <a:rPr kumimoji="0" lang="es-ES" sz="1000" b="0" i="0" u="none" strike="noStrike" cap="none" normalizeH="0" baseline="0" dirty="0" smtClean="0">
                          <a:ln>
                            <a:noFill/>
                          </a:ln>
                          <a:solidFill>
                            <a:schemeClr val="bg2"/>
                          </a:solidFill>
                          <a:effectLst/>
                          <a:latin typeface="Tahoma" pitchFamily="34" charset="0"/>
                        </a:rPr>
                        <a:t>n de metas e identificar barreras y facilitadores en la implementaci</a:t>
                      </a:r>
                      <a:r>
                        <a:rPr kumimoji="0" lang="es-ES" sz="1000" b="0" i="0" u="none" strike="noStrike" cap="none" normalizeH="0" baseline="0" dirty="0" smtClean="0">
                          <a:ln>
                            <a:noFill/>
                          </a:ln>
                          <a:solidFill>
                            <a:schemeClr val="bg2"/>
                          </a:solidFill>
                          <a:effectLst/>
                          <a:latin typeface="Arial" charset="0"/>
                        </a:rPr>
                        <a:t>ó</a:t>
                      </a:r>
                      <a:r>
                        <a:rPr kumimoji="0" lang="es-ES" sz="1000" b="0" i="0" u="none" strike="noStrike" cap="none" normalizeH="0" baseline="0" dirty="0" smtClean="0">
                          <a:ln>
                            <a:noFill/>
                          </a:ln>
                          <a:solidFill>
                            <a:schemeClr val="bg2"/>
                          </a:solidFill>
                          <a:effectLst/>
                          <a:latin typeface="Tahoma" pitchFamily="34" charset="0"/>
                        </a:rPr>
                        <a:t>n.6- Identificar fuerza de la implementaci</a:t>
                      </a:r>
                      <a:r>
                        <a:rPr kumimoji="0" lang="es-ES" sz="1000" b="0" i="0" u="none" strike="noStrike" cap="none" normalizeH="0" baseline="0" dirty="0" smtClean="0">
                          <a:ln>
                            <a:noFill/>
                          </a:ln>
                          <a:solidFill>
                            <a:schemeClr val="bg2"/>
                          </a:solidFill>
                          <a:effectLst/>
                          <a:latin typeface="Arial" charset="0"/>
                        </a:rPr>
                        <a:t>ó</a:t>
                      </a:r>
                      <a:r>
                        <a:rPr kumimoji="0" lang="es-ES" sz="1000" b="0" i="0" u="none" strike="noStrike" cap="none" normalizeH="0" baseline="0" dirty="0" smtClean="0">
                          <a:ln>
                            <a:noFill/>
                          </a:ln>
                          <a:solidFill>
                            <a:schemeClr val="bg2"/>
                          </a:solidFill>
                          <a:effectLst/>
                          <a:latin typeface="Tahoma" pitchFamily="34" charset="0"/>
                        </a:rPr>
                        <a:t>n (rutina, h</a:t>
                      </a:r>
                      <a:r>
                        <a:rPr kumimoji="0" lang="es-ES" sz="1000" b="0" i="0" u="none" strike="noStrike" cap="none" normalizeH="0" baseline="0" dirty="0" smtClean="0">
                          <a:ln>
                            <a:noFill/>
                          </a:ln>
                          <a:solidFill>
                            <a:schemeClr val="bg2"/>
                          </a:solidFill>
                          <a:effectLst/>
                          <a:latin typeface="Arial" charset="0"/>
                        </a:rPr>
                        <a:t>á</a:t>
                      </a:r>
                      <a:r>
                        <a:rPr kumimoji="0" lang="es-ES" sz="1000" b="0" i="0" u="none" strike="noStrike" cap="none" normalizeH="0" baseline="0" dirty="0" smtClean="0">
                          <a:ln>
                            <a:noFill/>
                          </a:ln>
                          <a:solidFill>
                            <a:schemeClr val="bg2"/>
                          </a:solidFill>
                          <a:effectLst/>
                          <a:latin typeface="Tahoma" pitchFamily="34" charset="0"/>
                        </a:rPr>
                        <a:t>bito, autom</a:t>
                      </a:r>
                      <a:r>
                        <a:rPr kumimoji="0" lang="es-ES" sz="1000" b="0" i="0" u="none" strike="noStrike" cap="none" normalizeH="0" baseline="0" dirty="0" smtClean="0">
                          <a:ln>
                            <a:noFill/>
                          </a:ln>
                          <a:solidFill>
                            <a:schemeClr val="bg2"/>
                          </a:solidFill>
                          <a:effectLst/>
                          <a:latin typeface="Arial" charset="0"/>
                        </a:rPr>
                        <a:t>á</a:t>
                      </a:r>
                      <a:r>
                        <a:rPr kumimoji="0" lang="es-ES" sz="1000" b="0" i="0" u="none" strike="noStrike" cap="none" normalizeH="0" baseline="0" dirty="0" smtClean="0">
                          <a:ln>
                            <a:noFill/>
                          </a:ln>
                          <a:solidFill>
                            <a:schemeClr val="bg2"/>
                          </a:solidFill>
                          <a:effectLst/>
                          <a:latin typeface="Tahoma" pitchFamily="34" charset="0"/>
                        </a:rPr>
                        <a:t>tica), identificar fases de cambio y modificaciones a corto, mediano y largo plazo; definir recursos lugar y tiempos de implementaci</a:t>
                      </a:r>
                      <a:r>
                        <a:rPr kumimoji="0" lang="es-ES" sz="1000" b="0" i="0" u="none" strike="noStrike" cap="none" normalizeH="0" baseline="0" dirty="0" smtClean="0">
                          <a:ln>
                            <a:noFill/>
                          </a:ln>
                          <a:solidFill>
                            <a:schemeClr val="bg2"/>
                          </a:solidFill>
                          <a:effectLst/>
                          <a:latin typeface="Arial" charset="0"/>
                        </a:rPr>
                        <a:t>ó</a:t>
                      </a:r>
                      <a:r>
                        <a:rPr kumimoji="0" lang="es-ES" sz="1000" b="0" i="0" u="none" strike="noStrike" cap="none" normalizeH="0" baseline="0" dirty="0" smtClean="0">
                          <a:ln>
                            <a:noFill/>
                          </a:ln>
                          <a:solidFill>
                            <a:schemeClr val="bg2"/>
                          </a:solidFill>
                          <a:effectLst/>
                          <a:latin typeface="Tahoma" pitchFamily="34" charset="0"/>
                        </a:rPr>
                        <a:t>n y desarrollo.</a:t>
                      </a:r>
                      <a:endParaRPr kumimoji="0" lang="es-ES" sz="10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21531" name="Text Box 28"/>
          <p:cNvSpPr txBox="1">
            <a:spLocks noChangeArrowheads="1"/>
          </p:cNvSpPr>
          <p:nvPr/>
        </p:nvSpPr>
        <p:spPr bwMode="auto">
          <a:xfrm>
            <a:off x="4284663" y="0"/>
            <a:ext cx="1822450" cy="366713"/>
          </a:xfrm>
          <a:prstGeom prst="rect">
            <a:avLst/>
          </a:prstGeom>
          <a:noFill/>
          <a:ln w="9525">
            <a:noFill/>
            <a:miter lim="800000"/>
            <a:headEnd/>
            <a:tailEnd/>
          </a:ln>
        </p:spPr>
        <p:txBody>
          <a:bodyPr wrap="none">
            <a:spAutoFit/>
          </a:bodyPr>
          <a:lstStyle/>
          <a:p>
            <a:r>
              <a:rPr lang="es-AR">
                <a:solidFill>
                  <a:srgbClr val="B2E389"/>
                </a:solidFill>
              </a:rPr>
              <a:t>Dispositivo PIM </a:t>
            </a:r>
            <a:endParaRPr lang="es-ES">
              <a:solidFill>
                <a:srgbClr val="B2E389"/>
              </a:solidFill>
            </a:endParaRPr>
          </a:p>
        </p:txBody>
      </p:sp>
      <p:pic>
        <p:nvPicPr>
          <p:cNvPr id="5" name="Picture 2"/>
          <p:cNvPicPr>
            <a:picLocks noChangeAspect="1" noChangeArrowheads="1"/>
          </p:cNvPicPr>
          <p:nvPr/>
        </p:nvPicPr>
        <p:blipFill>
          <a:blip r:embed="rId2">
            <a:duotone>
              <a:prstClr val="black"/>
              <a:schemeClr val="accent1">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Grp="1" noChangeArrowheads="1"/>
          </p:cNvSpPr>
          <p:nvPr>
            <p:ph type="ftr" sz="quarter" idx="11"/>
          </p:nvPr>
        </p:nvSpPr>
        <p:spPr>
          <a:ln/>
        </p:spPr>
        <p:txBody>
          <a:bodyPr/>
          <a:lstStyle/>
          <a:p>
            <a:r>
              <a:rPr lang="es-ES"/>
              <a:t>LAN 2012</a:t>
            </a:r>
          </a:p>
        </p:txBody>
      </p:sp>
      <p:graphicFrame>
        <p:nvGraphicFramePr>
          <p:cNvPr id="24624" name="Group 48"/>
          <p:cNvGraphicFramePr>
            <a:graphicFrameLocks noGrp="1"/>
          </p:cNvGraphicFramePr>
          <p:nvPr>
            <p:ph idx="4294967295"/>
          </p:nvPr>
        </p:nvGraphicFramePr>
        <p:xfrm>
          <a:off x="1619250" y="908050"/>
          <a:ext cx="6696075" cy="4794250"/>
        </p:xfrm>
        <a:graphic>
          <a:graphicData uri="http://schemas.openxmlformats.org/drawingml/2006/table">
            <a:tbl>
              <a:tblPr/>
              <a:tblGrid>
                <a:gridCol w="1781175"/>
                <a:gridCol w="1519238"/>
                <a:gridCol w="3395662"/>
              </a:tblGrid>
              <a:tr h="23431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2"/>
                          </a:solidFill>
                          <a:effectLst/>
                          <a:latin typeface="Tahoma" pitchFamily="34" charset="0"/>
                        </a:rPr>
                        <a:t>T</a:t>
                      </a:r>
                      <a:r>
                        <a:rPr kumimoji="0" lang="es-ES" sz="1200" b="1" i="0" u="none" strike="noStrike" cap="none" normalizeH="0" baseline="0" smtClean="0">
                          <a:ln>
                            <a:noFill/>
                          </a:ln>
                          <a:solidFill>
                            <a:schemeClr val="bg2"/>
                          </a:solidFill>
                          <a:effectLst/>
                          <a:latin typeface="Arial" charset="0"/>
                        </a:rPr>
                        <a:t>é</a:t>
                      </a:r>
                      <a:r>
                        <a:rPr kumimoji="0" lang="es-ES" sz="1200" b="1" i="0" u="none" strike="noStrike" cap="none" normalizeH="0" baseline="0" smtClean="0">
                          <a:ln>
                            <a:noFill/>
                          </a:ln>
                          <a:solidFill>
                            <a:schemeClr val="bg2"/>
                          </a:solidFill>
                          <a:effectLst/>
                          <a:latin typeface="Tahoma" pitchFamily="34" charset="0"/>
                        </a:rPr>
                        <a:t>cnica</a:t>
                      </a:r>
                      <a:endParaRPr kumimoji="0" lang="es-ES" sz="1200" b="1"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2"/>
                          </a:solidFill>
                          <a:effectLst/>
                          <a:latin typeface="Arial" charset="0"/>
                        </a:rPr>
                        <a:t>¿</a:t>
                      </a:r>
                      <a:r>
                        <a:rPr kumimoji="0" lang="es-ES" sz="1200" b="1" i="0" u="none" strike="noStrike" cap="none" normalizeH="0" baseline="0" smtClean="0">
                          <a:ln>
                            <a:noFill/>
                          </a:ln>
                          <a:solidFill>
                            <a:schemeClr val="bg2"/>
                          </a:solidFill>
                          <a:effectLst/>
                          <a:latin typeface="Tahoma" pitchFamily="34" charset="0"/>
                        </a:rPr>
                        <a:t>Qu</a:t>
                      </a:r>
                      <a:r>
                        <a:rPr kumimoji="0" lang="es-ES" sz="1200" b="1" i="0" u="none" strike="noStrike" cap="none" normalizeH="0" baseline="0" smtClean="0">
                          <a:ln>
                            <a:noFill/>
                          </a:ln>
                          <a:solidFill>
                            <a:schemeClr val="bg2"/>
                          </a:solidFill>
                          <a:effectLst/>
                          <a:latin typeface="Arial" charset="0"/>
                        </a:rPr>
                        <a:t>é</a:t>
                      </a:r>
                      <a:r>
                        <a:rPr kumimoji="0" lang="es-ES" sz="1200" b="1" i="0" u="none" strike="noStrike" cap="none" normalizeH="0" baseline="0" smtClean="0">
                          <a:ln>
                            <a:noFill/>
                          </a:ln>
                          <a:solidFill>
                            <a:schemeClr val="bg2"/>
                          </a:solidFill>
                          <a:effectLst/>
                          <a:latin typeface="Tahoma" pitchFamily="34" charset="0"/>
                        </a:rPr>
                        <a:t> instrumento/mecanismo/t</a:t>
                      </a:r>
                      <a:r>
                        <a:rPr kumimoji="0" lang="es-ES" sz="1200" b="1" i="0" u="none" strike="noStrike" cap="none" normalizeH="0" baseline="0" smtClean="0">
                          <a:ln>
                            <a:noFill/>
                          </a:ln>
                          <a:solidFill>
                            <a:schemeClr val="bg2"/>
                          </a:solidFill>
                          <a:effectLst/>
                          <a:latin typeface="Arial" charset="0"/>
                        </a:rPr>
                        <a:t>é</a:t>
                      </a:r>
                      <a:r>
                        <a:rPr kumimoji="0" lang="es-ES" sz="1200" b="1" i="0" u="none" strike="noStrike" cap="none" normalizeH="0" baseline="0" smtClean="0">
                          <a:ln>
                            <a:noFill/>
                          </a:ln>
                          <a:solidFill>
                            <a:schemeClr val="bg2"/>
                          </a:solidFill>
                          <a:effectLst/>
                          <a:latin typeface="Tahoma" pitchFamily="34" charset="0"/>
                        </a:rPr>
                        <a:t>cnica utiliza (dado el/los determinantes) para lograr el objetivo planteado?</a:t>
                      </a:r>
                      <a:endParaRPr kumimoji="0" lang="es-ES" sz="1200" b="1"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2"/>
                          </a:solidFill>
                          <a:effectLst/>
                          <a:latin typeface="Tahoma" pitchFamily="34" charset="0"/>
                        </a:rPr>
                        <a:t>a- Proveer informaci</a:t>
                      </a:r>
                      <a:r>
                        <a:rPr kumimoji="0" lang="es-ES" sz="1200" b="1" i="0" u="none" strike="noStrike" cap="none" normalizeH="0" baseline="0" smtClean="0">
                          <a:ln>
                            <a:noFill/>
                          </a:ln>
                          <a:solidFill>
                            <a:schemeClr val="bg2"/>
                          </a:solidFill>
                          <a:effectLst/>
                          <a:latin typeface="Arial" charset="0"/>
                        </a:rPr>
                        <a:t>ó</a:t>
                      </a:r>
                      <a:r>
                        <a:rPr kumimoji="0" lang="es-ES" sz="1200" b="1" i="0" u="none" strike="noStrike" cap="none" normalizeH="0" baseline="0" smtClean="0">
                          <a:ln>
                            <a:noFill/>
                          </a:ln>
                          <a:solidFill>
                            <a:schemeClr val="bg2"/>
                          </a:solidFill>
                          <a:effectLst/>
                          <a:latin typeface="Tahoma" pitchFamily="34" charset="0"/>
                        </a:rPr>
                        <a:t>n acerca de la relaci</a:t>
                      </a:r>
                      <a:r>
                        <a:rPr kumimoji="0" lang="es-ES" sz="1200" b="1" i="0" u="none" strike="noStrike" cap="none" normalizeH="0" baseline="0" smtClean="0">
                          <a:ln>
                            <a:noFill/>
                          </a:ln>
                          <a:solidFill>
                            <a:schemeClr val="bg2"/>
                          </a:solidFill>
                          <a:effectLst/>
                          <a:latin typeface="Arial" charset="0"/>
                        </a:rPr>
                        <a:t>ó</a:t>
                      </a:r>
                      <a:r>
                        <a:rPr kumimoji="0" lang="es-ES" sz="1200" b="1" i="0" u="none" strike="noStrike" cap="none" normalizeH="0" baseline="0" smtClean="0">
                          <a:ln>
                            <a:noFill/>
                          </a:ln>
                          <a:solidFill>
                            <a:schemeClr val="bg2"/>
                          </a:solidFill>
                          <a:effectLst/>
                          <a:latin typeface="Tahoma" pitchFamily="34" charset="0"/>
                        </a:rPr>
                        <a:t>n comportamiento- salud , e informaci</a:t>
                      </a:r>
                      <a:r>
                        <a:rPr kumimoji="0" lang="es-ES" sz="1200" b="1" i="0" u="none" strike="noStrike" cap="none" normalizeH="0" baseline="0" smtClean="0">
                          <a:ln>
                            <a:noFill/>
                          </a:ln>
                          <a:solidFill>
                            <a:schemeClr val="bg2"/>
                          </a:solidFill>
                          <a:effectLst/>
                          <a:latin typeface="Arial" charset="0"/>
                        </a:rPr>
                        <a:t>ó</a:t>
                      </a:r>
                      <a:r>
                        <a:rPr kumimoji="0" lang="es-ES" sz="1200" b="1" i="0" u="none" strike="noStrike" cap="none" normalizeH="0" baseline="0" smtClean="0">
                          <a:ln>
                            <a:noFill/>
                          </a:ln>
                          <a:solidFill>
                            <a:schemeClr val="bg2"/>
                          </a:solidFill>
                          <a:effectLst/>
                          <a:latin typeface="Tahoma" pitchFamily="34" charset="0"/>
                        </a:rPr>
                        <a:t>n sobre las consecuencias; b- Incentivar la formulaci</a:t>
                      </a:r>
                      <a:r>
                        <a:rPr kumimoji="0" lang="es-ES" sz="1200" b="1" i="0" u="none" strike="noStrike" cap="none" normalizeH="0" baseline="0" smtClean="0">
                          <a:ln>
                            <a:noFill/>
                          </a:ln>
                          <a:solidFill>
                            <a:schemeClr val="bg2"/>
                          </a:solidFill>
                          <a:effectLst/>
                          <a:latin typeface="Arial" charset="0"/>
                        </a:rPr>
                        <a:t>ó</a:t>
                      </a:r>
                      <a:r>
                        <a:rPr kumimoji="0" lang="es-ES" sz="1200" b="1" i="0" u="none" strike="noStrike" cap="none" normalizeH="0" baseline="0" smtClean="0">
                          <a:ln>
                            <a:noFill/>
                          </a:ln>
                          <a:solidFill>
                            <a:schemeClr val="bg2"/>
                          </a:solidFill>
                          <a:effectLst/>
                          <a:latin typeface="Tahoma" pitchFamily="34" charset="0"/>
                        </a:rPr>
                        <a:t>n de intenci</a:t>
                      </a:r>
                      <a:r>
                        <a:rPr kumimoji="0" lang="es-ES" sz="1200" b="1" i="0" u="none" strike="noStrike" cap="none" normalizeH="0" baseline="0" smtClean="0">
                          <a:ln>
                            <a:noFill/>
                          </a:ln>
                          <a:solidFill>
                            <a:schemeClr val="bg2"/>
                          </a:solidFill>
                          <a:effectLst/>
                          <a:latin typeface="Arial" charset="0"/>
                        </a:rPr>
                        <a:t>ó</a:t>
                      </a:r>
                      <a:r>
                        <a:rPr kumimoji="0" lang="es-ES" sz="1200" b="1" i="0" u="none" strike="noStrike" cap="none" normalizeH="0" baseline="0" smtClean="0">
                          <a:ln>
                            <a:noFill/>
                          </a:ln>
                          <a:solidFill>
                            <a:schemeClr val="bg2"/>
                          </a:solidFill>
                          <a:effectLst/>
                          <a:latin typeface="Tahoma" pitchFamily="34" charset="0"/>
                        </a:rPr>
                        <a:t>n y dar aliento; c- Proveer instrucciones, demostrar el  comportamiento, incentivar el e establecimiento de objetivos espec</a:t>
                      </a:r>
                      <a:r>
                        <a:rPr kumimoji="0" lang="es-ES" sz="1200" b="1" i="0" u="none" strike="noStrike" cap="none" normalizeH="0" baseline="0" smtClean="0">
                          <a:ln>
                            <a:noFill/>
                          </a:ln>
                          <a:solidFill>
                            <a:schemeClr val="bg2"/>
                          </a:solidFill>
                          <a:effectLst/>
                          <a:latin typeface="Arial" charset="0"/>
                        </a:rPr>
                        <a:t>í</a:t>
                      </a:r>
                      <a:r>
                        <a:rPr kumimoji="0" lang="es-ES" sz="1200" b="1" i="0" u="none" strike="noStrike" cap="none" normalizeH="0" baseline="0" smtClean="0">
                          <a:ln>
                            <a:noFill/>
                          </a:ln>
                          <a:solidFill>
                            <a:schemeClr val="bg2"/>
                          </a:solidFill>
                          <a:effectLst/>
                          <a:latin typeface="Tahoma" pitchFamily="34" charset="0"/>
                        </a:rPr>
                        <a:t>ficos; d- Incentivar la pr</a:t>
                      </a:r>
                      <a:r>
                        <a:rPr kumimoji="0" lang="es-ES" sz="1200" b="1" i="0" u="none" strike="noStrike" cap="none" normalizeH="0" baseline="0" smtClean="0">
                          <a:ln>
                            <a:noFill/>
                          </a:ln>
                          <a:solidFill>
                            <a:schemeClr val="bg2"/>
                          </a:solidFill>
                          <a:effectLst/>
                          <a:latin typeface="Arial" charset="0"/>
                        </a:rPr>
                        <a:t>á</a:t>
                      </a:r>
                      <a:r>
                        <a:rPr kumimoji="0" lang="es-ES" sz="1200" b="1" i="0" u="none" strike="noStrike" cap="none" normalizeH="0" baseline="0" smtClean="0">
                          <a:ln>
                            <a:noFill/>
                          </a:ln>
                          <a:solidFill>
                            <a:schemeClr val="bg2"/>
                          </a:solidFill>
                          <a:effectLst/>
                          <a:latin typeface="Tahoma" pitchFamily="34" charset="0"/>
                        </a:rPr>
                        <a:t>ctica; e- planeamiento de apoyo o cambio social; f- Incentivar auto tareas; g- Manejo del estr</a:t>
                      </a:r>
                      <a:r>
                        <a:rPr kumimoji="0" lang="es-ES" sz="1200" b="1" i="0" u="none" strike="noStrike" cap="none" normalizeH="0" baseline="0" smtClean="0">
                          <a:ln>
                            <a:noFill/>
                          </a:ln>
                          <a:solidFill>
                            <a:schemeClr val="bg2"/>
                          </a:solidFill>
                          <a:effectLst/>
                          <a:latin typeface="Arial" charset="0"/>
                        </a:rPr>
                        <a:t>é</a:t>
                      </a:r>
                      <a:r>
                        <a:rPr kumimoji="0" lang="es-ES" sz="1200" b="1" i="0" u="none" strike="noStrike" cap="none" normalizeH="0" baseline="0" smtClean="0">
                          <a:ln>
                            <a:noFill/>
                          </a:ln>
                          <a:solidFill>
                            <a:schemeClr val="bg2"/>
                          </a:solidFill>
                          <a:effectLst/>
                          <a:latin typeface="Tahoma" pitchFamily="34" charset="0"/>
                        </a:rPr>
                        <a:t>s; h- Entrevista motivacional.</a:t>
                      </a:r>
                      <a:endParaRPr kumimoji="0" lang="es-ES" sz="1200" b="1"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511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2"/>
                          </a:solidFill>
                          <a:effectLst/>
                          <a:latin typeface="Tahoma" pitchFamily="34" charset="0"/>
                        </a:rPr>
                        <a:t>Estrategia</a:t>
                      </a:r>
                      <a:endParaRPr kumimoji="0" lang="es-ES" sz="1200" b="1"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2"/>
                          </a:solidFill>
                          <a:effectLst/>
                          <a:latin typeface="Arial" charset="0"/>
                        </a:rPr>
                        <a:t>¿</a:t>
                      </a:r>
                      <a:r>
                        <a:rPr kumimoji="0" lang="es-ES" sz="1200" b="1" i="0" u="none" strike="noStrike" cap="none" normalizeH="0" baseline="0" smtClean="0">
                          <a:ln>
                            <a:noFill/>
                          </a:ln>
                          <a:solidFill>
                            <a:schemeClr val="bg2"/>
                          </a:solidFill>
                          <a:effectLst/>
                          <a:latin typeface="Tahoma" pitchFamily="34" charset="0"/>
                        </a:rPr>
                        <a:t>Qu</a:t>
                      </a:r>
                      <a:r>
                        <a:rPr kumimoji="0" lang="es-ES" sz="1200" b="1" i="0" u="none" strike="noStrike" cap="none" normalizeH="0" baseline="0" smtClean="0">
                          <a:ln>
                            <a:noFill/>
                          </a:ln>
                          <a:solidFill>
                            <a:schemeClr val="bg2"/>
                          </a:solidFill>
                          <a:effectLst/>
                          <a:latin typeface="Arial" charset="0"/>
                        </a:rPr>
                        <a:t>é</a:t>
                      </a:r>
                      <a:r>
                        <a:rPr kumimoji="0" lang="es-ES" sz="1200" b="1" i="0" u="none" strike="noStrike" cap="none" normalizeH="0" baseline="0" smtClean="0">
                          <a:ln>
                            <a:noFill/>
                          </a:ln>
                          <a:solidFill>
                            <a:schemeClr val="bg2"/>
                          </a:solidFill>
                          <a:effectLst/>
                          <a:latin typeface="Tahoma" pitchFamily="34" charset="0"/>
                        </a:rPr>
                        <a:t> actividades utiliza para aplicar la t</a:t>
                      </a:r>
                      <a:r>
                        <a:rPr kumimoji="0" lang="es-ES" sz="1200" b="1" i="0" u="none" strike="noStrike" cap="none" normalizeH="0" baseline="0" smtClean="0">
                          <a:ln>
                            <a:noFill/>
                          </a:ln>
                          <a:solidFill>
                            <a:schemeClr val="bg2"/>
                          </a:solidFill>
                          <a:effectLst/>
                          <a:latin typeface="Arial" charset="0"/>
                        </a:rPr>
                        <a:t>é</a:t>
                      </a:r>
                      <a:r>
                        <a:rPr kumimoji="0" lang="es-ES" sz="1200" b="1" i="0" u="none" strike="noStrike" cap="none" normalizeH="0" baseline="0" smtClean="0">
                          <a:ln>
                            <a:noFill/>
                          </a:ln>
                          <a:solidFill>
                            <a:schemeClr val="bg2"/>
                          </a:solidFill>
                          <a:effectLst/>
                          <a:latin typeface="Tahoma" pitchFamily="34" charset="0"/>
                        </a:rPr>
                        <a:t>cnica?</a:t>
                      </a:r>
                      <a:endParaRPr kumimoji="0" lang="es-ES" sz="1200" b="1"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2"/>
                          </a:solidFill>
                          <a:effectLst/>
                          <a:latin typeface="Tahoma" pitchFamily="34" charset="0"/>
                        </a:rPr>
                        <a:t>a- Ofrecer informaci</a:t>
                      </a:r>
                      <a:r>
                        <a:rPr kumimoji="0" lang="es-ES" sz="1200" b="1" i="0" u="none" strike="noStrike" cap="none" normalizeH="0" baseline="0" smtClean="0">
                          <a:ln>
                            <a:noFill/>
                          </a:ln>
                          <a:solidFill>
                            <a:schemeClr val="bg2"/>
                          </a:solidFill>
                          <a:effectLst/>
                          <a:latin typeface="Arial" charset="0"/>
                        </a:rPr>
                        <a:t>ó</a:t>
                      </a:r>
                      <a:r>
                        <a:rPr kumimoji="0" lang="es-ES" sz="1200" b="1" i="0" u="none" strike="noStrike" cap="none" normalizeH="0" baseline="0" smtClean="0">
                          <a:ln>
                            <a:noFill/>
                          </a:ln>
                          <a:solidFill>
                            <a:schemeClr val="bg2"/>
                          </a:solidFill>
                          <a:effectLst/>
                          <a:latin typeface="Tahoma" pitchFamily="34" charset="0"/>
                        </a:rPr>
                        <a:t>n general sobre salud y beneficios , dar aliento, estimular el logro y establecimiento  de objetivos, promoviendo  pr</a:t>
                      </a:r>
                      <a:r>
                        <a:rPr kumimoji="0" lang="es-ES" sz="1200" b="1" i="0" u="none" strike="noStrike" cap="none" normalizeH="0" baseline="0" smtClean="0">
                          <a:ln>
                            <a:noFill/>
                          </a:ln>
                          <a:solidFill>
                            <a:schemeClr val="bg2"/>
                          </a:solidFill>
                          <a:effectLst/>
                          <a:latin typeface="Arial" charset="0"/>
                        </a:rPr>
                        <a:t>à</a:t>
                      </a:r>
                      <a:r>
                        <a:rPr kumimoji="0" lang="es-ES" sz="1200" b="1" i="0" u="none" strike="noStrike" cap="none" normalizeH="0" baseline="0" smtClean="0">
                          <a:ln>
                            <a:noFill/>
                          </a:ln>
                          <a:solidFill>
                            <a:schemeClr val="bg2"/>
                          </a:solidFill>
                          <a:effectLst/>
                          <a:latin typeface="Tahoma" pitchFamily="34" charset="0"/>
                        </a:rPr>
                        <a:t>cticas y conductas; promover el apoyo social, incentivar autotareasy automotivaci</a:t>
                      </a:r>
                      <a:r>
                        <a:rPr kumimoji="0" lang="es-ES" sz="1200" b="1" i="0" u="none" strike="noStrike" cap="none" normalizeH="0" baseline="0" smtClean="0">
                          <a:ln>
                            <a:noFill/>
                          </a:ln>
                          <a:solidFill>
                            <a:schemeClr val="bg2"/>
                          </a:solidFill>
                          <a:effectLst/>
                          <a:latin typeface="Arial" charset="0"/>
                        </a:rPr>
                        <a:t>ó</a:t>
                      </a:r>
                      <a:r>
                        <a:rPr kumimoji="0" lang="es-ES" sz="1200" b="1" i="0" u="none" strike="noStrike" cap="none" normalizeH="0" baseline="0" smtClean="0">
                          <a:ln>
                            <a:noFill/>
                          </a:ln>
                          <a:solidFill>
                            <a:schemeClr val="bg2"/>
                          </a:solidFill>
                          <a:effectLst/>
                          <a:latin typeface="Tahoma" pitchFamily="34" charset="0"/>
                        </a:rPr>
                        <a:t>n y   t</a:t>
                      </a:r>
                      <a:r>
                        <a:rPr kumimoji="0" lang="es-ES" sz="1200" b="1" i="0" u="none" strike="noStrike" cap="none" normalizeH="0" baseline="0" smtClean="0">
                          <a:ln>
                            <a:noFill/>
                          </a:ln>
                          <a:solidFill>
                            <a:schemeClr val="bg2"/>
                          </a:solidFill>
                          <a:effectLst/>
                          <a:latin typeface="Arial" charset="0"/>
                        </a:rPr>
                        <a:t>é</a:t>
                      </a:r>
                      <a:r>
                        <a:rPr kumimoji="0" lang="es-ES" sz="1200" b="1" i="0" u="none" strike="noStrike" cap="none" normalizeH="0" baseline="0" smtClean="0">
                          <a:ln>
                            <a:noFill/>
                          </a:ln>
                          <a:solidFill>
                            <a:schemeClr val="bg2"/>
                          </a:solidFill>
                          <a:effectLst/>
                          <a:latin typeface="Tahoma" pitchFamily="34" charset="0"/>
                        </a:rPr>
                        <a:t>cnicas del manejo de estr</a:t>
                      </a:r>
                      <a:r>
                        <a:rPr kumimoji="0" lang="es-ES" sz="1200" b="1" i="0" u="none" strike="noStrike" cap="none" normalizeH="0" baseline="0" smtClean="0">
                          <a:ln>
                            <a:noFill/>
                          </a:ln>
                          <a:solidFill>
                            <a:schemeClr val="bg2"/>
                          </a:solidFill>
                          <a:effectLst/>
                          <a:latin typeface="Arial" charset="0"/>
                        </a:rPr>
                        <a:t>é</a:t>
                      </a:r>
                      <a:r>
                        <a:rPr kumimoji="0" lang="es-ES" sz="1200" b="1" i="0" u="none" strike="noStrike" cap="none" normalizeH="0" baseline="0" smtClean="0">
                          <a:ln>
                            <a:noFill/>
                          </a:ln>
                          <a:solidFill>
                            <a:schemeClr val="bg2"/>
                          </a:solidFill>
                          <a:effectLst/>
                          <a:latin typeface="Tahoma" pitchFamily="34" charset="0"/>
                        </a:rPr>
                        <a:t>s en consultorio, folleter</a:t>
                      </a:r>
                      <a:r>
                        <a:rPr kumimoji="0" lang="es-ES" sz="1200" b="1" i="0" u="none" strike="noStrike" cap="none" normalizeH="0" baseline="0" smtClean="0">
                          <a:ln>
                            <a:noFill/>
                          </a:ln>
                          <a:solidFill>
                            <a:schemeClr val="bg2"/>
                          </a:solidFill>
                          <a:effectLst/>
                          <a:latin typeface="Arial" charset="0"/>
                        </a:rPr>
                        <a:t>í</a:t>
                      </a:r>
                      <a:r>
                        <a:rPr kumimoji="0" lang="es-ES" sz="1200" b="1" i="0" u="none" strike="noStrike" cap="none" normalizeH="0" baseline="0" smtClean="0">
                          <a:ln>
                            <a:noFill/>
                          </a:ln>
                          <a:solidFill>
                            <a:schemeClr val="bg2"/>
                          </a:solidFill>
                          <a:effectLst/>
                          <a:latin typeface="Tahoma" pitchFamily="34" charset="0"/>
                        </a:rPr>
                        <a:t>a, sala de espera, talleres, charlas abiertas, audiovisuales.</a:t>
                      </a:r>
                      <a:endParaRPr kumimoji="0" lang="es-ES" sz="1200" b="1" i="0" u="none" strike="noStrike" cap="none" normalizeH="0" baseline="0" smtClean="0">
                        <a:ln>
                          <a:noFill/>
                        </a:ln>
                        <a:solidFill>
                          <a:schemeClr val="bg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pic>
        <p:nvPicPr>
          <p:cNvPr id="4" name="Picture 2"/>
          <p:cNvPicPr>
            <a:picLocks noChangeAspect="1" noChangeArrowheads="1"/>
          </p:cNvPicPr>
          <p:nvPr/>
        </p:nvPicPr>
        <p:blipFill>
          <a:blip r:embed="rId2">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Grp="1" noChangeArrowheads="1"/>
          </p:cNvSpPr>
          <p:nvPr>
            <p:ph type="ftr" sz="quarter" idx="11"/>
          </p:nvPr>
        </p:nvSpPr>
        <p:spPr>
          <a:ln/>
        </p:spPr>
        <p:txBody>
          <a:bodyPr/>
          <a:lstStyle/>
          <a:p>
            <a:r>
              <a:rPr lang="es-ES"/>
              <a:t>LAN 2012</a:t>
            </a:r>
          </a:p>
        </p:txBody>
      </p:sp>
      <p:graphicFrame>
        <p:nvGraphicFramePr>
          <p:cNvPr id="23576" name="Group 24"/>
          <p:cNvGraphicFramePr>
            <a:graphicFrameLocks noGrp="1"/>
          </p:cNvGraphicFramePr>
          <p:nvPr>
            <p:ph idx="4294967295"/>
          </p:nvPr>
        </p:nvGraphicFramePr>
        <p:xfrm>
          <a:off x="1357290" y="642918"/>
          <a:ext cx="7143800" cy="5882640"/>
        </p:xfrm>
        <a:graphic>
          <a:graphicData uri="http://schemas.openxmlformats.org/drawingml/2006/table">
            <a:tbl>
              <a:tblPr/>
              <a:tblGrid>
                <a:gridCol w="2101270"/>
                <a:gridCol w="1454426"/>
                <a:gridCol w="3588104"/>
              </a:tblGrid>
              <a:tr h="474124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Tahoma" pitchFamily="34" charset="0"/>
                        </a:rPr>
                        <a:t>Organizar y dise</a:t>
                      </a:r>
                      <a:r>
                        <a:rPr kumimoji="0" lang="es-ES" sz="1200" b="1" i="0" u="none" strike="noStrike" cap="none" normalizeH="0" baseline="0" dirty="0" smtClean="0">
                          <a:ln>
                            <a:noFill/>
                          </a:ln>
                          <a:solidFill>
                            <a:schemeClr val="bg1"/>
                          </a:solidFill>
                          <a:effectLst/>
                          <a:latin typeface="Arial" charset="0"/>
                        </a:rPr>
                        <a:t>ñ</a:t>
                      </a:r>
                      <a:r>
                        <a:rPr kumimoji="0" lang="es-ES" sz="1200" b="1" i="0" u="none" strike="noStrike" cap="none" normalizeH="0" baseline="0" dirty="0" smtClean="0">
                          <a:ln>
                            <a:noFill/>
                          </a:ln>
                          <a:solidFill>
                            <a:schemeClr val="bg1"/>
                          </a:solidFill>
                          <a:effectLst/>
                          <a:latin typeface="Tahoma" pitchFamily="34" charset="0"/>
                        </a:rPr>
                        <a:t>ar la estrategia</a:t>
                      </a:r>
                      <a:endParaRPr kumimoji="0" lang="es-ES" sz="1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rPr>
                        <a:t>¿</a:t>
                      </a:r>
                      <a:r>
                        <a:rPr kumimoji="0" lang="es-ES" sz="1200" b="1" i="0" u="none" strike="noStrike" cap="none" normalizeH="0" baseline="0" dirty="0" smtClean="0">
                          <a:ln>
                            <a:noFill/>
                          </a:ln>
                          <a:solidFill>
                            <a:schemeClr val="bg1"/>
                          </a:solidFill>
                          <a:effectLst/>
                          <a:latin typeface="Tahoma" pitchFamily="34" charset="0"/>
                        </a:rPr>
                        <a:t>C</a:t>
                      </a:r>
                      <a:r>
                        <a:rPr kumimoji="0" lang="es-ES" sz="1200" b="1" i="0" u="none" strike="noStrike" cap="none" normalizeH="0" baseline="0" dirty="0" smtClean="0">
                          <a:ln>
                            <a:noFill/>
                          </a:ln>
                          <a:solidFill>
                            <a:schemeClr val="bg1"/>
                          </a:solidFill>
                          <a:effectLst/>
                          <a:latin typeface="Arial" charset="0"/>
                        </a:rPr>
                        <a:t>ó</a:t>
                      </a:r>
                      <a:r>
                        <a:rPr kumimoji="0" lang="es-ES" sz="1200" b="1" i="0" u="none" strike="noStrike" cap="none" normalizeH="0" baseline="0" dirty="0" smtClean="0">
                          <a:ln>
                            <a:noFill/>
                          </a:ln>
                          <a:solidFill>
                            <a:schemeClr val="bg1"/>
                          </a:solidFill>
                          <a:effectLst/>
                          <a:latin typeface="Tahoma" pitchFamily="34" charset="0"/>
                        </a:rPr>
                        <a:t>mo y en que consisten las estrategias propuestas? (descripci</a:t>
                      </a:r>
                      <a:r>
                        <a:rPr kumimoji="0" lang="es-ES" sz="1200" b="1" i="0" u="none" strike="noStrike" cap="none" normalizeH="0" baseline="0" dirty="0" smtClean="0">
                          <a:ln>
                            <a:noFill/>
                          </a:ln>
                          <a:solidFill>
                            <a:schemeClr val="bg1"/>
                          </a:solidFill>
                          <a:effectLst/>
                          <a:latin typeface="Arial" charset="0"/>
                        </a:rPr>
                        <a:t>ó</a:t>
                      </a:r>
                      <a:r>
                        <a:rPr kumimoji="0" lang="es-ES" sz="1200" b="1" i="0" u="none" strike="noStrike" cap="none" normalizeH="0" baseline="0" dirty="0" smtClean="0">
                          <a:ln>
                            <a:noFill/>
                          </a:ln>
                          <a:solidFill>
                            <a:schemeClr val="bg1"/>
                          </a:solidFill>
                          <a:effectLst/>
                          <a:latin typeface="Tahoma" pitchFamily="34" charset="0"/>
                        </a:rPr>
                        <a:t>n narrativa)</a:t>
                      </a:r>
                      <a:endParaRPr kumimoji="0" lang="es-ES" sz="1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bg1"/>
                          </a:solidFill>
                          <a:effectLst/>
                          <a:latin typeface="Tahoma" pitchFamily="34" charset="0"/>
                        </a:rPr>
                        <a:t>Las estrategias propuestas se refieren a un abordaje de la maternidad y paternidad  desde un nuevos paradigma, sumando el  reforzamiento y empoderamiento de los derechos de los padres, referidos a la ley  de Nacimiento Humanizado, 25.929 de la ley de Padres e Hijos en el proceso del nacimiento.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Para eso se propone el desarrollo del Dispositivo en diferentes  etapas: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 Etapa A) Sensibilizaci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del RRHH en relaci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al Dispositivo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Etapa B ) Capacitaci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del RRHH</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Etapa C ) Programaci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y desarrollo de la pr</a:t>
                      </a:r>
                      <a:r>
                        <a:rPr kumimoji="0" lang="es-ES" sz="1000" b="0" i="0" u="none" strike="noStrike" cap="none" normalizeH="0" baseline="0" dirty="0" smtClean="0">
                          <a:ln>
                            <a:noFill/>
                          </a:ln>
                          <a:solidFill>
                            <a:schemeClr val="bg1"/>
                          </a:solidFill>
                          <a:effectLst/>
                          <a:latin typeface="Arial" charset="0"/>
                        </a:rPr>
                        <a:t>á</a:t>
                      </a:r>
                      <a:r>
                        <a:rPr kumimoji="0" lang="es-ES" sz="1000" b="0" i="0" u="none" strike="noStrike" cap="none" normalizeH="0" baseline="0" dirty="0" smtClean="0">
                          <a:ln>
                            <a:noFill/>
                          </a:ln>
                          <a:solidFill>
                            <a:schemeClr val="bg1"/>
                          </a:solidFill>
                          <a:effectLst/>
                          <a:latin typeface="Tahoma" pitchFamily="34" charset="0"/>
                        </a:rPr>
                        <a:t>ctica</a:t>
                      </a:r>
                      <a:br>
                        <a:rPr kumimoji="0" lang="es-ES" sz="1000" b="0" i="0" u="none" strike="noStrike" cap="none" normalizeH="0" baseline="0" dirty="0" smtClean="0">
                          <a:ln>
                            <a:noFill/>
                          </a:ln>
                          <a:solidFill>
                            <a:schemeClr val="bg1"/>
                          </a:solidFill>
                          <a:effectLst/>
                          <a:latin typeface="Tahoma" pitchFamily="34" charset="0"/>
                        </a:rPr>
                      </a:br>
                      <a:endParaRPr kumimoji="0" lang="es-ES" sz="1000" b="0" i="0" u="none" strike="noStrike" cap="none" normalizeH="0" baseline="0" dirty="0" smtClean="0">
                        <a:ln>
                          <a:noFill/>
                        </a:ln>
                        <a:solidFill>
                          <a:schemeClr val="bg1"/>
                        </a:solidFill>
                        <a:effectLst/>
                        <a:latin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S" sz="1000" b="1" i="0" u="sng" strike="noStrike" cap="none" normalizeH="0" baseline="0" dirty="0" smtClean="0">
                          <a:ln>
                            <a:noFill/>
                          </a:ln>
                          <a:solidFill>
                            <a:schemeClr val="bg1"/>
                          </a:solidFill>
                          <a:effectLst/>
                          <a:latin typeface="Tahoma" pitchFamily="34" charset="0"/>
                        </a:rPr>
                        <a:t>Etapa A</a:t>
                      </a:r>
                      <a:r>
                        <a:rPr kumimoji="0" lang="es-ES" sz="1000" b="1" i="0" u="none" strike="noStrike" cap="none" normalizeH="0" baseline="0" dirty="0" smtClean="0">
                          <a:ln>
                            <a:noFill/>
                          </a:ln>
                          <a:solidFill>
                            <a:schemeClr val="bg1"/>
                          </a:solidFill>
                          <a:effectLst/>
                          <a:latin typeface="Tahoma" pitchFamily="34" charset="0"/>
                        </a:rPr>
                        <a:t> :</a:t>
                      </a:r>
                      <a:r>
                        <a:rPr kumimoji="0" lang="es-ES" sz="1000" b="0" i="0" u="none" strike="noStrike" cap="none" normalizeH="0" baseline="0" dirty="0" smtClean="0">
                          <a:ln>
                            <a:noFill/>
                          </a:ln>
                          <a:solidFill>
                            <a:schemeClr val="bg1"/>
                          </a:solidFill>
                          <a:effectLst/>
                          <a:latin typeface="Tahoma" pitchFamily="34" charset="0"/>
                        </a:rPr>
                        <a:t>                                                                                                                                                                                                                                                                                                                                             An</a:t>
                      </a:r>
                      <a:r>
                        <a:rPr kumimoji="0" lang="es-ES" sz="1000" b="0" i="0" u="none" strike="noStrike" cap="none" normalizeH="0" baseline="0" dirty="0" smtClean="0">
                          <a:ln>
                            <a:noFill/>
                          </a:ln>
                          <a:solidFill>
                            <a:schemeClr val="bg1"/>
                          </a:solidFill>
                          <a:effectLst/>
                          <a:latin typeface="Arial" charset="0"/>
                        </a:rPr>
                        <a:t>á</a:t>
                      </a:r>
                      <a:r>
                        <a:rPr kumimoji="0" lang="es-ES" sz="1000" b="0" i="0" u="none" strike="noStrike" cap="none" normalizeH="0" baseline="0" dirty="0" smtClean="0">
                          <a:ln>
                            <a:noFill/>
                          </a:ln>
                          <a:solidFill>
                            <a:schemeClr val="bg1"/>
                          </a:solidFill>
                          <a:effectLst/>
                          <a:latin typeface="Tahoma" pitchFamily="34" charset="0"/>
                        </a:rPr>
                        <a:t>lisis de  la realidad perinatal</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Diagn</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stico de las necesidades de la comunidad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Conocimiento sobre el derecho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Cocimientos relativos a empoderamiento comunitario, interculturalidad, y recursos de humanizaci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del Nacimiento</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Identificaci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de las habilidades del equipo de salud en PIM</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Gesti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de recursos para desarrollo </a:t>
                      </a:r>
                      <a:br>
                        <a:rPr kumimoji="0" lang="es-ES" sz="1000" b="0" i="0" u="none" strike="noStrike" cap="none" normalizeH="0" baseline="0" dirty="0" smtClean="0">
                          <a:ln>
                            <a:noFill/>
                          </a:ln>
                          <a:solidFill>
                            <a:schemeClr val="bg1"/>
                          </a:solidFill>
                          <a:effectLst/>
                          <a:latin typeface="Tahoma" pitchFamily="34" charset="0"/>
                        </a:rPr>
                      </a:br>
                      <a:r>
                        <a:rPr kumimoji="0" lang="es-ES" sz="1000" b="1" i="0" u="sng" strike="noStrike" cap="none" normalizeH="0" baseline="0" dirty="0" smtClean="0">
                          <a:ln>
                            <a:noFill/>
                          </a:ln>
                          <a:solidFill>
                            <a:schemeClr val="bg1"/>
                          </a:solidFill>
                          <a:effectLst/>
                          <a:latin typeface="Tahoma" pitchFamily="34" charset="0"/>
                        </a:rPr>
                        <a:t>Etapa B:</a:t>
                      </a:r>
                      <a:r>
                        <a:rPr kumimoji="0" lang="es-ES" sz="1000" b="1" i="0" u="none" strike="noStrike" cap="none" normalizeH="0" baseline="0" dirty="0" smtClean="0">
                          <a:ln>
                            <a:noFill/>
                          </a:ln>
                          <a:solidFill>
                            <a:schemeClr val="bg1"/>
                          </a:solidFill>
                          <a:effectLst/>
                          <a:latin typeface="Tahoma" pitchFamily="34" charset="0"/>
                        </a:rPr>
                        <a:t/>
                      </a:r>
                      <a:br>
                        <a:rPr kumimoji="0" lang="es-ES" sz="1000" b="1"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 Capacitaci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del RRHH en PIM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Capacitaci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en competencias profesionales para la pr</a:t>
                      </a:r>
                      <a:r>
                        <a:rPr kumimoji="0" lang="es-ES" sz="1000" b="0" i="0" u="none" strike="noStrike" cap="none" normalizeH="0" baseline="0" dirty="0" smtClean="0">
                          <a:ln>
                            <a:noFill/>
                          </a:ln>
                          <a:solidFill>
                            <a:schemeClr val="bg1"/>
                          </a:solidFill>
                          <a:effectLst/>
                          <a:latin typeface="Arial" charset="0"/>
                        </a:rPr>
                        <a:t>á</a:t>
                      </a:r>
                      <a:r>
                        <a:rPr kumimoji="0" lang="es-ES" sz="1000" b="0" i="0" u="none" strike="noStrike" cap="none" normalizeH="0" baseline="0" dirty="0" smtClean="0">
                          <a:ln>
                            <a:noFill/>
                          </a:ln>
                          <a:solidFill>
                            <a:schemeClr val="bg1"/>
                          </a:solidFill>
                          <a:effectLst/>
                          <a:latin typeface="Tahoma" pitchFamily="34" charset="0"/>
                        </a:rPr>
                        <a:t>ctica, en t</a:t>
                      </a:r>
                      <a:r>
                        <a:rPr kumimoji="0" lang="es-ES" sz="1000" b="0" i="0" u="none" strike="noStrike" cap="none" normalizeH="0" baseline="0" dirty="0" smtClean="0">
                          <a:ln>
                            <a:noFill/>
                          </a:ln>
                          <a:solidFill>
                            <a:schemeClr val="bg1"/>
                          </a:solidFill>
                          <a:effectLst/>
                          <a:latin typeface="Arial" charset="0"/>
                        </a:rPr>
                        <a:t>é</a:t>
                      </a:r>
                      <a:r>
                        <a:rPr kumimoji="0" lang="es-ES" sz="1000" b="0" i="0" u="none" strike="noStrike" cap="none" normalizeH="0" baseline="0" dirty="0" smtClean="0">
                          <a:ln>
                            <a:noFill/>
                          </a:ln>
                          <a:solidFill>
                            <a:schemeClr val="bg1"/>
                          </a:solidFill>
                          <a:effectLst/>
                          <a:latin typeface="Tahoma" pitchFamily="34" charset="0"/>
                        </a:rPr>
                        <a:t>cnicas did</a:t>
                      </a:r>
                      <a:r>
                        <a:rPr kumimoji="0" lang="es-ES" sz="1000" b="0" i="0" u="none" strike="noStrike" cap="none" normalizeH="0" baseline="0" dirty="0" smtClean="0">
                          <a:ln>
                            <a:noFill/>
                          </a:ln>
                          <a:solidFill>
                            <a:schemeClr val="bg1"/>
                          </a:solidFill>
                          <a:effectLst/>
                          <a:latin typeface="Arial" charset="0"/>
                        </a:rPr>
                        <a:t>á</a:t>
                      </a:r>
                      <a:r>
                        <a:rPr kumimoji="0" lang="es-ES" sz="1000" b="0" i="0" u="none" strike="noStrike" cap="none" normalizeH="0" baseline="0" dirty="0" smtClean="0">
                          <a:ln>
                            <a:noFill/>
                          </a:ln>
                          <a:solidFill>
                            <a:schemeClr val="bg1"/>
                          </a:solidFill>
                          <a:effectLst/>
                          <a:latin typeface="Tahoma" pitchFamily="34" charset="0"/>
                        </a:rPr>
                        <a:t>cticas, comunicaci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y dinamizaci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comunitaria</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Capacitaci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en Programaci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y Planificaci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Identificar factores comunes con otros dispositivos de la Iniciativa MSCF y articulaci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Dinamizaci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de actividades y reformulaci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de las mismas en funci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de los nuevos objetivos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An</a:t>
                      </a:r>
                      <a:r>
                        <a:rPr kumimoji="0" lang="es-ES" sz="1000" b="0" i="0" u="none" strike="noStrike" cap="none" normalizeH="0" baseline="0" dirty="0" smtClean="0">
                          <a:ln>
                            <a:noFill/>
                          </a:ln>
                          <a:solidFill>
                            <a:schemeClr val="bg1"/>
                          </a:solidFill>
                          <a:effectLst/>
                          <a:latin typeface="Arial" charset="0"/>
                        </a:rPr>
                        <a:t>á</a:t>
                      </a:r>
                      <a:r>
                        <a:rPr kumimoji="0" lang="es-ES" sz="1000" b="0" i="0" u="none" strike="noStrike" cap="none" normalizeH="0" baseline="0" dirty="0" smtClean="0">
                          <a:ln>
                            <a:noFill/>
                          </a:ln>
                          <a:solidFill>
                            <a:schemeClr val="bg1"/>
                          </a:solidFill>
                          <a:effectLst/>
                          <a:latin typeface="Tahoma" pitchFamily="34" charset="0"/>
                        </a:rPr>
                        <a:t>lisis FODA   </a:t>
                      </a:r>
                      <a:br>
                        <a:rPr kumimoji="0" lang="es-ES" sz="1000" b="0" i="0" u="none" strike="noStrike" cap="none" normalizeH="0" baseline="0" dirty="0" smtClean="0">
                          <a:ln>
                            <a:noFill/>
                          </a:ln>
                          <a:solidFill>
                            <a:schemeClr val="bg1"/>
                          </a:solidFill>
                          <a:effectLst/>
                          <a:latin typeface="Tahoma" pitchFamily="34" charset="0"/>
                        </a:rPr>
                      </a:br>
                      <a:r>
                        <a:rPr kumimoji="0" lang="es-ES" sz="1000" b="1" i="0" u="sng" strike="noStrike" cap="none" normalizeH="0" baseline="0" dirty="0" smtClean="0">
                          <a:ln>
                            <a:noFill/>
                          </a:ln>
                          <a:solidFill>
                            <a:schemeClr val="bg1"/>
                          </a:solidFill>
                          <a:effectLst/>
                          <a:latin typeface="Tahoma" pitchFamily="34" charset="0"/>
                        </a:rPr>
                        <a:t>Etapa C: </a:t>
                      </a:r>
                      <a:r>
                        <a:rPr kumimoji="0" lang="es-ES" sz="1000" b="1" i="0" u="none" strike="noStrike" cap="none" normalizeH="0" baseline="0" dirty="0" smtClean="0">
                          <a:ln>
                            <a:noFill/>
                          </a:ln>
                          <a:solidFill>
                            <a:schemeClr val="bg1"/>
                          </a:solidFill>
                          <a:effectLst/>
                          <a:latin typeface="Tahoma" pitchFamily="34" charset="0"/>
                        </a:rPr>
                        <a:t/>
                      </a:r>
                      <a:br>
                        <a:rPr kumimoji="0" lang="es-ES" sz="1000" b="1"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 Desarrollo o reformulaci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PIM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Organizaci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y Programaci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de actividades PIM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Evaluaci</a:t>
                      </a:r>
                      <a:r>
                        <a:rPr kumimoji="0" lang="es-ES" sz="1000" b="0" i="0" u="none" strike="noStrike" cap="none" normalizeH="0" baseline="0" dirty="0" smtClean="0">
                          <a:ln>
                            <a:noFill/>
                          </a:ln>
                          <a:solidFill>
                            <a:schemeClr val="bg1"/>
                          </a:solidFill>
                          <a:effectLst/>
                          <a:latin typeface="Arial" charset="0"/>
                        </a:rPr>
                        <a:t>ó</a:t>
                      </a:r>
                      <a:r>
                        <a:rPr kumimoji="0" lang="es-ES" sz="1000" b="0" i="0" u="none" strike="noStrike" cap="none" normalizeH="0" baseline="0" dirty="0" smtClean="0">
                          <a:ln>
                            <a:noFill/>
                          </a:ln>
                          <a:solidFill>
                            <a:schemeClr val="bg1"/>
                          </a:solidFill>
                          <a:effectLst/>
                          <a:latin typeface="Tahoma" pitchFamily="34" charset="0"/>
                        </a:rPr>
                        <a:t>n PIM </a:t>
                      </a:r>
                      <a:br>
                        <a:rPr kumimoji="0" lang="es-ES" sz="1000" b="0" i="0" u="none" strike="noStrike" cap="none" normalizeH="0" baseline="0" dirty="0" smtClean="0">
                          <a:ln>
                            <a:noFill/>
                          </a:ln>
                          <a:solidFill>
                            <a:schemeClr val="bg1"/>
                          </a:solidFill>
                          <a:effectLst/>
                          <a:latin typeface="Tahoma" pitchFamily="34" charset="0"/>
                        </a:rPr>
                      </a:br>
                      <a:r>
                        <a:rPr kumimoji="0" lang="es-ES" sz="1000" b="0" i="0" u="none" strike="noStrike" cap="none" normalizeH="0" baseline="0" dirty="0" smtClean="0">
                          <a:ln>
                            <a:noFill/>
                          </a:ln>
                          <a:solidFill>
                            <a:schemeClr val="bg1"/>
                          </a:solidFill>
                          <a:effectLst/>
                          <a:latin typeface="Tahoma" pitchFamily="34" charset="0"/>
                        </a:rPr>
                        <a:t>Acompa</a:t>
                      </a:r>
                      <a:r>
                        <a:rPr kumimoji="0" lang="es-ES" sz="1000" b="0" i="0" u="none" strike="noStrike" cap="none" normalizeH="0" baseline="0" dirty="0" smtClean="0">
                          <a:ln>
                            <a:noFill/>
                          </a:ln>
                          <a:solidFill>
                            <a:schemeClr val="bg1"/>
                          </a:solidFill>
                          <a:effectLst/>
                          <a:latin typeface="Arial" charset="0"/>
                        </a:rPr>
                        <a:t>ñ</a:t>
                      </a:r>
                      <a:r>
                        <a:rPr kumimoji="0" lang="es-ES" sz="1000" b="0" i="0" u="none" strike="noStrike" cap="none" normalizeH="0" baseline="0" dirty="0" smtClean="0">
                          <a:ln>
                            <a:noFill/>
                          </a:ln>
                          <a:solidFill>
                            <a:schemeClr val="bg1"/>
                          </a:solidFill>
                          <a:effectLst/>
                          <a:latin typeface="Tahoma" pitchFamily="34" charset="0"/>
                        </a:rPr>
                        <a:t>amiento y soporte de actividades</a:t>
                      </a:r>
                      <a:br>
                        <a:rPr kumimoji="0" lang="es-ES" sz="1000" b="0" i="0" u="none" strike="noStrike" cap="none" normalizeH="0" baseline="0" dirty="0" smtClean="0">
                          <a:ln>
                            <a:noFill/>
                          </a:ln>
                          <a:solidFill>
                            <a:schemeClr val="bg1"/>
                          </a:solidFill>
                          <a:effectLst/>
                          <a:latin typeface="Tahoma" pitchFamily="34" charset="0"/>
                        </a:rPr>
                      </a:br>
                      <a:endParaRPr kumimoji="0" lang="es-ES" sz="10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pic>
        <p:nvPicPr>
          <p:cNvPr id="5" name="Picture 2"/>
          <p:cNvPicPr>
            <a:picLocks noChangeAspect="1" noChangeArrowheads="1"/>
          </p:cNvPicPr>
          <p:nvPr/>
        </p:nvPicPr>
        <p:blipFill>
          <a:blip r:embed="rId2">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ftr" sz="quarter" idx="11"/>
          </p:nvPr>
        </p:nvSpPr>
        <p:spPr>
          <a:ln/>
        </p:spPr>
        <p:txBody>
          <a:bodyPr/>
          <a:lstStyle/>
          <a:p>
            <a:r>
              <a:rPr lang="es-ES"/>
              <a:t>LAN 2012</a:t>
            </a:r>
          </a:p>
        </p:txBody>
      </p:sp>
      <p:sp>
        <p:nvSpPr>
          <p:cNvPr id="38914" name="Rectangle 2"/>
          <p:cNvSpPr>
            <a:spLocks noGrp="1" noChangeArrowheads="1"/>
          </p:cNvSpPr>
          <p:nvPr>
            <p:ph type="title"/>
          </p:nvPr>
        </p:nvSpPr>
        <p:spPr/>
        <p:txBody>
          <a:bodyPr/>
          <a:lstStyle/>
          <a:p>
            <a:pPr eaLnBrk="1" hangingPunct="1"/>
            <a:r>
              <a:rPr lang="es-AR" sz="3200" dirty="0" smtClean="0">
                <a:solidFill>
                  <a:srgbClr val="B2E389"/>
                </a:solidFill>
              </a:rPr>
              <a:t>Resultados</a:t>
            </a:r>
            <a:r>
              <a:rPr lang="es-AR" dirty="0" smtClean="0"/>
              <a:t> </a:t>
            </a:r>
          </a:p>
        </p:txBody>
      </p:sp>
      <p:sp>
        <p:nvSpPr>
          <p:cNvPr id="38915" name="Rectangle 3"/>
          <p:cNvSpPr>
            <a:spLocks noGrp="1" noChangeArrowheads="1"/>
          </p:cNvSpPr>
          <p:nvPr>
            <p:ph type="body" idx="1"/>
          </p:nvPr>
        </p:nvSpPr>
        <p:spPr>
          <a:xfrm>
            <a:off x="1066800" y="1714488"/>
            <a:ext cx="7543800" cy="4381512"/>
          </a:xfrm>
        </p:spPr>
        <p:txBody>
          <a:bodyPr/>
          <a:lstStyle/>
          <a:p>
            <a:pPr eaLnBrk="1" hangingPunct="1">
              <a:lnSpc>
                <a:spcPct val="150000"/>
              </a:lnSpc>
              <a:buNone/>
            </a:pPr>
            <a:r>
              <a:rPr lang="es-AR" sz="1600" b="1" u="sng" dirty="0" smtClean="0">
                <a:solidFill>
                  <a:srgbClr val="B2E389"/>
                </a:solidFill>
              </a:rPr>
              <a:t>Formación de Formadores PIM con Referente Nacional: Jornada taller de capacitación con Lic. </a:t>
            </a:r>
            <a:r>
              <a:rPr lang="es-AR" sz="1600" b="1" u="sng" dirty="0" err="1" smtClean="0">
                <a:solidFill>
                  <a:srgbClr val="B2E389"/>
                </a:solidFill>
              </a:rPr>
              <a:t>Mirta</a:t>
            </a:r>
            <a:r>
              <a:rPr lang="es-AR" sz="1600" b="1" u="sng" dirty="0" smtClean="0">
                <a:solidFill>
                  <a:srgbClr val="B2E389"/>
                </a:solidFill>
              </a:rPr>
              <a:t> Videla. 70 participantes capacitados </a:t>
            </a:r>
            <a:endParaRPr lang="es-ES" sz="1600" dirty="0" smtClean="0">
              <a:solidFill>
                <a:srgbClr val="B2E389"/>
              </a:solidFill>
            </a:endParaRPr>
          </a:p>
          <a:p>
            <a:pPr eaLnBrk="1" hangingPunct="1">
              <a:lnSpc>
                <a:spcPct val="80000"/>
              </a:lnSpc>
              <a:buFont typeface="Wingdings" pitchFamily="2" charset="2"/>
              <a:buNone/>
            </a:pPr>
            <a:endParaRPr lang="es-AR" sz="1600" dirty="0" smtClean="0"/>
          </a:p>
          <a:p>
            <a:pPr eaLnBrk="1" hangingPunct="1">
              <a:lnSpc>
                <a:spcPct val="150000"/>
              </a:lnSpc>
            </a:pPr>
            <a:r>
              <a:rPr lang="es-AR" sz="1600" dirty="0" smtClean="0"/>
              <a:t>Jornada interdisciplinaria  7  horas de duración: </a:t>
            </a:r>
            <a:r>
              <a:rPr lang="es-AR" sz="1600" dirty="0" err="1" smtClean="0"/>
              <a:t>Capacitacion</a:t>
            </a:r>
            <a:r>
              <a:rPr lang="es-AR" sz="1600" dirty="0" smtClean="0"/>
              <a:t> con Lic. </a:t>
            </a:r>
            <a:r>
              <a:rPr lang="es-AR" sz="1600" dirty="0" err="1" smtClean="0"/>
              <a:t>Mirta</a:t>
            </a:r>
            <a:r>
              <a:rPr lang="es-AR" sz="1600" dirty="0" smtClean="0"/>
              <a:t> Videla, </a:t>
            </a:r>
          </a:p>
          <a:p>
            <a:pPr eaLnBrk="1" hangingPunct="1">
              <a:lnSpc>
                <a:spcPct val="150000"/>
              </a:lnSpc>
            </a:pPr>
            <a:r>
              <a:rPr lang="es-AR" sz="1600" dirty="0" smtClean="0"/>
              <a:t>Abordaje  teórico y un análisis de la realidad perinatal-  Evolución de la </a:t>
            </a:r>
            <a:r>
              <a:rPr lang="es-AR" sz="1600" dirty="0" err="1" smtClean="0"/>
              <a:t>Psicoprofilaxis</a:t>
            </a:r>
            <a:r>
              <a:rPr lang="es-AR" sz="1600" dirty="0" smtClean="0"/>
              <a:t> obstétrica desde su aparición en la Argentina.</a:t>
            </a:r>
          </a:p>
          <a:p>
            <a:pPr eaLnBrk="1" hangingPunct="1">
              <a:lnSpc>
                <a:spcPct val="150000"/>
              </a:lnSpc>
            </a:pPr>
            <a:r>
              <a:rPr lang="es-AR" sz="1600" dirty="0" smtClean="0"/>
              <a:t> Observación de  las necesidades y los paradigmas subyacentes a los momentos socioculturales vigentes. </a:t>
            </a:r>
          </a:p>
        </p:txBody>
      </p:sp>
      <p:pic>
        <p:nvPicPr>
          <p:cNvPr id="5" name="Picture 2"/>
          <p:cNvPicPr>
            <a:picLocks noChangeAspect="1" noChangeArrowheads="1"/>
          </p:cNvPicPr>
          <p:nvPr/>
        </p:nvPicPr>
        <p:blipFill>
          <a:blip r:embed="rId3">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ftr" sz="quarter" idx="11"/>
          </p:nvPr>
        </p:nvSpPr>
        <p:spPr>
          <a:ln/>
        </p:spPr>
        <p:txBody>
          <a:bodyPr/>
          <a:lstStyle/>
          <a:p>
            <a:r>
              <a:rPr lang="es-ES"/>
              <a:t>LAN 2012</a:t>
            </a:r>
          </a:p>
        </p:txBody>
      </p:sp>
      <p:sp>
        <p:nvSpPr>
          <p:cNvPr id="44034" name="Rectangle 2"/>
          <p:cNvSpPr>
            <a:spLocks noGrp="1" noChangeArrowheads="1"/>
          </p:cNvSpPr>
          <p:nvPr>
            <p:ph type="title"/>
          </p:nvPr>
        </p:nvSpPr>
        <p:spPr>
          <a:noFill/>
          <a:ln/>
        </p:spPr>
        <p:txBody>
          <a:bodyPr/>
          <a:lstStyle/>
          <a:p>
            <a:r>
              <a:rPr lang="es-AR" sz="2000" b="0" dirty="0" smtClean="0">
                <a:solidFill>
                  <a:srgbClr val="B2E389"/>
                </a:solidFill>
              </a:rPr>
              <a:t>3 </a:t>
            </a:r>
            <a:r>
              <a:rPr lang="es-AR" sz="2000" b="0" u="sng" dirty="0" smtClean="0">
                <a:solidFill>
                  <a:srgbClr val="B2E389"/>
                </a:solidFill>
              </a:rPr>
              <a:t>reuniones para Análisis FODA institucional en talleres específicos. Análisis situacional 40 profesionales participantes.</a:t>
            </a:r>
            <a:endParaRPr lang="es-ES" sz="2000" b="0" u="sng" dirty="0" smtClean="0">
              <a:solidFill>
                <a:srgbClr val="B2E389"/>
              </a:solidFill>
            </a:endParaRPr>
          </a:p>
        </p:txBody>
      </p:sp>
      <p:sp>
        <p:nvSpPr>
          <p:cNvPr id="44035" name="Rectangle 3"/>
          <p:cNvSpPr>
            <a:spLocks noGrp="1" noChangeArrowheads="1"/>
          </p:cNvSpPr>
          <p:nvPr>
            <p:ph type="body" idx="1"/>
          </p:nvPr>
        </p:nvSpPr>
        <p:spPr>
          <a:noFill/>
          <a:ln/>
        </p:spPr>
        <p:txBody>
          <a:bodyPr/>
          <a:lstStyle/>
          <a:p>
            <a:pPr eaLnBrk="1" hangingPunct="1">
              <a:lnSpc>
                <a:spcPct val="150000"/>
              </a:lnSpc>
              <a:buNone/>
            </a:pPr>
            <a:r>
              <a:rPr lang="es-AR" sz="1800" dirty="0" smtClean="0">
                <a:solidFill>
                  <a:srgbClr val="B2E389"/>
                </a:solidFill>
              </a:rPr>
              <a:t> </a:t>
            </a:r>
            <a:r>
              <a:rPr lang="es-AR" sz="1800" u="sng" dirty="0" smtClean="0">
                <a:solidFill>
                  <a:srgbClr val="B2E389"/>
                </a:solidFill>
              </a:rPr>
              <a:t>9 reuniones 3 en cada Maternidad, periodicidad promedio quincenal</a:t>
            </a:r>
            <a:r>
              <a:rPr lang="es-AR" sz="1800" dirty="0" smtClean="0"/>
              <a:t>: </a:t>
            </a:r>
          </a:p>
          <a:p>
            <a:pPr eaLnBrk="1" hangingPunct="1">
              <a:lnSpc>
                <a:spcPct val="150000"/>
              </a:lnSpc>
            </a:pPr>
            <a:endParaRPr lang="es-AR" sz="1800" dirty="0" smtClean="0"/>
          </a:p>
          <a:p>
            <a:pPr eaLnBrk="1" hangingPunct="1">
              <a:lnSpc>
                <a:spcPct val="150000"/>
              </a:lnSpc>
            </a:pPr>
            <a:r>
              <a:rPr lang="es-AR" sz="1800" dirty="0" smtClean="0"/>
              <a:t>Diagnóstico institucional, una puesta de situaciones problemáticas, tanto de la institución, como de la comunidad que asiste a la misma</a:t>
            </a:r>
          </a:p>
          <a:p>
            <a:pPr eaLnBrk="1" hangingPunct="1">
              <a:lnSpc>
                <a:spcPct val="150000"/>
              </a:lnSpc>
            </a:pPr>
            <a:r>
              <a:rPr lang="es-AR" sz="1800" dirty="0" smtClean="0"/>
              <a:t>Talleres FODA</a:t>
            </a:r>
          </a:p>
          <a:p>
            <a:pPr eaLnBrk="1" hangingPunct="1">
              <a:lnSpc>
                <a:spcPct val="150000"/>
              </a:lnSpc>
            </a:pPr>
            <a:r>
              <a:rPr lang="es-AR" sz="1800" dirty="0" smtClean="0"/>
              <a:t>Necesidades de insumos para brindar la actividad PIM.</a:t>
            </a:r>
          </a:p>
          <a:p>
            <a:pPr eaLnBrk="1" hangingPunct="1">
              <a:lnSpc>
                <a:spcPct val="150000"/>
              </a:lnSpc>
              <a:buNone/>
            </a:pPr>
            <a:endParaRPr lang="es-ES" sz="1800" dirty="0" smtClean="0"/>
          </a:p>
        </p:txBody>
      </p:sp>
      <p:pic>
        <p:nvPicPr>
          <p:cNvPr id="5" name="Picture 2"/>
          <p:cNvPicPr>
            <a:picLocks noChangeAspect="1" noChangeArrowheads="1"/>
          </p:cNvPicPr>
          <p:nvPr/>
        </p:nvPicPr>
        <p:blipFill>
          <a:blip r:embed="rId3">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Grp="1" noChangeArrowheads="1"/>
          </p:cNvSpPr>
          <p:nvPr>
            <p:ph type="ftr" sz="quarter" idx="11"/>
          </p:nvPr>
        </p:nvSpPr>
        <p:spPr>
          <a:ln/>
        </p:spPr>
        <p:txBody>
          <a:bodyPr/>
          <a:lstStyle/>
          <a:p>
            <a:r>
              <a:rPr lang="es-ES"/>
              <a:t>LAN 2012</a:t>
            </a:r>
          </a:p>
        </p:txBody>
      </p:sp>
      <p:sp>
        <p:nvSpPr>
          <p:cNvPr id="15361" name="2 Subtítulo"/>
          <p:cNvSpPr>
            <a:spLocks noGrp="1"/>
          </p:cNvSpPr>
          <p:nvPr>
            <p:ph type="subTitle" idx="4294967295"/>
          </p:nvPr>
        </p:nvSpPr>
        <p:spPr>
          <a:xfrm>
            <a:off x="1835150" y="2705104"/>
            <a:ext cx="6121400" cy="1295400"/>
          </a:xfrm>
          <a:solidFill>
            <a:schemeClr val="bg1"/>
          </a:solidFill>
        </p:spPr>
        <p:txBody>
          <a:bodyPr/>
          <a:lstStyle/>
          <a:p>
            <a:pPr marL="0" indent="0" algn="ctr" eaLnBrk="1" hangingPunct="1">
              <a:lnSpc>
                <a:spcPct val="80000"/>
              </a:lnSpc>
              <a:buFont typeface="Wingdings" pitchFamily="2" charset="2"/>
              <a:buNone/>
            </a:pPr>
            <a:r>
              <a:rPr lang="es-ES_tradnl" sz="2000" b="1" dirty="0" smtClean="0">
                <a:latin typeface="Calibri" pitchFamily="34" charset="0"/>
              </a:rPr>
              <a:t>“</a:t>
            </a:r>
            <a:r>
              <a:rPr lang="es-ES_tradnl" sz="2400" dirty="0" smtClean="0">
                <a:latin typeface="Calibri" pitchFamily="34" charset="0"/>
              </a:rPr>
              <a:t>INICIATIVA MATERNIDADES SEGURAS CENTRADAS EN LA FAMILIA: </a:t>
            </a:r>
            <a:r>
              <a:rPr lang="es-AR" sz="2400" dirty="0" smtClean="0">
                <a:latin typeface="Calibri" pitchFamily="34" charset="0"/>
              </a:rPr>
              <a:t>PREPARACIÓN  INTEGRAL DE LA MATERNIDAD CON ENFOQUE DE DERECHO- AÑO 2010- 2011</a:t>
            </a:r>
          </a:p>
        </p:txBody>
      </p:sp>
      <p:sp>
        <p:nvSpPr>
          <p:cNvPr id="17412" name="Text Box 8"/>
          <p:cNvSpPr txBox="1">
            <a:spLocks noChangeArrowheads="1"/>
          </p:cNvSpPr>
          <p:nvPr/>
        </p:nvSpPr>
        <p:spPr bwMode="auto">
          <a:xfrm>
            <a:off x="2214546" y="785794"/>
            <a:ext cx="5211762" cy="457200"/>
          </a:xfrm>
          <a:prstGeom prst="rect">
            <a:avLst/>
          </a:prstGeom>
          <a:noFill/>
          <a:ln w="9525">
            <a:noFill/>
            <a:miter lim="800000"/>
            <a:headEnd/>
            <a:tailEnd/>
          </a:ln>
        </p:spPr>
        <p:txBody>
          <a:bodyPr wrap="none">
            <a:spAutoFit/>
          </a:bodyPr>
          <a:lstStyle/>
          <a:p>
            <a:r>
              <a:rPr lang="es-AR" sz="2400" b="1" dirty="0">
                <a:solidFill>
                  <a:srgbClr val="B2E389"/>
                </a:solidFill>
              </a:rPr>
              <a:t>Dirección de Maternidad e Infancia</a:t>
            </a:r>
            <a:endParaRPr lang="es-ES" sz="2400" b="1" dirty="0">
              <a:solidFill>
                <a:srgbClr val="B2E389"/>
              </a:solidFill>
            </a:endParaRPr>
          </a:p>
        </p:txBody>
      </p:sp>
      <p:sp>
        <p:nvSpPr>
          <p:cNvPr id="17413" name="Rectangle 8"/>
          <p:cNvSpPr>
            <a:spLocks noChangeArrowheads="1"/>
          </p:cNvSpPr>
          <p:nvPr/>
        </p:nvSpPr>
        <p:spPr bwMode="auto">
          <a:xfrm>
            <a:off x="4067175" y="5876925"/>
            <a:ext cx="4281488" cy="581025"/>
          </a:xfrm>
          <a:prstGeom prst="rect">
            <a:avLst/>
          </a:prstGeom>
          <a:solidFill>
            <a:schemeClr val="bg1"/>
          </a:solidFill>
          <a:ln w="9525">
            <a:noFill/>
            <a:miter lim="800000"/>
            <a:headEnd/>
            <a:tailEnd/>
          </a:ln>
        </p:spPr>
        <p:txBody>
          <a:bodyPr anchor="ctr">
            <a:spAutoFit/>
          </a:bodyPr>
          <a:lstStyle/>
          <a:p>
            <a:pPr algn="ctr"/>
            <a:r>
              <a:rPr lang="pt-BR" sz="1600" b="1" u="sng" dirty="0"/>
              <a:t>Autor: </a:t>
            </a:r>
            <a:endParaRPr lang="es-ES" sz="1600" dirty="0"/>
          </a:p>
          <a:p>
            <a:pPr algn="ctr"/>
            <a:r>
              <a:rPr lang="es-ES" sz="1600" b="1" dirty="0"/>
              <a:t>NAVARRO  LETICIA, </a:t>
            </a:r>
            <a:r>
              <a:rPr lang="pt-BR" sz="1600" b="1" dirty="0"/>
              <a:t>MIRAVET MARCELA</a:t>
            </a:r>
          </a:p>
        </p:txBody>
      </p:sp>
      <p:pic>
        <p:nvPicPr>
          <p:cNvPr id="9" name="Picture 2"/>
          <p:cNvPicPr>
            <a:picLocks noChangeAspect="1" noChangeArrowheads="1"/>
          </p:cNvPicPr>
          <p:nvPr/>
        </p:nvPicPr>
        <p:blipFill>
          <a:blip r:embed="rId2">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1000" fill="hold"/>
                                        <p:tgtEl>
                                          <p:spTgt spid="17413"/>
                                        </p:tgtEl>
                                        <p:attrNameLst>
                                          <p:attrName>ppt_w</p:attrName>
                                        </p:attrNameLst>
                                      </p:cBhvr>
                                      <p:tavLst>
                                        <p:tav tm="0">
                                          <p:val>
                                            <p:strVal val="#ppt_w*0.70"/>
                                          </p:val>
                                        </p:tav>
                                        <p:tav tm="100000">
                                          <p:val>
                                            <p:strVal val="#ppt_w"/>
                                          </p:val>
                                        </p:tav>
                                      </p:tavLst>
                                    </p:anim>
                                    <p:anim calcmode="lin" valueType="num">
                                      <p:cBhvr>
                                        <p:cTn id="8" dur="1000" fill="hold"/>
                                        <p:tgtEl>
                                          <p:spTgt spid="17413"/>
                                        </p:tgtEl>
                                        <p:attrNameLst>
                                          <p:attrName>ppt_h</p:attrName>
                                        </p:attrNameLst>
                                      </p:cBhvr>
                                      <p:tavLst>
                                        <p:tav tm="0">
                                          <p:val>
                                            <p:strVal val="#ppt_h"/>
                                          </p:val>
                                        </p:tav>
                                        <p:tav tm="100000">
                                          <p:val>
                                            <p:strVal val="#ppt_h"/>
                                          </p:val>
                                        </p:tav>
                                      </p:tavLst>
                                    </p:anim>
                                    <p:animEffect transition="in" filter="fade">
                                      <p:cBhvr>
                                        <p:cTn id="9"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ftr" sz="quarter" idx="11"/>
          </p:nvPr>
        </p:nvSpPr>
        <p:spPr>
          <a:ln/>
        </p:spPr>
        <p:txBody>
          <a:bodyPr/>
          <a:lstStyle/>
          <a:p>
            <a:r>
              <a:rPr lang="es-ES"/>
              <a:t>LAN 2012</a:t>
            </a:r>
          </a:p>
        </p:txBody>
      </p:sp>
      <p:sp>
        <p:nvSpPr>
          <p:cNvPr id="45058" name="Rectangle 2"/>
          <p:cNvSpPr>
            <a:spLocks noGrp="1" noChangeArrowheads="1"/>
          </p:cNvSpPr>
          <p:nvPr>
            <p:ph type="title"/>
          </p:nvPr>
        </p:nvSpPr>
        <p:spPr>
          <a:noFill/>
          <a:ln/>
        </p:spPr>
        <p:txBody>
          <a:bodyPr/>
          <a:lstStyle/>
          <a:p>
            <a:r>
              <a:rPr lang="es-AR" sz="2000" b="0" u="sng" smtClean="0">
                <a:solidFill>
                  <a:srgbClr val="B2E389"/>
                </a:solidFill>
              </a:rPr>
              <a:t>Capacitación de profesionales “en cascada”: los profesionales formados realizaron reuniones incidentales en cada institución con diversas áreas. Reuniones realizadas: 10 reuniones, 80 profesionales alcanzados del equipo de salud</a:t>
            </a:r>
            <a:endParaRPr lang="es-ES" sz="2000" b="0" u="sng" smtClean="0">
              <a:solidFill>
                <a:srgbClr val="B2E389"/>
              </a:solidFill>
            </a:endParaRPr>
          </a:p>
        </p:txBody>
      </p:sp>
      <p:sp>
        <p:nvSpPr>
          <p:cNvPr id="45059" name="Rectangle 3"/>
          <p:cNvSpPr>
            <a:spLocks noGrp="1" noChangeArrowheads="1"/>
          </p:cNvSpPr>
          <p:nvPr>
            <p:ph type="body" idx="1"/>
          </p:nvPr>
        </p:nvSpPr>
        <p:spPr>
          <a:noFill/>
          <a:ln/>
        </p:spPr>
        <p:txBody>
          <a:bodyPr/>
          <a:lstStyle/>
          <a:p>
            <a:pPr eaLnBrk="1" hangingPunct="1"/>
            <a:endParaRPr lang="es-ES" dirty="0" smtClean="0"/>
          </a:p>
          <a:p>
            <a:pPr eaLnBrk="1" hangingPunct="1">
              <a:lnSpc>
                <a:spcPct val="150000"/>
              </a:lnSpc>
            </a:pPr>
            <a:r>
              <a:rPr lang="es-AR" sz="2800" dirty="0" smtClean="0"/>
              <a:t>Los profesionales de Salud de los equipos, ya dinamizados en PIM, y como referentes de la actividad comenzaron el repique y la comunicación inter-institucional. </a:t>
            </a:r>
            <a:endParaRPr lang="es-ES" sz="2800" dirty="0" smtClean="0">
              <a:effectLst/>
            </a:endParaRPr>
          </a:p>
        </p:txBody>
      </p:sp>
      <p:pic>
        <p:nvPicPr>
          <p:cNvPr id="5" name="Picture 2"/>
          <p:cNvPicPr>
            <a:picLocks noChangeAspect="1" noChangeArrowheads="1"/>
          </p:cNvPicPr>
          <p:nvPr/>
        </p:nvPicPr>
        <p:blipFill>
          <a:blip r:embed="rId3">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p:cNvSpPr>
            <a:spLocks noGrp="1" noChangeArrowheads="1"/>
          </p:cNvSpPr>
          <p:nvPr>
            <p:ph type="ftr" sz="quarter" idx="11"/>
          </p:nvPr>
        </p:nvSpPr>
        <p:spPr>
          <a:ln/>
        </p:spPr>
        <p:txBody>
          <a:bodyPr/>
          <a:lstStyle/>
          <a:p>
            <a:r>
              <a:rPr lang="es-ES"/>
              <a:t>LAN 2012</a:t>
            </a:r>
          </a:p>
        </p:txBody>
      </p:sp>
      <p:sp>
        <p:nvSpPr>
          <p:cNvPr id="39938" name="Rectangle 2"/>
          <p:cNvSpPr>
            <a:spLocks noGrp="1" noChangeArrowheads="1"/>
          </p:cNvSpPr>
          <p:nvPr>
            <p:ph type="title"/>
          </p:nvPr>
        </p:nvSpPr>
        <p:spPr>
          <a:xfrm>
            <a:off x="1330326" y="357166"/>
            <a:ext cx="7456516" cy="1262084"/>
          </a:xfrm>
        </p:spPr>
        <p:txBody>
          <a:bodyPr/>
          <a:lstStyle/>
          <a:p>
            <a:pPr eaLnBrk="1" hangingPunct="1"/>
            <a:r>
              <a:rPr lang="es-AR" sz="2000" b="0" u="sng" dirty="0" smtClean="0">
                <a:solidFill>
                  <a:srgbClr val="B2E389"/>
                </a:solidFill>
              </a:rPr>
              <a:t>Actividades  PIM en marcha en cada institución. Elaboración y puesta en marcha de talleres y actividades interdisciplinarias: Talleres PIM en cada institución , conformado por equipo profesional capacitado: Funcionando PIM en las tres Maternidades participantes</a:t>
            </a:r>
          </a:p>
        </p:txBody>
      </p:sp>
      <p:sp>
        <p:nvSpPr>
          <p:cNvPr id="39939" name="Rectangle 3"/>
          <p:cNvSpPr>
            <a:spLocks noGrp="1" noChangeArrowheads="1"/>
          </p:cNvSpPr>
          <p:nvPr>
            <p:ph type="body" idx="1"/>
          </p:nvPr>
        </p:nvSpPr>
        <p:spPr>
          <a:xfrm>
            <a:off x="1104928" y="1984375"/>
            <a:ext cx="7467600" cy="4873625"/>
          </a:xfrm>
        </p:spPr>
        <p:txBody>
          <a:bodyPr/>
          <a:lstStyle/>
          <a:p>
            <a:pPr eaLnBrk="1" hangingPunct="1">
              <a:buFont typeface="Wingdings" pitchFamily="2" charset="2"/>
              <a:buNone/>
            </a:pPr>
            <a:endParaRPr lang="es-ES" dirty="0" smtClean="0"/>
          </a:p>
          <a:p>
            <a:pPr eaLnBrk="1" hangingPunct="1"/>
            <a:r>
              <a:rPr lang="es-AR" sz="2800" dirty="0" smtClean="0"/>
              <a:t>Las Maternidades participantes fueron Hospital Materno Neonatal” Dr. Ramón Carrillo, Hospital materno Provincial “Dr. Felipe </a:t>
            </a:r>
            <a:r>
              <a:rPr lang="es-AR" sz="2800" dirty="0" err="1" smtClean="0"/>
              <a:t>Lucini</a:t>
            </a:r>
            <a:r>
              <a:rPr lang="es-AR" sz="2800" dirty="0" smtClean="0"/>
              <a:t>”, Hospital Nuestra Señora de la Misericordia</a:t>
            </a:r>
          </a:p>
          <a:p>
            <a:pPr eaLnBrk="1" hangingPunct="1"/>
            <a:r>
              <a:rPr lang="es-AR" sz="2800" dirty="0" smtClean="0"/>
              <a:t>Inicio a las actividades e inauguración de los renovados servicios. </a:t>
            </a:r>
            <a:r>
              <a:rPr lang="es-AR" sz="2800" u="sng" dirty="0" smtClean="0"/>
              <a:t> </a:t>
            </a:r>
          </a:p>
          <a:p>
            <a:pPr eaLnBrk="1" hangingPunct="1">
              <a:buNone/>
            </a:pPr>
            <a:endParaRPr lang="es-AR" sz="2800" b="1" u="sng" dirty="0" smtClean="0"/>
          </a:p>
        </p:txBody>
      </p:sp>
      <p:pic>
        <p:nvPicPr>
          <p:cNvPr id="29700" name="Picture 30"/>
          <p:cNvPicPr>
            <a:picLocks noChangeAspect="1" noChangeArrowheads="1"/>
          </p:cNvPicPr>
          <p:nvPr/>
        </p:nvPicPr>
        <p:blipFill>
          <a:blip r:embed="rId3" cstate="print"/>
          <a:srcRect/>
          <a:stretch>
            <a:fillRect/>
          </a:stretch>
        </p:blipFill>
        <p:spPr bwMode="auto">
          <a:xfrm>
            <a:off x="7786710" y="1571612"/>
            <a:ext cx="1116012" cy="1368425"/>
          </a:xfrm>
          <a:prstGeom prst="rect">
            <a:avLst/>
          </a:prstGeom>
          <a:solidFill>
            <a:srgbClr val="B2E389"/>
          </a:solidFill>
          <a:ln w="76200">
            <a:solidFill>
              <a:srgbClr val="B2E389"/>
            </a:solidFill>
            <a:miter lim="800000"/>
            <a:headEnd/>
            <a:tailEnd/>
          </a:ln>
        </p:spPr>
      </p:pic>
      <p:pic>
        <p:nvPicPr>
          <p:cNvPr id="6" name="Picture 2"/>
          <p:cNvPicPr>
            <a:picLocks noChangeAspect="1" noChangeArrowheads="1"/>
          </p:cNvPicPr>
          <p:nvPr/>
        </p:nvPicPr>
        <p:blipFill>
          <a:blip r:embed="rId4">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ftr" sz="quarter" idx="11"/>
          </p:nvPr>
        </p:nvSpPr>
        <p:spPr>
          <a:ln/>
        </p:spPr>
        <p:txBody>
          <a:bodyPr/>
          <a:lstStyle/>
          <a:p>
            <a:r>
              <a:rPr lang="es-ES"/>
              <a:t>LAN 2012</a:t>
            </a:r>
          </a:p>
        </p:txBody>
      </p:sp>
      <p:sp>
        <p:nvSpPr>
          <p:cNvPr id="40962" name="Rectangle 2"/>
          <p:cNvSpPr>
            <a:spLocks noGrp="1" noChangeArrowheads="1"/>
          </p:cNvSpPr>
          <p:nvPr>
            <p:ph type="title"/>
          </p:nvPr>
        </p:nvSpPr>
        <p:spPr>
          <a:xfrm>
            <a:off x="1385918" y="304800"/>
            <a:ext cx="7543800" cy="1431925"/>
          </a:xfrm>
        </p:spPr>
        <p:txBody>
          <a:bodyPr/>
          <a:lstStyle/>
          <a:p>
            <a:pPr eaLnBrk="1" hangingPunct="1"/>
            <a:r>
              <a:rPr lang="es-AR" sz="2400" b="0" u="sng" dirty="0" smtClean="0">
                <a:solidFill>
                  <a:srgbClr val="B2E389"/>
                </a:solidFill>
              </a:rPr>
              <a:t>Creación de material PIM para gestantes: 300 posters derechos y convocatoria PIM  y 5000 folletos sobre actividades PIM</a:t>
            </a:r>
            <a:endParaRPr lang="es-AR" b="0" u="sng" dirty="0" smtClean="0"/>
          </a:p>
        </p:txBody>
      </p:sp>
      <p:sp>
        <p:nvSpPr>
          <p:cNvPr id="40963" name="Rectangle 3"/>
          <p:cNvSpPr>
            <a:spLocks noGrp="1" noChangeArrowheads="1"/>
          </p:cNvSpPr>
          <p:nvPr>
            <p:ph type="body" idx="1"/>
          </p:nvPr>
        </p:nvSpPr>
        <p:spPr>
          <a:xfrm>
            <a:off x="1428728" y="2071678"/>
            <a:ext cx="7358114" cy="4024322"/>
          </a:xfrm>
        </p:spPr>
        <p:txBody>
          <a:bodyPr/>
          <a:lstStyle/>
          <a:p>
            <a:pPr eaLnBrk="1" hangingPunct="1">
              <a:lnSpc>
                <a:spcPct val="150000"/>
              </a:lnSpc>
            </a:pPr>
            <a:r>
              <a:rPr lang="es-ES_tradnl" sz="2400" dirty="0" smtClean="0"/>
              <a:t>Reuniones en la Dirección de Maternidad e Infancia con los referentes de las instituciones y el referente PIM del Proyecto para debates, análisis de las imágenes y del texto</a:t>
            </a:r>
          </a:p>
          <a:p>
            <a:pPr eaLnBrk="1" hangingPunct="1">
              <a:lnSpc>
                <a:spcPct val="150000"/>
              </a:lnSpc>
            </a:pPr>
            <a:r>
              <a:rPr lang="es-ES_tradnl" sz="2400" dirty="0" smtClean="0"/>
              <a:t>Se desarrollaron : folleto explicativo y posters PIM .</a:t>
            </a:r>
          </a:p>
        </p:txBody>
      </p:sp>
      <p:pic>
        <p:nvPicPr>
          <p:cNvPr id="5" name="Picture 2"/>
          <p:cNvPicPr>
            <a:picLocks noChangeAspect="1" noChangeArrowheads="1"/>
          </p:cNvPicPr>
          <p:nvPr/>
        </p:nvPicPr>
        <p:blipFill>
          <a:blip r:embed="rId3">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PIM CARTEL IDERECHO III FINAL.jpg"/>
          <p:cNvPicPr>
            <a:picLocks noGrp="1" noChangeAspect="1" noChangeArrowheads="1"/>
          </p:cNvPicPr>
          <p:nvPr>
            <p:ph sz="quarter" idx="1"/>
          </p:nvPr>
        </p:nvPicPr>
        <p:blipFill>
          <a:blip r:embed="rId2" cstate="print"/>
          <a:stretch>
            <a:fillRect/>
          </a:stretch>
        </p:blipFill>
        <p:spPr bwMode="auto">
          <a:xfrm>
            <a:off x="1643042" y="142852"/>
            <a:ext cx="2296686" cy="3248044"/>
          </a:xfrm>
          <a:prstGeom prst="rect">
            <a:avLst/>
          </a:prstGeom>
          <a:noFill/>
        </p:spPr>
      </p:pic>
      <p:sp>
        <p:nvSpPr>
          <p:cNvPr id="4" name="3 Marcador de pie de página"/>
          <p:cNvSpPr>
            <a:spLocks noGrp="1"/>
          </p:cNvSpPr>
          <p:nvPr>
            <p:ph type="ftr" sz="quarter" idx="11"/>
          </p:nvPr>
        </p:nvSpPr>
        <p:spPr/>
        <p:txBody>
          <a:bodyPr/>
          <a:lstStyle/>
          <a:p>
            <a:r>
              <a:rPr lang="es-ES" smtClean="0"/>
              <a:t>LAN 2012</a:t>
            </a:r>
            <a:endParaRPr lang="es-ES"/>
          </a:p>
        </p:txBody>
      </p:sp>
      <p:pic>
        <p:nvPicPr>
          <p:cNvPr id="2052" name="Picture 4" descr="C:\Users\User\Desktop\nuevo PIM CARTEL   DERECHO I FINAL.jpg"/>
          <p:cNvPicPr>
            <a:picLocks noGrp="1" noChangeAspect="1" noChangeArrowheads="1"/>
          </p:cNvPicPr>
          <p:nvPr>
            <p:ph sz="quarter" idx="2"/>
          </p:nvPr>
        </p:nvPicPr>
        <p:blipFill>
          <a:blip r:embed="rId3" cstate="print"/>
          <a:srcRect/>
          <a:stretch>
            <a:fillRect/>
          </a:stretch>
        </p:blipFill>
        <p:spPr bwMode="auto">
          <a:xfrm>
            <a:off x="5786446" y="71414"/>
            <a:ext cx="2347200" cy="3319482"/>
          </a:xfrm>
          <a:prstGeom prst="rect">
            <a:avLst/>
          </a:prstGeom>
          <a:noFill/>
        </p:spPr>
      </p:pic>
      <p:pic>
        <p:nvPicPr>
          <p:cNvPr id="2053" name="Picture 5" descr="C:\Users\User\Desktop\PIM CARTEL DERECHO II FINAL.jpg"/>
          <p:cNvPicPr>
            <a:picLocks noGrp="1" noChangeAspect="1" noChangeArrowheads="1"/>
          </p:cNvPicPr>
          <p:nvPr>
            <p:ph sz="quarter" idx="3"/>
          </p:nvPr>
        </p:nvPicPr>
        <p:blipFill>
          <a:blip r:embed="rId4" cstate="print"/>
          <a:srcRect/>
          <a:stretch>
            <a:fillRect/>
          </a:stretch>
        </p:blipFill>
        <p:spPr bwMode="auto">
          <a:xfrm>
            <a:off x="1571604" y="3524015"/>
            <a:ext cx="2357454" cy="3333985"/>
          </a:xfrm>
          <a:prstGeom prst="rect">
            <a:avLst/>
          </a:prstGeom>
          <a:noFill/>
        </p:spPr>
      </p:pic>
      <p:pic>
        <p:nvPicPr>
          <p:cNvPr id="14" name="Picture 2"/>
          <p:cNvPicPr>
            <a:picLocks noChangeAspect="1" noChangeArrowheads="1"/>
          </p:cNvPicPr>
          <p:nvPr/>
        </p:nvPicPr>
        <p:blipFill>
          <a:blip r:embed="rId5">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pic>
        <p:nvPicPr>
          <p:cNvPr id="2055" name="Picture 7"/>
          <p:cNvPicPr>
            <a:picLocks noGrp="1" noChangeAspect="1" noChangeArrowheads="1"/>
          </p:cNvPicPr>
          <p:nvPr>
            <p:ph sz="quarter" idx="4"/>
          </p:nvPr>
        </p:nvPicPr>
        <p:blipFill>
          <a:blip r:embed="rId6"/>
          <a:srcRect/>
          <a:stretch>
            <a:fillRect/>
          </a:stretch>
        </p:blipFill>
        <p:spPr bwMode="auto">
          <a:xfrm>
            <a:off x="5480645" y="4114800"/>
            <a:ext cx="2995714" cy="2314596"/>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ftr" sz="quarter" idx="11"/>
          </p:nvPr>
        </p:nvSpPr>
        <p:spPr>
          <a:ln/>
        </p:spPr>
        <p:txBody>
          <a:bodyPr/>
          <a:lstStyle/>
          <a:p>
            <a:r>
              <a:rPr lang="es-ES"/>
              <a:t>LAN 2012</a:t>
            </a:r>
          </a:p>
        </p:txBody>
      </p:sp>
      <p:sp>
        <p:nvSpPr>
          <p:cNvPr id="46082" name="Rectangle 2"/>
          <p:cNvSpPr>
            <a:spLocks noGrp="1" noChangeArrowheads="1"/>
          </p:cNvSpPr>
          <p:nvPr>
            <p:ph type="title"/>
          </p:nvPr>
        </p:nvSpPr>
        <p:spPr>
          <a:xfrm>
            <a:off x="1314480" y="304800"/>
            <a:ext cx="7543800" cy="1431925"/>
          </a:xfrm>
          <a:noFill/>
          <a:ln/>
        </p:spPr>
        <p:txBody>
          <a:bodyPr/>
          <a:lstStyle/>
          <a:p>
            <a:r>
              <a:rPr lang="es-AR" sz="2400" b="0" u="sng" dirty="0" smtClean="0">
                <a:solidFill>
                  <a:srgbClr val="B2E389"/>
                </a:solidFill>
              </a:rPr>
              <a:t>Supervisión, acompañamiento  y monitoreo  realizados. 6 reuniones de acompañamiento y colaboración técnica.</a:t>
            </a:r>
            <a:r>
              <a:rPr lang="es-ES" sz="2400" dirty="0" smtClean="0">
                <a:solidFill>
                  <a:srgbClr val="B2E389"/>
                </a:solidFill>
              </a:rPr>
              <a:t/>
            </a:r>
            <a:br>
              <a:rPr lang="es-ES" sz="2400" dirty="0" smtClean="0">
                <a:solidFill>
                  <a:srgbClr val="B2E389"/>
                </a:solidFill>
              </a:rPr>
            </a:br>
            <a:endParaRPr lang="es-ES" sz="2400" dirty="0" smtClean="0">
              <a:solidFill>
                <a:srgbClr val="B2E389"/>
              </a:solidFill>
            </a:endParaRPr>
          </a:p>
        </p:txBody>
      </p:sp>
      <p:sp>
        <p:nvSpPr>
          <p:cNvPr id="46083" name="Rectangle 3"/>
          <p:cNvSpPr>
            <a:spLocks noGrp="1" noChangeArrowheads="1"/>
          </p:cNvSpPr>
          <p:nvPr>
            <p:ph type="body" idx="1"/>
          </p:nvPr>
        </p:nvSpPr>
        <p:spPr>
          <a:xfrm>
            <a:off x="1066800" y="1714488"/>
            <a:ext cx="7543800" cy="4114800"/>
          </a:xfrm>
          <a:noFill/>
          <a:ln/>
        </p:spPr>
        <p:txBody>
          <a:bodyPr/>
          <a:lstStyle/>
          <a:p>
            <a:pPr eaLnBrk="1" hangingPunct="1">
              <a:lnSpc>
                <a:spcPct val="150000"/>
              </a:lnSpc>
            </a:pPr>
            <a:r>
              <a:rPr lang="es-AR" sz="2000" dirty="0" smtClean="0"/>
              <a:t>La supervisión, acompañamiento a todas las actividades se realizó de manera directa e indirecta en las instituciones,  contando con colaboración de expertos de la Dirección de Maternidad e Infancia y del consultor experto en Pedagogía. Se realizaron visitas, consultorías, revisión de propuestas, y materiales bibliográficos. </a:t>
            </a:r>
          </a:p>
          <a:p>
            <a:pPr eaLnBrk="1" hangingPunct="1">
              <a:lnSpc>
                <a:spcPct val="80000"/>
              </a:lnSpc>
            </a:pPr>
            <a:endParaRPr lang="es-AR" sz="2000" b="1" u="sng" dirty="0" smtClean="0"/>
          </a:p>
          <a:p>
            <a:pPr algn="ctr" eaLnBrk="1" hangingPunct="1">
              <a:lnSpc>
                <a:spcPct val="80000"/>
              </a:lnSpc>
              <a:buFont typeface="Wingdings" pitchFamily="2" charset="2"/>
              <a:buNone/>
            </a:pPr>
            <a:r>
              <a:rPr lang="es-AR" sz="2000" b="1" dirty="0" smtClean="0">
                <a:solidFill>
                  <a:srgbClr val="B2E389"/>
                </a:solidFill>
              </a:rPr>
              <a:t>La propuesta PIM con enfoque de derecho, recibe el honor de ser convocada a  participar en la presentación de experiencias exitosas de Maternidad seguras y  centradas en la Familia , por parte de la Fundación </a:t>
            </a:r>
            <a:r>
              <a:rPr lang="es-AR" sz="2000" b="1" dirty="0" err="1" smtClean="0">
                <a:solidFill>
                  <a:srgbClr val="B2E389"/>
                </a:solidFill>
              </a:rPr>
              <a:t>Larguía</a:t>
            </a:r>
            <a:r>
              <a:rPr lang="es-AR" sz="2000" b="1" dirty="0" smtClean="0">
                <a:solidFill>
                  <a:srgbClr val="B2E389"/>
                </a:solidFill>
              </a:rPr>
              <a:t> en el corriente año, par ala creación del material de difusión</a:t>
            </a:r>
            <a:r>
              <a:rPr lang="es-AR" sz="2000" dirty="0" smtClean="0">
                <a:solidFill>
                  <a:srgbClr val="B2E389"/>
                </a:solidFill>
              </a:rPr>
              <a:t> </a:t>
            </a:r>
            <a:endParaRPr lang="es-ES" sz="2000" dirty="0" smtClean="0">
              <a:solidFill>
                <a:srgbClr val="B2E389"/>
              </a:solidFill>
            </a:endParaRPr>
          </a:p>
          <a:p>
            <a:pPr algn="ctr" eaLnBrk="1" hangingPunct="1">
              <a:lnSpc>
                <a:spcPct val="80000"/>
              </a:lnSpc>
              <a:buFont typeface="Wingdings" pitchFamily="2" charset="2"/>
              <a:buNone/>
            </a:pPr>
            <a:endParaRPr lang="es-ES" sz="2000" dirty="0" smtClean="0">
              <a:solidFill>
                <a:srgbClr val="B2E389"/>
              </a:solidFill>
            </a:endParaRPr>
          </a:p>
          <a:p>
            <a:pPr algn="ctr" eaLnBrk="1" hangingPunct="1">
              <a:lnSpc>
                <a:spcPct val="80000"/>
              </a:lnSpc>
              <a:buFont typeface="Wingdings" pitchFamily="2" charset="2"/>
              <a:buNone/>
            </a:pPr>
            <a:endParaRPr lang="es-ES" sz="2000" dirty="0" smtClean="0">
              <a:solidFill>
                <a:srgbClr val="B2E389"/>
              </a:solidFill>
            </a:endParaRPr>
          </a:p>
          <a:p>
            <a:pPr>
              <a:lnSpc>
                <a:spcPct val="80000"/>
              </a:lnSpc>
              <a:buFont typeface="Wingdings" pitchFamily="2" charset="2"/>
              <a:buNone/>
            </a:pPr>
            <a:endParaRPr lang="es-ES" sz="2000" dirty="0" smtClean="0">
              <a:solidFill>
                <a:srgbClr val="B2E389"/>
              </a:solidFill>
              <a:effectLst/>
            </a:endParaRPr>
          </a:p>
        </p:txBody>
      </p:sp>
      <p:pic>
        <p:nvPicPr>
          <p:cNvPr id="5" name="Picture 2"/>
          <p:cNvPicPr>
            <a:picLocks noChangeAspect="1" noChangeArrowheads="1"/>
          </p:cNvPicPr>
          <p:nvPr/>
        </p:nvPicPr>
        <p:blipFill>
          <a:blip r:embed="rId2">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
        <p:nvSpPr>
          <p:cNvPr id="31755" name="Oval 13"/>
          <p:cNvSpPr>
            <a:spLocks noChangeArrowheads="1"/>
          </p:cNvSpPr>
          <p:nvPr/>
        </p:nvSpPr>
        <p:spPr bwMode="auto">
          <a:xfrm>
            <a:off x="6156325" y="2000240"/>
            <a:ext cx="2987675" cy="2447925"/>
          </a:xfrm>
          <a:prstGeom prst="ellipse">
            <a:avLst/>
          </a:prstGeom>
          <a:gradFill rotWithShape="1">
            <a:gsLst>
              <a:gs pos="0">
                <a:schemeClr val="bg2">
                  <a:alpha val="38000"/>
                </a:schemeClr>
              </a:gs>
              <a:gs pos="100000">
                <a:srgbClr val="FFFFFF">
                  <a:alpha val="30000"/>
                </a:srgbClr>
              </a:gs>
            </a:gsLst>
            <a:lin ang="5400000" scaled="1"/>
          </a:gradFill>
          <a:ln w="9525">
            <a:solidFill>
              <a:schemeClr val="tx1"/>
            </a:solidFill>
            <a:round/>
            <a:headEnd/>
            <a:tailEnd/>
          </a:ln>
        </p:spPr>
        <p:txBody>
          <a:bodyPr wrap="none" anchor="ctr"/>
          <a:lstStyle/>
          <a:p>
            <a:endParaRPr lang="es-AR">
              <a:solidFill>
                <a:schemeClr val="bg1"/>
              </a:solidFill>
            </a:endParaRPr>
          </a:p>
        </p:txBody>
      </p:sp>
      <p:sp>
        <p:nvSpPr>
          <p:cNvPr id="17" name="Rectangle 18"/>
          <p:cNvSpPr>
            <a:spLocks noGrp="1" noChangeArrowheads="1"/>
          </p:cNvSpPr>
          <p:nvPr>
            <p:ph type="ftr" sz="quarter" idx="11"/>
          </p:nvPr>
        </p:nvSpPr>
        <p:spPr>
          <a:ln/>
        </p:spPr>
        <p:txBody>
          <a:bodyPr/>
          <a:lstStyle/>
          <a:p>
            <a:r>
              <a:rPr lang="es-ES"/>
              <a:t>LAN 2012</a:t>
            </a:r>
          </a:p>
        </p:txBody>
      </p:sp>
      <p:pic>
        <p:nvPicPr>
          <p:cNvPr id="31745" name="Picture 2"/>
          <p:cNvPicPr>
            <a:picLocks noChangeAspect="1" noChangeArrowheads="1"/>
          </p:cNvPicPr>
          <p:nvPr/>
        </p:nvPicPr>
        <p:blipFill>
          <a:blip r:embed="rId3">
            <a:lum bright="46000" contrast="-70000"/>
          </a:blip>
          <a:srcRect/>
          <a:stretch>
            <a:fillRect/>
          </a:stretch>
        </p:blipFill>
        <p:spPr bwMode="auto">
          <a:xfrm>
            <a:off x="1857356" y="-285776"/>
            <a:ext cx="6553200" cy="3529013"/>
          </a:xfrm>
          <a:prstGeom prst="rect">
            <a:avLst/>
          </a:prstGeom>
          <a:noFill/>
          <a:ln w="9525">
            <a:noFill/>
            <a:miter lim="800000"/>
            <a:headEnd/>
            <a:tailEnd/>
          </a:ln>
        </p:spPr>
      </p:pic>
      <p:sp>
        <p:nvSpPr>
          <p:cNvPr id="17410" name="Rectangle 3"/>
          <p:cNvSpPr>
            <a:spLocks noGrp="1"/>
          </p:cNvSpPr>
          <p:nvPr>
            <p:ph type="title" idx="4294967295"/>
          </p:nvPr>
        </p:nvSpPr>
        <p:spPr>
          <a:xfrm>
            <a:off x="971550" y="0"/>
            <a:ext cx="7777163" cy="382588"/>
          </a:xfrm>
        </p:spPr>
        <p:txBody>
          <a:bodyPr anchor="b"/>
          <a:lstStyle/>
          <a:p>
            <a:pPr algn="ctr" eaLnBrk="1" hangingPunct="1"/>
            <a:r>
              <a:rPr lang="es-ES" sz="2400" b="0" u="sng" dirty="0" smtClean="0">
                <a:solidFill>
                  <a:srgbClr val="B2E389"/>
                </a:solidFill>
              </a:rPr>
              <a:t>Conclusiones</a:t>
            </a:r>
            <a:endParaRPr lang="es-ES" sz="2000" b="0" u="sng" dirty="0" smtClean="0">
              <a:solidFill>
                <a:srgbClr val="B2E389"/>
              </a:solidFill>
            </a:endParaRPr>
          </a:p>
        </p:txBody>
      </p:sp>
      <p:sp>
        <p:nvSpPr>
          <p:cNvPr id="31747" name="Rectangle 4"/>
          <p:cNvSpPr>
            <a:spLocks noChangeArrowheads="1"/>
          </p:cNvSpPr>
          <p:nvPr/>
        </p:nvSpPr>
        <p:spPr bwMode="auto">
          <a:xfrm>
            <a:off x="3132138" y="620713"/>
            <a:ext cx="3744912" cy="2022475"/>
          </a:xfrm>
          <a:prstGeom prst="rect">
            <a:avLst/>
          </a:prstGeom>
          <a:noFill/>
          <a:ln w="9525">
            <a:noFill/>
            <a:miter lim="800000"/>
            <a:headEnd/>
            <a:tailEnd/>
          </a:ln>
        </p:spPr>
        <p:txBody>
          <a:bodyPr>
            <a:spAutoFit/>
          </a:bodyPr>
          <a:lstStyle/>
          <a:p>
            <a:pPr algn="ctr" eaLnBrk="0" hangingPunct="0">
              <a:spcBef>
                <a:spcPts val="600"/>
              </a:spcBef>
              <a:buClr>
                <a:schemeClr val="accent1"/>
              </a:buClr>
              <a:buSzPct val="70000"/>
              <a:buFont typeface="Wingdings" pitchFamily="2" charset="2"/>
              <a:buNone/>
            </a:pPr>
            <a:r>
              <a:rPr lang="es-ES" sz="1400" b="1">
                <a:solidFill>
                  <a:schemeClr val="bg1"/>
                </a:solidFill>
              </a:rPr>
              <a:t>PIM es una serie de estrategias para un abordaje desde enfoque de derecho,</a:t>
            </a:r>
          </a:p>
          <a:p>
            <a:pPr algn="ctr" eaLnBrk="0" hangingPunct="0">
              <a:spcBef>
                <a:spcPts val="600"/>
              </a:spcBef>
              <a:buClr>
                <a:schemeClr val="accent1"/>
              </a:buClr>
              <a:buSzPct val="70000"/>
              <a:buFont typeface="Wingdings" pitchFamily="2" charset="2"/>
              <a:buNone/>
            </a:pPr>
            <a:r>
              <a:rPr lang="es-ES" sz="1400" b="1">
                <a:solidFill>
                  <a:schemeClr val="bg1"/>
                </a:solidFill>
              </a:rPr>
              <a:t> con el propósito de alcanzar  el  reforzamiento y empoderamiento</a:t>
            </a:r>
          </a:p>
          <a:p>
            <a:pPr algn="ctr" eaLnBrk="0" hangingPunct="0">
              <a:spcBef>
                <a:spcPts val="600"/>
              </a:spcBef>
              <a:buClr>
                <a:schemeClr val="accent1"/>
              </a:buClr>
              <a:buSzPct val="70000"/>
              <a:buFont typeface="Wingdings" pitchFamily="2" charset="2"/>
              <a:buNone/>
            </a:pPr>
            <a:r>
              <a:rPr lang="es-ES" sz="1400" b="1">
                <a:solidFill>
                  <a:schemeClr val="bg1"/>
                </a:solidFill>
              </a:rPr>
              <a:t> de los derechos de los padres, </a:t>
            </a:r>
          </a:p>
          <a:p>
            <a:pPr algn="ctr" eaLnBrk="0" hangingPunct="0">
              <a:spcBef>
                <a:spcPts val="600"/>
              </a:spcBef>
              <a:buClr>
                <a:schemeClr val="accent1"/>
              </a:buClr>
              <a:buSzPct val="70000"/>
              <a:buFont typeface="Wingdings" pitchFamily="2" charset="2"/>
              <a:buNone/>
            </a:pPr>
            <a:r>
              <a:rPr lang="es-ES" sz="1400" b="1">
                <a:solidFill>
                  <a:schemeClr val="bg1"/>
                </a:solidFill>
              </a:rPr>
              <a:t>referidos a la ley  25.929 de la ley de Padres e Hijos en el proceso del nacimiento, favoreciendo la MSCF</a:t>
            </a:r>
          </a:p>
        </p:txBody>
      </p:sp>
      <p:sp>
        <p:nvSpPr>
          <p:cNvPr id="31748" name="Rectangle 5"/>
          <p:cNvSpPr>
            <a:spLocks noChangeArrowheads="1"/>
          </p:cNvSpPr>
          <p:nvPr/>
        </p:nvSpPr>
        <p:spPr bwMode="auto">
          <a:xfrm>
            <a:off x="6480175" y="2636838"/>
            <a:ext cx="2663825" cy="954107"/>
          </a:xfrm>
          <a:prstGeom prst="rect">
            <a:avLst/>
          </a:prstGeom>
          <a:noFill/>
          <a:ln w="9525">
            <a:noFill/>
            <a:miter lim="800000"/>
            <a:headEnd/>
            <a:tailEnd/>
          </a:ln>
        </p:spPr>
        <p:txBody>
          <a:bodyPr>
            <a:spAutoFit/>
          </a:bodyPr>
          <a:lstStyle/>
          <a:p>
            <a:pPr algn="ctr"/>
            <a:r>
              <a:rPr lang="es-AR" sz="1400" b="1" dirty="0">
                <a:solidFill>
                  <a:schemeClr val="bg1"/>
                </a:solidFill>
              </a:rPr>
              <a:t>Puede reformular estrategias para el abordaje especifico de la gestante ( adolescente , alto riesgo) </a:t>
            </a:r>
          </a:p>
        </p:txBody>
      </p:sp>
      <p:sp>
        <p:nvSpPr>
          <p:cNvPr id="31750" name="Rectangle 7"/>
          <p:cNvSpPr>
            <a:spLocks noChangeArrowheads="1"/>
          </p:cNvSpPr>
          <p:nvPr/>
        </p:nvSpPr>
        <p:spPr bwMode="auto">
          <a:xfrm>
            <a:off x="611188" y="5157788"/>
            <a:ext cx="2851150" cy="1155700"/>
          </a:xfrm>
          <a:prstGeom prst="rect">
            <a:avLst/>
          </a:prstGeom>
          <a:noFill/>
          <a:ln w="9525">
            <a:noFill/>
            <a:miter lim="800000"/>
            <a:headEnd/>
            <a:tailEnd/>
          </a:ln>
        </p:spPr>
        <p:txBody>
          <a:bodyPr>
            <a:spAutoFit/>
          </a:bodyPr>
          <a:lstStyle/>
          <a:p>
            <a:pPr algn="ctr"/>
            <a:r>
              <a:rPr lang="es-AR" sz="1400" b="1">
                <a:solidFill>
                  <a:srgbClr val="B2E389"/>
                </a:solidFill>
              </a:rPr>
              <a:t>Incluye el espacio de encuentro </a:t>
            </a:r>
          </a:p>
          <a:p>
            <a:pPr algn="ctr"/>
            <a:r>
              <a:rPr lang="es-AR" sz="1400" b="1">
                <a:solidFill>
                  <a:srgbClr val="B2E389"/>
                </a:solidFill>
              </a:rPr>
              <a:t>y técnicas para el desarrollo del nacimiento y parto humanizado</a:t>
            </a:r>
            <a:endParaRPr lang="es-ES" sz="1400" b="1">
              <a:solidFill>
                <a:srgbClr val="B2E389"/>
              </a:solidFill>
            </a:endParaRPr>
          </a:p>
        </p:txBody>
      </p:sp>
      <p:sp>
        <p:nvSpPr>
          <p:cNvPr id="31751" name="Rectangle 8"/>
          <p:cNvSpPr>
            <a:spLocks noChangeArrowheads="1"/>
          </p:cNvSpPr>
          <p:nvPr/>
        </p:nvSpPr>
        <p:spPr bwMode="auto">
          <a:xfrm>
            <a:off x="179388" y="2636838"/>
            <a:ext cx="3600450" cy="954107"/>
          </a:xfrm>
          <a:prstGeom prst="rect">
            <a:avLst/>
          </a:prstGeom>
          <a:noFill/>
          <a:ln w="9525">
            <a:noFill/>
            <a:miter lim="800000"/>
            <a:headEnd/>
            <a:tailEnd/>
          </a:ln>
        </p:spPr>
        <p:txBody>
          <a:bodyPr>
            <a:spAutoFit/>
          </a:bodyPr>
          <a:lstStyle/>
          <a:p>
            <a:pPr algn="ctr"/>
            <a:r>
              <a:rPr lang="es-AR" sz="1400" b="1" dirty="0"/>
              <a:t>Suma a sus tareas el abordaje </a:t>
            </a:r>
            <a:r>
              <a:rPr lang="es-AR" sz="1400" b="1" dirty="0" err="1"/>
              <a:t>intra</a:t>
            </a:r>
            <a:r>
              <a:rPr lang="es-AR" sz="1400" b="1" dirty="0"/>
              <a:t> y </a:t>
            </a:r>
            <a:r>
              <a:rPr lang="es-AR" sz="1400" b="1" dirty="0" err="1"/>
              <a:t>extramuro</a:t>
            </a:r>
            <a:r>
              <a:rPr lang="es-AR" sz="1400" b="1" dirty="0"/>
              <a:t>, talleres en sala de partos,</a:t>
            </a:r>
          </a:p>
          <a:p>
            <a:pPr algn="ctr"/>
            <a:r>
              <a:rPr lang="es-AR" sz="1400" b="1" dirty="0"/>
              <a:t> encuentros con profesionales, consultorios de acompañamiento</a:t>
            </a:r>
            <a:endParaRPr lang="es-ES" sz="1400" b="1" dirty="0"/>
          </a:p>
        </p:txBody>
      </p:sp>
      <p:sp>
        <p:nvSpPr>
          <p:cNvPr id="31752" name="Rectangle 9"/>
          <p:cNvSpPr>
            <a:spLocks noChangeArrowheads="1"/>
          </p:cNvSpPr>
          <p:nvPr/>
        </p:nvSpPr>
        <p:spPr bwMode="auto">
          <a:xfrm>
            <a:off x="6551613" y="4581525"/>
            <a:ext cx="2592387" cy="1581150"/>
          </a:xfrm>
          <a:prstGeom prst="rect">
            <a:avLst/>
          </a:prstGeom>
          <a:noFill/>
          <a:ln w="9525">
            <a:noFill/>
            <a:miter lim="800000"/>
            <a:headEnd/>
            <a:tailEnd/>
          </a:ln>
        </p:spPr>
        <p:txBody>
          <a:bodyPr>
            <a:spAutoFit/>
          </a:bodyPr>
          <a:lstStyle/>
          <a:p>
            <a:pPr algn="ctr"/>
            <a:r>
              <a:rPr lang="es-AR" sz="1400" b="1">
                <a:solidFill>
                  <a:srgbClr val="B2E389"/>
                </a:solidFill>
              </a:rPr>
              <a:t>Puede fortalecer desde  el área de obstetricia, la terapia Intensiva neonatal, (apoyando la escuela para padres y favoreciendo el ingreso de familiares y hermanos como ejemplo).</a:t>
            </a:r>
            <a:endParaRPr lang="es-ES" sz="1400" b="1">
              <a:solidFill>
                <a:srgbClr val="B2E389"/>
              </a:solidFill>
            </a:endParaRPr>
          </a:p>
        </p:txBody>
      </p:sp>
      <p:sp>
        <p:nvSpPr>
          <p:cNvPr id="31753" name="Oval 10"/>
          <p:cNvSpPr>
            <a:spLocks noChangeArrowheads="1"/>
          </p:cNvSpPr>
          <p:nvPr/>
        </p:nvSpPr>
        <p:spPr bwMode="auto">
          <a:xfrm>
            <a:off x="0" y="1643050"/>
            <a:ext cx="3635375" cy="2592387"/>
          </a:xfrm>
          <a:prstGeom prst="ellipse">
            <a:avLst/>
          </a:prstGeom>
          <a:gradFill rotWithShape="1">
            <a:gsLst>
              <a:gs pos="0">
                <a:schemeClr val="bg2">
                  <a:alpha val="38000"/>
                </a:schemeClr>
              </a:gs>
              <a:gs pos="100000">
                <a:srgbClr val="FFFFFF">
                  <a:alpha val="30000"/>
                </a:srgbClr>
              </a:gs>
            </a:gsLst>
            <a:lin ang="5400000" scaled="1"/>
          </a:gradFill>
          <a:ln w="9525">
            <a:solidFill>
              <a:schemeClr val="tx1"/>
            </a:solidFill>
            <a:round/>
            <a:headEnd/>
            <a:tailEnd/>
          </a:ln>
        </p:spPr>
        <p:txBody>
          <a:bodyPr wrap="none" anchor="ctr"/>
          <a:lstStyle/>
          <a:p>
            <a:endParaRPr lang="es-AR" dirty="0">
              <a:solidFill>
                <a:schemeClr val="bg1"/>
              </a:solidFill>
            </a:endParaRPr>
          </a:p>
        </p:txBody>
      </p:sp>
      <p:sp>
        <p:nvSpPr>
          <p:cNvPr id="31754" name="Oval 12"/>
          <p:cNvSpPr>
            <a:spLocks noChangeArrowheads="1"/>
          </p:cNvSpPr>
          <p:nvPr/>
        </p:nvSpPr>
        <p:spPr bwMode="auto">
          <a:xfrm>
            <a:off x="323850" y="4770438"/>
            <a:ext cx="3097213" cy="2087562"/>
          </a:xfrm>
          <a:prstGeom prst="ellipse">
            <a:avLst/>
          </a:prstGeom>
          <a:gradFill rotWithShape="1">
            <a:gsLst>
              <a:gs pos="0">
                <a:schemeClr val="bg2">
                  <a:alpha val="38000"/>
                </a:schemeClr>
              </a:gs>
              <a:gs pos="100000">
                <a:srgbClr val="FFFFFF">
                  <a:alpha val="30000"/>
                </a:srgbClr>
              </a:gs>
            </a:gsLst>
            <a:lin ang="5400000" scaled="1"/>
          </a:gradFill>
          <a:ln w="9525">
            <a:solidFill>
              <a:schemeClr val="tx1"/>
            </a:solidFill>
            <a:round/>
            <a:headEnd/>
            <a:tailEnd/>
          </a:ln>
        </p:spPr>
        <p:txBody>
          <a:bodyPr wrap="none" anchor="ctr"/>
          <a:lstStyle/>
          <a:p>
            <a:endParaRPr lang="es-AR">
              <a:solidFill>
                <a:schemeClr val="bg1"/>
              </a:solidFill>
            </a:endParaRPr>
          </a:p>
        </p:txBody>
      </p:sp>
      <p:sp>
        <p:nvSpPr>
          <p:cNvPr id="31756" name="Oval 14"/>
          <p:cNvSpPr>
            <a:spLocks noChangeArrowheads="1"/>
          </p:cNvSpPr>
          <p:nvPr/>
        </p:nvSpPr>
        <p:spPr bwMode="auto">
          <a:xfrm>
            <a:off x="6357951" y="4214818"/>
            <a:ext cx="2786050" cy="2336795"/>
          </a:xfrm>
          <a:prstGeom prst="ellipse">
            <a:avLst/>
          </a:prstGeom>
          <a:gradFill rotWithShape="1">
            <a:gsLst>
              <a:gs pos="0">
                <a:schemeClr val="bg2">
                  <a:alpha val="38000"/>
                </a:schemeClr>
              </a:gs>
              <a:gs pos="100000">
                <a:srgbClr val="FFFFFF">
                  <a:alpha val="30000"/>
                </a:srgbClr>
              </a:gs>
            </a:gsLst>
            <a:lin ang="5400000" scaled="1"/>
          </a:gradFill>
          <a:ln w="9525">
            <a:solidFill>
              <a:schemeClr val="tx1"/>
            </a:solidFill>
            <a:round/>
            <a:headEnd/>
            <a:tailEnd/>
          </a:ln>
        </p:spPr>
        <p:txBody>
          <a:bodyPr wrap="none" anchor="ctr"/>
          <a:lstStyle/>
          <a:p>
            <a:endParaRPr lang="es-AR">
              <a:solidFill>
                <a:schemeClr val="bg1"/>
              </a:solidFill>
            </a:endParaRPr>
          </a:p>
        </p:txBody>
      </p:sp>
      <p:sp>
        <p:nvSpPr>
          <p:cNvPr id="31762" name="Oval 21"/>
          <p:cNvSpPr>
            <a:spLocks noChangeArrowheads="1"/>
          </p:cNvSpPr>
          <p:nvPr/>
        </p:nvSpPr>
        <p:spPr bwMode="auto">
          <a:xfrm>
            <a:off x="3357554" y="4313260"/>
            <a:ext cx="3097213" cy="2259012"/>
          </a:xfrm>
          <a:prstGeom prst="ellipse">
            <a:avLst/>
          </a:prstGeom>
          <a:gradFill rotWithShape="1">
            <a:gsLst>
              <a:gs pos="0">
                <a:schemeClr val="bg2">
                  <a:alpha val="38000"/>
                </a:schemeClr>
              </a:gs>
              <a:gs pos="100000">
                <a:srgbClr val="FFFFFF">
                  <a:alpha val="30000"/>
                </a:srgbClr>
              </a:gs>
            </a:gsLst>
            <a:lin ang="5400000" scaled="1"/>
          </a:gradFill>
          <a:ln w="9525">
            <a:solidFill>
              <a:schemeClr val="tx1"/>
            </a:solidFill>
            <a:round/>
            <a:headEnd/>
            <a:tailEnd/>
          </a:ln>
        </p:spPr>
        <p:txBody>
          <a:bodyPr wrap="none" anchor="ctr"/>
          <a:lstStyle/>
          <a:p>
            <a:endParaRPr lang="es-AR">
              <a:solidFill>
                <a:schemeClr val="bg1"/>
              </a:solidFill>
            </a:endParaRPr>
          </a:p>
        </p:txBody>
      </p:sp>
      <p:sp>
        <p:nvSpPr>
          <p:cNvPr id="31761" name="Rectangle 20"/>
          <p:cNvSpPr>
            <a:spLocks noChangeArrowheads="1"/>
          </p:cNvSpPr>
          <p:nvPr/>
        </p:nvSpPr>
        <p:spPr bwMode="auto">
          <a:xfrm>
            <a:off x="3357554" y="4714884"/>
            <a:ext cx="3067050" cy="1384995"/>
          </a:xfrm>
          <a:prstGeom prst="rect">
            <a:avLst/>
          </a:prstGeom>
          <a:noFill/>
          <a:ln w="9525">
            <a:noFill/>
            <a:miter lim="800000"/>
            <a:headEnd/>
            <a:tailEnd/>
          </a:ln>
        </p:spPr>
        <p:txBody>
          <a:bodyPr>
            <a:spAutoFit/>
          </a:bodyPr>
          <a:lstStyle/>
          <a:p>
            <a:pPr algn="ctr"/>
            <a:r>
              <a:rPr lang="es-AR" sz="1400" b="1" dirty="0">
                <a:solidFill>
                  <a:schemeClr val="bg1"/>
                </a:solidFill>
              </a:rPr>
              <a:t>Se formula se como una modalidad  institucional de atención amigable; </a:t>
            </a:r>
          </a:p>
          <a:p>
            <a:pPr algn="ctr"/>
            <a:r>
              <a:rPr lang="es-AR" sz="1400" b="1" dirty="0">
                <a:solidFill>
                  <a:schemeClr val="bg1"/>
                </a:solidFill>
              </a:rPr>
              <a:t>de contención, escucha y cultura organizacional </a:t>
            </a:r>
            <a:r>
              <a:rPr lang="es-ES" sz="1400" b="1" dirty="0">
                <a:solidFill>
                  <a:schemeClr val="bg1"/>
                </a:solidFill>
              </a:rPr>
              <a:t>en el marco de MSCF</a:t>
            </a:r>
          </a:p>
        </p:txBody>
      </p:sp>
      <p:sp>
        <p:nvSpPr>
          <p:cNvPr id="18" name="17 CuadroTexto"/>
          <p:cNvSpPr txBox="1"/>
          <p:nvPr/>
        </p:nvSpPr>
        <p:spPr>
          <a:xfrm>
            <a:off x="3643306" y="3071810"/>
            <a:ext cx="2786082" cy="1200329"/>
          </a:xfrm>
          <a:prstGeom prst="rect">
            <a:avLst/>
          </a:prstGeom>
          <a:noFill/>
        </p:spPr>
        <p:txBody>
          <a:bodyPr wrap="square" rtlCol="0">
            <a:spAutoFit/>
          </a:bodyPr>
          <a:lstStyle/>
          <a:p>
            <a:pPr algn="ctr"/>
            <a:r>
              <a:rPr lang="es-AR" dirty="0" smtClean="0">
                <a:solidFill>
                  <a:schemeClr val="bg2">
                    <a:lumMod val="20000"/>
                    <a:lumOff val="80000"/>
                  </a:schemeClr>
                </a:solidFill>
              </a:rPr>
              <a:t>Práctica segura</a:t>
            </a:r>
          </a:p>
          <a:p>
            <a:pPr algn="ctr"/>
            <a:r>
              <a:rPr lang="es-AR" dirty="0" smtClean="0">
                <a:solidFill>
                  <a:schemeClr val="bg2">
                    <a:lumMod val="20000"/>
                    <a:lumOff val="80000"/>
                  </a:schemeClr>
                </a:solidFill>
              </a:rPr>
              <a:t> que ha demostrado impacto en los resultados perinatales</a:t>
            </a:r>
            <a:endParaRPr lang="es-AR" dirty="0">
              <a:solidFill>
                <a:schemeClr val="bg2">
                  <a:lumMod val="20000"/>
                  <a:lumOff val="8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AR"/>
          </a:p>
        </p:txBody>
      </p:sp>
      <p:sp>
        <p:nvSpPr>
          <p:cNvPr id="5" name="4 Marcador de contenido"/>
          <p:cNvSpPr>
            <a:spLocks noGrp="1"/>
          </p:cNvSpPr>
          <p:nvPr>
            <p:ph idx="1"/>
          </p:nvPr>
        </p:nvSpPr>
        <p:spPr/>
        <p:txBody>
          <a:bodyPr/>
          <a:lstStyle/>
          <a:p>
            <a:pPr algn="ctr"/>
            <a:r>
              <a:rPr lang="es-ES" sz="2400" b="1" dirty="0" smtClean="0"/>
              <a:t>La propuesta PIM, con esta experiencia pudo facilitar pensar y repensarse como un </a:t>
            </a:r>
            <a:r>
              <a:rPr lang="es-ES" sz="2400" b="1" dirty="0" smtClean="0"/>
              <a:t>recurso para abordaje </a:t>
            </a:r>
            <a:r>
              <a:rPr lang="es-ES" sz="2400" b="1" dirty="0" smtClean="0"/>
              <a:t>en el </a:t>
            </a:r>
            <a:r>
              <a:rPr lang="es-ES" sz="2400" b="1" dirty="0" smtClean="0"/>
              <a:t>cual madre </a:t>
            </a:r>
            <a:r>
              <a:rPr lang="es-ES" sz="2400" b="1" dirty="0" smtClean="0"/>
              <a:t>y su familia pueden ejercer sus derechos y su rol materno y paterno, desde su protagonismo y el de su familia. </a:t>
            </a:r>
            <a:endParaRPr lang="es-ES" sz="2400" b="1" dirty="0" smtClean="0"/>
          </a:p>
          <a:p>
            <a:pPr algn="ctr"/>
            <a:r>
              <a:rPr lang="es-ES" sz="2400" b="1" dirty="0" smtClean="0"/>
              <a:t>Una </a:t>
            </a:r>
            <a:r>
              <a:rPr lang="es-ES" sz="2400" b="1" dirty="0" smtClean="0"/>
              <a:t>nueva mirada PIM surgió en la Provincia de </a:t>
            </a:r>
            <a:r>
              <a:rPr lang="es-ES" sz="2400" b="1" dirty="0" err="1" smtClean="0"/>
              <a:t>Cordoba</a:t>
            </a:r>
            <a:r>
              <a:rPr lang="es-ES" sz="2400" b="1" dirty="0" smtClean="0"/>
              <a:t>, transformándose en un nuevo dispositivo de la Maternidad Segura y Centrada en la Familia (Iniciativa UNICEF).  </a:t>
            </a:r>
            <a:r>
              <a:rPr lang="es-AR" b="1" dirty="0" smtClean="0"/>
              <a:t> </a:t>
            </a:r>
            <a:endParaRPr lang="es-AR" dirty="0" smtClean="0"/>
          </a:p>
          <a:p>
            <a:endParaRPr lang="es-AR" dirty="0"/>
          </a:p>
        </p:txBody>
      </p:sp>
      <p:sp>
        <p:nvSpPr>
          <p:cNvPr id="2" name="1 Marcador de pie de página"/>
          <p:cNvSpPr>
            <a:spLocks noGrp="1"/>
          </p:cNvSpPr>
          <p:nvPr>
            <p:ph type="ftr" sz="quarter" idx="11"/>
          </p:nvPr>
        </p:nvSpPr>
        <p:spPr/>
        <p:txBody>
          <a:bodyPr/>
          <a:lstStyle/>
          <a:p>
            <a:r>
              <a:rPr lang="es-ES" smtClean="0"/>
              <a:t>LAN 2012</a:t>
            </a:r>
            <a:endParaRPr lang="es-ES"/>
          </a:p>
        </p:txBody>
      </p:sp>
      <p:pic>
        <p:nvPicPr>
          <p:cNvPr id="6" name="Picture 2"/>
          <p:cNvPicPr>
            <a:picLocks noChangeAspect="1" noChangeArrowheads="1"/>
          </p:cNvPicPr>
          <p:nvPr/>
        </p:nvPicPr>
        <p:blipFill>
          <a:blip r:embed="rId2">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3"/>
          <p:cNvSpPr>
            <a:spLocks noGrp="1"/>
          </p:cNvSpPr>
          <p:nvPr>
            <p:ph type="ftr" sz="quarter" idx="11"/>
          </p:nvPr>
        </p:nvSpPr>
        <p:spPr/>
        <p:txBody>
          <a:bodyPr/>
          <a:lstStyle/>
          <a:p>
            <a:r>
              <a:rPr lang="es-ES"/>
              <a:t>LAN 2012</a:t>
            </a:r>
          </a:p>
        </p:txBody>
      </p:sp>
      <p:pic>
        <p:nvPicPr>
          <p:cNvPr id="49170" name="Picture 31"/>
          <p:cNvPicPr>
            <a:picLocks noChangeAspect="1" noChangeArrowheads="1"/>
          </p:cNvPicPr>
          <p:nvPr/>
        </p:nvPicPr>
        <p:blipFill>
          <a:blip r:embed="rId2" cstate="print"/>
          <a:srcRect/>
          <a:stretch>
            <a:fillRect/>
          </a:stretch>
        </p:blipFill>
        <p:spPr bwMode="auto">
          <a:xfrm>
            <a:off x="1214414" y="1285860"/>
            <a:ext cx="1874150" cy="2655895"/>
          </a:xfrm>
          <a:prstGeom prst="rect">
            <a:avLst/>
          </a:prstGeom>
          <a:solidFill>
            <a:srgbClr val="B2E389"/>
          </a:solidFill>
          <a:ln w="76200">
            <a:solidFill>
              <a:srgbClr val="B2E389"/>
            </a:solidFill>
            <a:miter lim="800000"/>
            <a:headEnd/>
            <a:tailEnd/>
          </a:ln>
        </p:spPr>
      </p:pic>
      <p:pic>
        <p:nvPicPr>
          <p:cNvPr id="49171" name="Picture 32"/>
          <p:cNvPicPr>
            <a:picLocks noChangeAspect="1" noChangeArrowheads="1"/>
          </p:cNvPicPr>
          <p:nvPr/>
        </p:nvPicPr>
        <p:blipFill>
          <a:blip r:embed="rId3" cstate="print"/>
          <a:srcRect/>
          <a:stretch>
            <a:fillRect/>
          </a:stretch>
        </p:blipFill>
        <p:spPr bwMode="auto">
          <a:xfrm rot="1073050">
            <a:off x="5893349" y="237886"/>
            <a:ext cx="2076258" cy="3349182"/>
          </a:xfrm>
          <a:prstGeom prst="rect">
            <a:avLst/>
          </a:prstGeom>
          <a:noFill/>
          <a:ln w="76200">
            <a:solidFill>
              <a:srgbClr val="B2E389"/>
            </a:solidFill>
            <a:miter lim="800000"/>
            <a:headEnd/>
            <a:tailEnd/>
          </a:ln>
        </p:spPr>
      </p:pic>
      <p:pic>
        <p:nvPicPr>
          <p:cNvPr id="49172" name="Picture 33"/>
          <p:cNvPicPr>
            <a:picLocks noChangeAspect="1" noChangeArrowheads="1"/>
          </p:cNvPicPr>
          <p:nvPr/>
        </p:nvPicPr>
        <p:blipFill>
          <a:blip r:embed="rId4" cstate="print"/>
          <a:srcRect l="6966" t="-4295"/>
          <a:stretch>
            <a:fillRect/>
          </a:stretch>
        </p:blipFill>
        <p:spPr bwMode="auto">
          <a:xfrm>
            <a:off x="6588125" y="2571744"/>
            <a:ext cx="2555875" cy="3816729"/>
          </a:xfrm>
          <a:prstGeom prst="rect">
            <a:avLst/>
          </a:prstGeom>
          <a:noFill/>
          <a:ln w="76200">
            <a:solidFill>
              <a:srgbClr val="B2E389"/>
            </a:solidFill>
            <a:miter lim="800000"/>
            <a:headEnd/>
            <a:tailEnd/>
          </a:ln>
        </p:spPr>
      </p:pic>
      <p:pic>
        <p:nvPicPr>
          <p:cNvPr id="7" name="Picture 2" descr="H:\BlackBerry\camera\Capital-20120801-00068.jpg"/>
          <p:cNvPicPr>
            <a:picLocks noGrp="1" noChangeAspect="1" noChangeArrowheads="1"/>
          </p:cNvPicPr>
          <p:nvPr>
            <p:ph/>
          </p:nvPr>
        </p:nvPicPr>
        <p:blipFill>
          <a:blip r:embed="rId5" cstate="print"/>
          <a:srcRect/>
          <a:stretch>
            <a:fillRect/>
          </a:stretch>
        </p:blipFill>
        <p:spPr bwMode="auto">
          <a:xfrm rot="20311209">
            <a:off x="2887076" y="3138582"/>
            <a:ext cx="2531505" cy="33730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2" descr="H:\BlackBerry\pictures\IMG01289-20121008-2320.jpg"/>
          <p:cNvPicPr>
            <a:picLocks noChangeAspect="1" noChangeArrowheads="1"/>
          </p:cNvPicPr>
          <p:nvPr/>
        </p:nvPicPr>
        <p:blipFill>
          <a:blip r:embed="rId6" cstate="print"/>
          <a:srcRect/>
          <a:stretch>
            <a:fillRect/>
          </a:stretch>
        </p:blipFill>
        <p:spPr bwMode="auto">
          <a:xfrm rot="19987973">
            <a:off x="2626615" y="547024"/>
            <a:ext cx="2949190" cy="22118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p:cNvPicPr>
            <a:picLocks noChangeAspect="1" noChangeArrowheads="1"/>
          </p:cNvPicPr>
          <p:nvPr/>
        </p:nvPicPr>
        <p:blipFill>
          <a:blip r:embed="rId7">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9170"/>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par>
                                <p:cTn id="9" presetID="6" presetClass="emph" presetSubtype="0" fill="hold" nodeType="withEffect">
                                  <p:stCondLst>
                                    <p:cond delay="0"/>
                                  </p:stCondLst>
                                  <p:childTnLst>
                                    <p:animScale>
                                      <p:cBhvr>
                                        <p:cTn id="10" dur="2000" fill="hold"/>
                                        <p:tgtEl>
                                          <p:spTgt spid="7"/>
                                        </p:tgtEl>
                                      </p:cBhvr>
                                      <p:by x="150000" y="150000"/>
                                    </p:animScale>
                                  </p:childTnLst>
                                </p:cTn>
                              </p:par>
                              <p:par>
                                <p:cTn id="11" presetID="6" presetClass="emph" presetSubtype="0" fill="hold" nodeType="withEffect">
                                  <p:stCondLst>
                                    <p:cond delay="0"/>
                                  </p:stCondLst>
                                  <p:childTnLst>
                                    <p:animScale>
                                      <p:cBhvr>
                                        <p:cTn id="12" dur="2000" fill="hold"/>
                                        <p:tgtEl>
                                          <p:spTgt spid="49171"/>
                                        </p:tgtEl>
                                      </p:cBhvr>
                                      <p:by x="150000" y="150000"/>
                                    </p:animScale>
                                  </p:childTnLst>
                                </p:cTn>
                              </p:par>
                              <p:par>
                                <p:cTn id="13" presetID="6" presetClass="emph" presetSubtype="0" fill="hold" nodeType="withEffect">
                                  <p:stCondLst>
                                    <p:cond delay="0"/>
                                  </p:stCondLst>
                                  <p:childTnLst>
                                    <p:animScale>
                                      <p:cBhvr>
                                        <p:cTn id="14" dur="2000" fill="hold"/>
                                        <p:tgtEl>
                                          <p:spTgt spid="4917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endParaRPr lang="es-AR"/>
          </a:p>
        </p:txBody>
      </p:sp>
      <p:sp>
        <p:nvSpPr>
          <p:cNvPr id="7" name="Marcador de pie de página 7"/>
          <p:cNvSpPr>
            <a:spLocks noGrp="1"/>
          </p:cNvSpPr>
          <p:nvPr>
            <p:ph type="ftr" sz="quarter" idx="11"/>
          </p:nvPr>
        </p:nvSpPr>
        <p:spPr/>
        <p:txBody>
          <a:bodyPr/>
          <a:lstStyle/>
          <a:p>
            <a:r>
              <a:rPr lang="es-ES"/>
              <a:t>LAN 2012</a:t>
            </a:r>
          </a:p>
        </p:txBody>
      </p:sp>
      <p:pic>
        <p:nvPicPr>
          <p:cNvPr id="9" name="Picture 2"/>
          <p:cNvPicPr>
            <a:picLocks noChangeAspect="1" noChangeArrowheads="1"/>
          </p:cNvPicPr>
          <p:nvPr/>
        </p:nvPicPr>
        <p:blipFill>
          <a:blip r:embed="rId2"/>
          <a:srcRect/>
          <a:stretch>
            <a:fillRect/>
          </a:stretch>
        </p:blipFill>
        <p:spPr bwMode="auto">
          <a:xfrm>
            <a:off x="1226481" y="0"/>
            <a:ext cx="7917519" cy="6069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9 CuadroTexto"/>
          <p:cNvSpPr txBox="1"/>
          <p:nvPr/>
        </p:nvSpPr>
        <p:spPr>
          <a:xfrm>
            <a:off x="2857488" y="571480"/>
            <a:ext cx="5500726" cy="1815882"/>
          </a:xfrm>
          <a:prstGeom prst="rect">
            <a:avLst/>
          </a:prstGeom>
          <a:noFill/>
        </p:spPr>
        <p:txBody>
          <a:bodyPr wrap="square" rtlCol="0">
            <a:spAutoFit/>
          </a:bodyPr>
          <a:lstStyle/>
          <a:p>
            <a:pPr algn="r"/>
            <a:r>
              <a:rPr lang="es-AR" sz="2800" dirty="0" smtClean="0"/>
              <a:t>Para cambiar el mundo , es necesario cambiar la forma de nacer</a:t>
            </a:r>
            <a:r>
              <a:rPr lang="es-AR" dirty="0" smtClean="0"/>
              <a:t>…</a:t>
            </a:r>
          </a:p>
          <a:p>
            <a:pPr algn="r"/>
            <a:r>
              <a:rPr lang="es-AR" sz="2800" dirty="0" smtClean="0"/>
              <a:t> </a:t>
            </a:r>
            <a:r>
              <a:rPr lang="es-AR" sz="2800" dirty="0" err="1" smtClean="0"/>
              <a:t>Micheel</a:t>
            </a:r>
            <a:r>
              <a:rPr lang="es-AR" sz="2800" dirty="0" smtClean="0"/>
              <a:t>  </a:t>
            </a:r>
            <a:r>
              <a:rPr lang="es-AR" sz="2800" dirty="0" err="1" smtClean="0"/>
              <a:t>Odent</a:t>
            </a:r>
            <a:endParaRPr lang="es-AR" sz="2800" dirty="0"/>
          </a:p>
        </p:txBody>
      </p:sp>
      <p:pic>
        <p:nvPicPr>
          <p:cNvPr id="11" name="Picture 2"/>
          <p:cNvPicPr>
            <a:picLocks noChangeAspect="1" noChangeArrowheads="1"/>
          </p:cNvPicPr>
          <p:nvPr/>
        </p:nvPicPr>
        <p:blipFill>
          <a:blip r:embed="rId3">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ppt_w*0.70"/>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ftr" sz="quarter" idx="11"/>
          </p:nvPr>
        </p:nvSpPr>
        <p:spPr>
          <a:ln/>
        </p:spPr>
        <p:txBody>
          <a:bodyPr/>
          <a:lstStyle/>
          <a:p>
            <a:r>
              <a:rPr lang="es-ES"/>
              <a:t>LAN 2012</a:t>
            </a:r>
          </a:p>
        </p:txBody>
      </p:sp>
      <p:sp>
        <p:nvSpPr>
          <p:cNvPr id="45057" name="2 Marcador de pie de página"/>
          <p:cNvSpPr txBox="1">
            <a:spLocks noGrp="1"/>
          </p:cNvSpPr>
          <p:nvPr/>
        </p:nvSpPr>
        <p:spPr bwMode="auto">
          <a:xfrm rot="5400000">
            <a:off x="6989763" y="3736975"/>
            <a:ext cx="3200400" cy="365125"/>
          </a:xfrm>
          <a:prstGeom prst="rect">
            <a:avLst/>
          </a:prstGeom>
          <a:noFill/>
          <a:ln>
            <a:miter lim="800000"/>
            <a:headEnd/>
            <a:tailEnd/>
          </a:ln>
        </p:spPr>
        <p:txBody>
          <a:bodyPr anchor="ctr"/>
          <a:lstStyle/>
          <a:p>
            <a:pPr>
              <a:defRPr/>
            </a:pPr>
            <a:endParaRPr lang="es-ES" sz="1200" dirty="0">
              <a:solidFill>
                <a:schemeClr val="tx2"/>
              </a:solidFill>
              <a:latin typeface="+mn-lt"/>
            </a:endParaRPr>
          </a:p>
        </p:txBody>
      </p:sp>
      <p:sp>
        <p:nvSpPr>
          <p:cNvPr id="6" name="5 CuadroTexto"/>
          <p:cNvSpPr txBox="1">
            <a:spLocks noChangeArrowheads="1"/>
          </p:cNvSpPr>
          <p:nvPr/>
        </p:nvSpPr>
        <p:spPr bwMode="auto">
          <a:xfrm>
            <a:off x="3929058" y="4286256"/>
            <a:ext cx="2519362" cy="1446550"/>
          </a:xfrm>
          <a:prstGeom prst="rect">
            <a:avLst/>
          </a:prstGeom>
          <a:noFill/>
          <a:ln w="9525">
            <a:noFill/>
            <a:miter lim="800000"/>
            <a:headEnd/>
            <a:tailEnd/>
          </a:ln>
        </p:spPr>
        <p:txBody>
          <a:bodyPr>
            <a:spAutoFit/>
          </a:bodyPr>
          <a:lstStyle/>
          <a:p>
            <a:r>
              <a:rPr lang="es-AR" sz="4400" dirty="0" smtClean="0">
                <a:solidFill>
                  <a:srgbClr val="B2E389"/>
                </a:solidFill>
                <a:latin typeface="Tahoma" pitchFamily="34" charset="0"/>
              </a:rPr>
              <a:t>Muchas gracias</a:t>
            </a:r>
            <a:r>
              <a:rPr lang="es-AR" sz="4400" dirty="0">
                <a:solidFill>
                  <a:srgbClr val="B2E389"/>
                </a:solidFill>
                <a:latin typeface="Tahoma" pitchFamily="34" charset="0"/>
              </a:rPr>
              <a:t>!!</a:t>
            </a:r>
          </a:p>
        </p:txBody>
      </p:sp>
      <p:pic>
        <p:nvPicPr>
          <p:cNvPr id="5" name="Picture 11" descr="logo mscf"/>
          <p:cNvPicPr>
            <a:picLocks noChangeAspect="1" noChangeArrowheads="1"/>
          </p:cNvPicPr>
          <p:nvPr/>
        </p:nvPicPr>
        <p:blipFill>
          <a:blip r:embed="rId2" cstate="print">
            <a:lum bright="-18000" contrast="36000"/>
          </a:blip>
          <a:srcRect l="11319" t="5328" r="9450" b="32768"/>
          <a:stretch>
            <a:fillRect/>
          </a:stretch>
        </p:blipFill>
        <p:spPr bwMode="auto">
          <a:xfrm>
            <a:off x="4357686" y="1500174"/>
            <a:ext cx="1928826" cy="21699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2"/>
          <p:cNvPicPr>
            <a:picLocks noChangeAspect="1" noChangeArrowheads="1"/>
          </p:cNvPicPr>
          <p:nvPr/>
        </p:nvPicPr>
        <p:blipFill>
          <a:blip r:embed="rId3">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6"/>
          <p:cNvSpPr>
            <a:spLocks noChangeArrowheads="1"/>
          </p:cNvSpPr>
          <p:nvPr/>
        </p:nvSpPr>
        <p:spPr bwMode="auto">
          <a:xfrm>
            <a:off x="1835150" y="2276475"/>
            <a:ext cx="5473700" cy="2951163"/>
          </a:xfrm>
          <a:prstGeom prst="ellipse">
            <a:avLst/>
          </a:prstGeom>
          <a:solidFill>
            <a:schemeClr val="bg1"/>
          </a:solidFill>
          <a:ln w="9525">
            <a:solidFill>
              <a:schemeClr val="tx1"/>
            </a:solidFill>
            <a:round/>
            <a:headEnd/>
            <a:tailEnd/>
          </a:ln>
        </p:spPr>
        <p:txBody>
          <a:bodyPr wrap="none" anchor="ctr"/>
          <a:lstStyle/>
          <a:p>
            <a:pPr algn="ctr"/>
            <a:endParaRPr lang="es-ES"/>
          </a:p>
        </p:txBody>
      </p:sp>
      <p:sp>
        <p:nvSpPr>
          <p:cNvPr id="10242" name="Rectangle 2"/>
          <p:cNvSpPr>
            <a:spLocks noGrp="1" noChangeArrowheads="1"/>
          </p:cNvSpPr>
          <p:nvPr>
            <p:ph type="title"/>
          </p:nvPr>
        </p:nvSpPr>
        <p:spPr>
          <a:xfrm>
            <a:off x="1243042" y="142852"/>
            <a:ext cx="7543800" cy="1431925"/>
          </a:xfrm>
        </p:spPr>
        <p:txBody>
          <a:bodyPr>
            <a:normAutofit/>
          </a:bodyPr>
          <a:lstStyle/>
          <a:p>
            <a:pPr eaLnBrk="1" fontAlgn="auto" hangingPunct="1">
              <a:spcAft>
                <a:spcPts val="0"/>
              </a:spcAft>
              <a:defRPr/>
            </a:pPr>
            <a:r>
              <a:rPr lang="es-ES" sz="3200" dirty="0">
                <a:solidFill>
                  <a:srgbClr val="B2E389"/>
                </a:solidFill>
              </a:rPr>
              <a:t>Ecología de la gestación</a:t>
            </a:r>
            <a:br>
              <a:rPr lang="es-ES" sz="3200" dirty="0">
                <a:solidFill>
                  <a:srgbClr val="B2E389"/>
                </a:solidFill>
              </a:rPr>
            </a:br>
            <a:r>
              <a:rPr lang="es-ES" sz="3200" dirty="0">
                <a:solidFill>
                  <a:srgbClr val="B2E389"/>
                </a:solidFill>
              </a:rPr>
              <a:t>Constelación  de la maternidad</a:t>
            </a:r>
            <a:r>
              <a:rPr lang="es-ES" sz="4000" dirty="0">
                <a:solidFill>
                  <a:srgbClr val="B2E389"/>
                </a:solidFill>
              </a:rPr>
              <a:t>  </a:t>
            </a:r>
          </a:p>
        </p:txBody>
      </p:sp>
      <p:sp>
        <p:nvSpPr>
          <p:cNvPr id="24580" name="Oval 5"/>
          <p:cNvSpPr>
            <a:spLocks noChangeArrowheads="1"/>
          </p:cNvSpPr>
          <p:nvPr/>
        </p:nvSpPr>
        <p:spPr bwMode="auto">
          <a:xfrm>
            <a:off x="2555875" y="2636838"/>
            <a:ext cx="3960813" cy="2016125"/>
          </a:xfrm>
          <a:prstGeom prst="ellipse">
            <a:avLst/>
          </a:prstGeom>
          <a:solidFill>
            <a:schemeClr val="bg2"/>
          </a:solidFill>
          <a:ln w="9525">
            <a:solidFill>
              <a:schemeClr val="tx1"/>
            </a:solidFill>
            <a:round/>
            <a:headEnd/>
            <a:tailEnd/>
          </a:ln>
        </p:spPr>
        <p:txBody>
          <a:bodyPr wrap="none" anchor="ctr"/>
          <a:lstStyle/>
          <a:p>
            <a:endParaRPr lang="es-ES"/>
          </a:p>
        </p:txBody>
      </p:sp>
      <p:sp>
        <p:nvSpPr>
          <p:cNvPr id="24581" name="Oval 4"/>
          <p:cNvSpPr>
            <a:spLocks noChangeArrowheads="1"/>
          </p:cNvSpPr>
          <p:nvPr/>
        </p:nvSpPr>
        <p:spPr bwMode="auto">
          <a:xfrm>
            <a:off x="3802063" y="3213100"/>
            <a:ext cx="1706562" cy="1501784"/>
          </a:xfrm>
          <a:prstGeom prst="ellipse">
            <a:avLst/>
          </a:prstGeom>
          <a:solidFill>
            <a:srgbClr val="F1A559"/>
          </a:solidFill>
          <a:ln w="12700">
            <a:solidFill>
              <a:schemeClr val="bg1"/>
            </a:solidFill>
            <a:round/>
            <a:headEnd/>
            <a:tailEnd/>
          </a:ln>
        </p:spPr>
        <p:txBody>
          <a:bodyPr wrap="none" anchor="ctr"/>
          <a:lstStyle/>
          <a:p>
            <a:pPr algn="ctr"/>
            <a:r>
              <a:rPr lang="es-ES" sz="1400" b="1" dirty="0" smtClean="0"/>
              <a:t>Binomio</a:t>
            </a:r>
            <a:endParaRPr lang="es-ES" sz="1400" b="1" dirty="0"/>
          </a:p>
          <a:p>
            <a:pPr algn="ctr"/>
            <a:r>
              <a:rPr lang="es-ES" sz="1400" b="1" dirty="0"/>
              <a:t> madre </a:t>
            </a:r>
            <a:r>
              <a:rPr lang="es-ES" sz="1400" b="1" dirty="0" smtClean="0"/>
              <a:t>hijo</a:t>
            </a:r>
          </a:p>
          <a:p>
            <a:pPr algn="ctr"/>
            <a:r>
              <a:rPr lang="es-ES" sz="1400" b="1" dirty="0" smtClean="0">
                <a:solidFill>
                  <a:srgbClr val="C00000"/>
                </a:solidFill>
              </a:rPr>
              <a:t>Familia </a:t>
            </a:r>
            <a:endParaRPr lang="es-ES" sz="1400" b="1" dirty="0">
              <a:solidFill>
                <a:srgbClr val="C00000"/>
              </a:solidFill>
            </a:endParaRPr>
          </a:p>
        </p:txBody>
      </p:sp>
      <p:sp>
        <p:nvSpPr>
          <p:cNvPr id="24582" name="Oval 8"/>
          <p:cNvSpPr>
            <a:spLocks noChangeArrowheads="1"/>
          </p:cNvSpPr>
          <p:nvPr/>
        </p:nvSpPr>
        <p:spPr bwMode="auto">
          <a:xfrm flipH="1" flipV="1">
            <a:off x="4643438" y="3500438"/>
            <a:ext cx="71437" cy="73025"/>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0249" name="AutoShape 9"/>
          <p:cNvSpPr>
            <a:spLocks noChangeArrowheads="1"/>
          </p:cNvSpPr>
          <p:nvPr/>
        </p:nvSpPr>
        <p:spPr bwMode="auto">
          <a:xfrm>
            <a:off x="1619250" y="2997200"/>
            <a:ext cx="976313" cy="358775"/>
          </a:xfrm>
          <a:prstGeom prst="rightArrow">
            <a:avLst>
              <a:gd name="adj1" fmla="val 50000"/>
              <a:gd name="adj2" fmla="val 68031"/>
            </a:avLst>
          </a:prstGeom>
          <a:solidFill>
            <a:schemeClr val="accent2"/>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fontAlgn="auto">
              <a:spcBef>
                <a:spcPts val="0"/>
              </a:spcBef>
              <a:spcAft>
                <a:spcPts val="0"/>
              </a:spcAft>
              <a:defRPr/>
            </a:pPr>
            <a:endParaRPr lang="es-AR">
              <a:latin typeface="+mn-lt"/>
            </a:endParaRPr>
          </a:p>
        </p:txBody>
      </p:sp>
      <p:sp>
        <p:nvSpPr>
          <p:cNvPr id="10250" name="AutoShape 10"/>
          <p:cNvSpPr>
            <a:spLocks noChangeArrowheads="1"/>
          </p:cNvSpPr>
          <p:nvPr/>
        </p:nvSpPr>
        <p:spPr bwMode="auto">
          <a:xfrm rot="19249787">
            <a:off x="2218150" y="4625713"/>
            <a:ext cx="976313" cy="358775"/>
          </a:xfrm>
          <a:prstGeom prst="rightArrow">
            <a:avLst>
              <a:gd name="adj1" fmla="val 50000"/>
              <a:gd name="adj2" fmla="val 68031"/>
            </a:avLst>
          </a:prstGeom>
          <a:solidFill>
            <a:schemeClr val="accent2"/>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fontAlgn="auto">
              <a:spcBef>
                <a:spcPts val="0"/>
              </a:spcBef>
              <a:spcAft>
                <a:spcPts val="0"/>
              </a:spcAft>
              <a:defRPr/>
            </a:pPr>
            <a:endParaRPr lang="es-AR">
              <a:latin typeface="+mn-lt"/>
            </a:endParaRPr>
          </a:p>
        </p:txBody>
      </p:sp>
      <p:sp>
        <p:nvSpPr>
          <p:cNvPr id="10252" name="AutoShape 12"/>
          <p:cNvSpPr>
            <a:spLocks noChangeArrowheads="1"/>
          </p:cNvSpPr>
          <p:nvPr/>
        </p:nvSpPr>
        <p:spPr bwMode="auto">
          <a:xfrm rot="10800000">
            <a:off x="6084888" y="4076700"/>
            <a:ext cx="936625" cy="360363"/>
          </a:xfrm>
          <a:prstGeom prst="rightArrow">
            <a:avLst>
              <a:gd name="adj1" fmla="val 50000"/>
              <a:gd name="adj2" fmla="val 64978"/>
            </a:avLst>
          </a:prstGeom>
          <a:solidFill>
            <a:schemeClr val="accent2"/>
          </a:solidFill>
          <a:ln w="9525">
            <a:solidFill>
              <a:schemeClr val="tx1"/>
            </a:solidFill>
            <a:miter lim="800000"/>
            <a:headEnd/>
            <a:tailEnd/>
          </a:ln>
          <a:effectLst>
            <a:outerShdw dist="107763" dir="18900000" algn="ctr" rotWithShape="0">
              <a:schemeClr val="bg2">
                <a:alpha val="50000"/>
              </a:schemeClr>
            </a:outerShdw>
          </a:effectLst>
        </p:spPr>
        <p:txBody>
          <a:bodyPr rot="10800000" wrap="none" anchor="ctr"/>
          <a:lstStyle/>
          <a:p>
            <a:pPr fontAlgn="auto">
              <a:spcBef>
                <a:spcPts val="0"/>
              </a:spcBef>
              <a:spcAft>
                <a:spcPts val="0"/>
              </a:spcAft>
              <a:defRPr/>
            </a:pPr>
            <a:endParaRPr lang="es-AR">
              <a:latin typeface="+mn-lt"/>
            </a:endParaRPr>
          </a:p>
        </p:txBody>
      </p:sp>
      <p:sp>
        <p:nvSpPr>
          <p:cNvPr id="10253" name="AutoShape 13"/>
          <p:cNvSpPr>
            <a:spLocks noChangeArrowheads="1"/>
          </p:cNvSpPr>
          <p:nvPr/>
        </p:nvSpPr>
        <p:spPr bwMode="auto">
          <a:xfrm rot="9450110">
            <a:off x="5510213" y="3079750"/>
            <a:ext cx="431800" cy="360363"/>
          </a:xfrm>
          <a:prstGeom prst="rightArrow">
            <a:avLst>
              <a:gd name="adj1" fmla="val 57713"/>
              <a:gd name="adj2" fmla="val 23360"/>
            </a:avLst>
          </a:prstGeom>
          <a:solidFill>
            <a:schemeClr val="accent2"/>
          </a:solidFill>
          <a:ln w="9525">
            <a:solidFill>
              <a:schemeClr val="tx1"/>
            </a:solidFill>
            <a:miter lim="800000"/>
            <a:headEnd/>
            <a:tailEnd/>
          </a:ln>
          <a:effectLst>
            <a:outerShdw dist="107763" dir="18900000" algn="ctr" rotWithShape="0">
              <a:schemeClr val="bg2">
                <a:alpha val="50000"/>
              </a:schemeClr>
            </a:outerShdw>
          </a:effectLst>
        </p:spPr>
        <p:txBody>
          <a:bodyPr rot="10800000" wrap="none" anchor="ctr"/>
          <a:lstStyle/>
          <a:p>
            <a:pPr fontAlgn="auto">
              <a:spcBef>
                <a:spcPts val="0"/>
              </a:spcBef>
              <a:spcAft>
                <a:spcPts val="0"/>
              </a:spcAft>
              <a:defRPr/>
            </a:pPr>
            <a:endParaRPr lang="es-AR">
              <a:latin typeface="+mn-lt"/>
            </a:endParaRPr>
          </a:p>
        </p:txBody>
      </p:sp>
      <p:sp>
        <p:nvSpPr>
          <p:cNvPr id="10259" name="Line 19"/>
          <p:cNvSpPr>
            <a:spLocks noChangeShapeType="1"/>
          </p:cNvSpPr>
          <p:nvPr/>
        </p:nvSpPr>
        <p:spPr bwMode="auto">
          <a:xfrm>
            <a:off x="2843213" y="3284538"/>
            <a:ext cx="1441450" cy="360362"/>
          </a:xfrm>
          <a:prstGeom prst="line">
            <a:avLst/>
          </a:prstGeom>
          <a:noFill/>
          <a:ln w="9525">
            <a:solidFill>
              <a:schemeClr val="tx1"/>
            </a:solidFill>
            <a:round/>
            <a:headEnd/>
            <a:tailEnd type="triangle" w="med" len="med"/>
          </a:ln>
          <a:effectLst>
            <a:outerShdw dist="107763" dir="13500000" algn="ctr" rotWithShape="0">
              <a:schemeClr val="bg2">
                <a:alpha val="50000"/>
              </a:schemeClr>
            </a:outerShdw>
          </a:effectLst>
        </p:spPr>
        <p:txBody>
          <a:bodyPr/>
          <a:lstStyle/>
          <a:p>
            <a:pPr fontAlgn="auto">
              <a:spcBef>
                <a:spcPts val="0"/>
              </a:spcBef>
              <a:spcAft>
                <a:spcPts val="0"/>
              </a:spcAft>
              <a:defRPr/>
            </a:pPr>
            <a:endParaRPr lang="es-AR">
              <a:latin typeface="+mn-lt"/>
            </a:endParaRPr>
          </a:p>
        </p:txBody>
      </p:sp>
      <p:sp>
        <p:nvSpPr>
          <p:cNvPr id="10260" name="Line 20"/>
          <p:cNvSpPr>
            <a:spLocks noChangeShapeType="1"/>
          </p:cNvSpPr>
          <p:nvPr/>
        </p:nvSpPr>
        <p:spPr bwMode="auto">
          <a:xfrm flipV="1">
            <a:off x="3492500" y="3933825"/>
            <a:ext cx="646113" cy="287338"/>
          </a:xfrm>
          <a:prstGeom prst="line">
            <a:avLst/>
          </a:prstGeom>
          <a:noFill/>
          <a:ln w="9525">
            <a:solidFill>
              <a:schemeClr val="tx1"/>
            </a:solidFill>
            <a:round/>
            <a:headEnd/>
            <a:tailEnd type="triangle" w="med" len="med"/>
          </a:ln>
          <a:effectLst>
            <a:outerShdw dist="107763" dir="13500000" algn="ctr" rotWithShape="0">
              <a:schemeClr val="bg2">
                <a:alpha val="50000"/>
              </a:schemeClr>
            </a:outerShdw>
          </a:effectLst>
        </p:spPr>
        <p:txBody>
          <a:bodyPr/>
          <a:lstStyle/>
          <a:p>
            <a:pPr fontAlgn="auto">
              <a:spcBef>
                <a:spcPts val="0"/>
              </a:spcBef>
              <a:spcAft>
                <a:spcPts val="0"/>
              </a:spcAft>
              <a:defRPr/>
            </a:pPr>
            <a:endParaRPr lang="es-AR">
              <a:latin typeface="+mn-lt"/>
            </a:endParaRPr>
          </a:p>
        </p:txBody>
      </p:sp>
      <p:sp>
        <p:nvSpPr>
          <p:cNvPr id="10261" name="Line 21"/>
          <p:cNvSpPr>
            <a:spLocks noChangeShapeType="1"/>
          </p:cNvSpPr>
          <p:nvPr/>
        </p:nvSpPr>
        <p:spPr bwMode="auto">
          <a:xfrm flipH="1">
            <a:off x="5292725" y="3357563"/>
            <a:ext cx="142875" cy="71437"/>
          </a:xfrm>
          <a:prstGeom prst="line">
            <a:avLst/>
          </a:prstGeom>
          <a:noFill/>
          <a:ln w="9525">
            <a:solidFill>
              <a:schemeClr val="tx1"/>
            </a:solidFill>
            <a:round/>
            <a:headEnd/>
            <a:tailEnd type="triangle" w="med" len="med"/>
          </a:ln>
          <a:effectLst>
            <a:outerShdw dist="107763" dir="18900000" algn="ctr" rotWithShape="0">
              <a:schemeClr val="bg2">
                <a:alpha val="50000"/>
              </a:schemeClr>
            </a:outerShdw>
          </a:effectLst>
        </p:spPr>
        <p:txBody>
          <a:bodyPr/>
          <a:lstStyle/>
          <a:p>
            <a:pPr fontAlgn="auto">
              <a:spcBef>
                <a:spcPts val="0"/>
              </a:spcBef>
              <a:spcAft>
                <a:spcPts val="0"/>
              </a:spcAft>
              <a:defRPr/>
            </a:pPr>
            <a:endParaRPr lang="es-AR">
              <a:latin typeface="+mn-lt"/>
            </a:endParaRPr>
          </a:p>
        </p:txBody>
      </p:sp>
      <p:sp>
        <p:nvSpPr>
          <p:cNvPr id="24590" name="Text Box 25"/>
          <p:cNvSpPr txBox="1">
            <a:spLocks noChangeArrowheads="1"/>
          </p:cNvSpPr>
          <p:nvPr/>
        </p:nvSpPr>
        <p:spPr bwMode="auto">
          <a:xfrm>
            <a:off x="2176463" y="5603875"/>
            <a:ext cx="184150" cy="366713"/>
          </a:xfrm>
          <a:prstGeom prst="rect">
            <a:avLst/>
          </a:prstGeom>
          <a:noFill/>
          <a:ln w="9525">
            <a:noFill/>
            <a:miter lim="800000"/>
            <a:headEnd/>
            <a:tailEnd/>
          </a:ln>
        </p:spPr>
        <p:txBody>
          <a:bodyPr wrap="none">
            <a:spAutoFit/>
          </a:bodyPr>
          <a:lstStyle/>
          <a:p>
            <a:endParaRPr lang="es-ES"/>
          </a:p>
        </p:txBody>
      </p:sp>
      <p:sp>
        <p:nvSpPr>
          <p:cNvPr id="24591" name="Text Box 30"/>
          <p:cNvSpPr txBox="1">
            <a:spLocks noChangeArrowheads="1"/>
          </p:cNvSpPr>
          <p:nvPr/>
        </p:nvSpPr>
        <p:spPr bwMode="auto">
          <a:xfrm>
            <a:off x="1671638" y="2703513"/>
            <a:ext cx="1946275" cy="336550"/>
          </a:xfrm>
          <a:prstGeom prst="rect">
            <a:avLst/>
          </a:prstGeom>
          <a:noFill/>
          <a:ln w="9525">
            <a:noFill/>
            <a:miter lim="800000"/>
            <a:headEnd/>
            <a:tailEnd/>
          </a:ln>
        </p:spPr>
        <p:txBody>
          <a:bodyPr wrap="none">
            <a:spAutoFit/>
          </a:bodyPr>
          <a:lstStyle/>
          <a:p>
            <a:r>
              <a:rPr lang="es-ES" sz="1600" b="1" dirty="0"/>
              <a:t>Variables sociales</a:t>
            </a:r>
          </a:p>
        </p:txBody>
      </p:sp>
      <p:sp>
        <p:nvSpPr>
          <p:cNvPr id="24592" name="Text Box 32"/>
          <p:cNvSpPr txBox="1">
            <a:spLocks noChangeArrowheads="1"/>
          </p:cNvSpPr>
          <p:nvPr/>
        </p:nvSpPr>
        <p:spPr bwMode="auto">
          <a:xfrm>
            <a:off x="5795963" y="2630488"/>
            <a:ext cx="2152650" cy="336550"/>
          </a:xfrm>
          <a:prstGeom prst="rect">
            <a:avLst/>
          </a:prstGeom>
          <a:noFill/>
          <a:ln w="9525">
            <a:noFill/>
            <a:miter lim="800000"/>
            <a:headEnd/>
            <a:tailEnd/>
          </a:ln>
        </p:spPr>
        <p:txBody>
          <a:bodyPr wrap="none">
            <a:spAutoFit/>
          </a:bodyPr>
          <a:lstStyle/>
          <a:p>
            <a:r>
              <a:rPr lang="es-ES" sz="1600" b="1"/>
              <a:t>Variables familiares </a:t>
            </a:r>
          </a:p>
        </p:txBody>
      </p:sp>
      <p:sp>
        <p:nvSpPr>
          <p:cNvPr id="24593" name="Text Box 33"/>
          <p:cNvSpPr txBox="1">
            <a:spLocks noChangeArrowheads="1"/>
          </p:cNvSpPr>
          <p:nvPr/>
        </p:nvSpPr>
        <p:spPr bwMode="auto">
          <a:xfrm>
            <a:off x="6767513" y="3784600"/>
            <a:ext cx="2162175" cy="336550"/>
          </a:xfrm>
          <a:prstGeom prst="rect">
            <a:avLst/>
          </a:prstGeom>
          <a:noFill/>
          <a:ln w="9525">
            <a:noFill/>
            <a:miter lim="800000"/>
            <a:headEnd/>
            <a:tailEnd/>
          </a:ln>
        </p:spPr>
        <p:txBody>
          <a:bodyPr wrap="none">
            <a:spAutoFit/>
          </a:bodyPr>
          <a:lstStyle/>
          <a:p>
            <a:r>
              <a:rPr lang="es-ES" sz="1600" b="1"/>
              <a:t>Variables culturales </a:t>
            </a:r>
          </a:p>
        </p:txBody>
      </p:sp>
      <p:sp>
        <p:nvSpPr>
          <p:cNvPr id="10274" name="AutoShape 34"/>
          <p:cNvSpPr>
            <a:spLocks noChangeArrowheads="1"/>
          </p:cNvSpPr>
          <p:nvPr/>
        </p:nvSpPr>
        <p:spPr bwMode="auto">
          <a:xfrm>
            <a:off x="4427538" y="2349500"/>
            <a:ext cx="485775" cy="760413"/>
          </a:xfrm>
          <a:prstGeom prst="downArrow">
            <a:avLst>
              <a:gd name="adj1" fmla="val 50000"/>
              <a:gd name="adj2" fmla="val 39134"/>
            </a:avLst>
          </a:prstGeom>
          <a:solidFill>
            <a:schemeClr val="accent2"/>
          </a:solidFill>
          <a:ln w="9525">
            <a:solidFill>
              <a:schemeClr val="tx1"/>
            </a:solidFill>
            <a:miter lim="800000"/>
            <a:headEnd/>
            <a:tailEnd/>
          </a:ln>
          <a:effectLst>
            <a:outerShdw sy="50000" kx="-2453608" rotWithShape="0">
              <a:schemeClr val="bg2">
                <a:alpha val="50000"/>
              </a:schemeClr>
            </a:outerShdw>
          </a:effectLst>
        </p:spPr>
        <p:txBody>
          <a:bodyPr wrap="none" anchor="ctr"/>
          <a:lstStyle/>
          <a:p>
            <a:pPr fontAlgn="auto">
              <a:spcBef>
                <a:spcPts val="0"/>
              </a:spcBef>
              <a:spcAft>
                <a:spcPts val="0"/>
              </a:spcAft>
              <a:defRPr/>
            </a:pPr>
            <a:endParaRPr lang="es-AR">
              <a:latin typeface="+mn-lt"/>
            </a:endParaRPr>
          </a:p>
        </p:txBody>
      </p:sp>
      <p:sp>
        <p:nvSpPr>
          <p:cNvPr id="24595" name="Text Box 36"/>
          <p:cNvSpPr txBox="1">
            <a:spLocks noChangeArrowheads="1"/>
          </p:cNvSpPr>
          <p:nvPr/>
        </p:nvSpPr>
        <p:spPr bwMode="auto">
          <a:xfrm>
            <a:off x="2987675" y="1824038"/>
            <a:ext cx="3776663" cy="336550"/>
          </a:xfrm>
          <a:prstGeom prst="rect">
            <a:avLst/>
          </a:prstGeom>
          <a:noFill/>
          <a:ln w="9525">
            <a:noFill/>
            <a:miter lim="800000"/>
            <a:headEnd/>
            <a:tailEnd/>
          </a:ln>
        </p:spPr>
        <p:txBody>
          <a:bodyPr wrap="none">
            <a:spAutoFit/>
          </a:bodyPr>
          <a:lstStyle/>
          <a:p>
            <a:r>
              <a:rPr lang="es-ES" sz="1600" b="1"/>
              <a:t>Variables psicoafectivas y biológicas</a:t>
            </a:r>
          </a:p>
        </p:txBody>
      </p:sp>
      <p:sp>
        <p:nvSpPr>
          <p:cNvPr id="24596" name="Line 39"/>
          <p:cNvSpPr>
            <a:spLocks noChangeShapeType="1"/>
          </p:cNvSpPr>
          <p:nvPr/>
        </p:nvSpPr>
        <p:spPr bwMode="auto">
          <a:xfrm>
            <a:off x="4716463" y="3284538"/>
            <a:ext cx="0" cy="144462"/>
          </a:xfrm>
          <a:prstGeom prst="line">
            <a:avLst/>
          </a:prstGeom>
          <a:noFill/>
          <a:ln w="9525">
            <a:solidFill>
              <a:schemeClr val="tx1"/>
            </a:solidFill>
            <a:round/>
            <a:headEnd/>
            <a:tailEnd type="triangle" w="med" len="med"/>
          </a:ln>
        </p:spPr>
        <p:txBody>
          <a:bodyPr/>
          <a:lstStyle/>
          <a:p>
            <a:endParaRPr lang="es-AR"/>
          </a:p>
        </p:txBody>
      </p:sp>
      <p:sp>
        <p:nvSpPr>
          <p:cNvPr id="24597" name="Text Box 40"/>
          <p:cNvSpPr txBox="1">
            <a:spLocks noChangeArrowheads="1"/>
          </p:cNvSpPr>
          <p:nvPr/>
        </p:nvSpPr>
        <p:spPr bwMode="auto">
          <a:xfrm>
            <a:off x="1643042" y="5143512"/>
            <a:ext cx="2927350" cy="581025"/>
          </a:xfrm>
          <a:prstGeom prst="rect">
            <a:avLst/>
          </a:prstGeom>
          <a:noFill/>
          <a:ln w="9525">
            <a:noFill/>
            <a:miter lim="800000"/>
            <a:headEnd/>
            <a:tailEnd/>
          </a:ln>
        </p:spPr>
        <p:txBody>
          <a:bodyPr wrap="none">
            <a:spAutoFit/>
          </a:bodyPr>
          <a:lstStyle/>
          <a:p>
            <a:r>
              <a:rPr lang="es-ES" sz="1600" b="1" dirty="0"/>
              <a:t>Variables macroeconómicas</a:t>
            </a:r>
          </a:p>
          <a:p>
            <a:r>
              <a:rPr lang="es-ES" sz="1600" b="1" dirty="0"/>
              <a:t> y políticas</a:t>
            </a:r>
          </a:p>
        </p:txBody>
      </p:sp>
      <p:sp>
        <p:nvSpPr>
          <p:cNvPr id="24598" name="Text Box 41"/>
          <p:cNvSpPr txBox="1">
            <a:spLocks noChangeArrowheads="1"/>
          </p:cNvSpPr>
          <p:nvPr/>
        </p:nvSpPr>
        <p:spPr bwMode="auto">
          <a:xfrm>
            <a:off x="4460875" y="5562600"/>
            <a:ext cx="4389343" cy="1200329"/>
          </a:xfrm>
          <a:prstGeom prst="rect">
            <a:avLst/>
          </a:prstGeom>
          <a:noFill/>
          <a:ln w="9525">
            <a:noFill/>
            <a:miter lim="800000"/>
            <a:headEnd/>
            <a:tailEnd/>
          </a:ln>
        </p:spPr>
        <p:txBody>
          <a:bodyPr wrap="none">
            <a:spAutoFit/>
          </a:bodyPr>
          <a:lstStyle/>
          <a:p>
            <a:r>
              <a:rPr lang="es-ES" sz="2400" b="1" dirty="0">
                <a:solidFill>
                  <a:srgbClr val="F1A559"/>
                </a:solidFill>
              </a:rPr>
              <a:t>Marco ambiental y </a:t>
            </a:r>
            <a:r>
              <a:rPr lang="es-ES" sz="2400" b="1" dirty="0" smtClean="0">
                <a:solidFill>
                  <a:srgbClr val="F1A559"/>
                </a:solidFill>
              </a:rPr>
              <a:t>ecológico</a:t>
            </a:r>
          </a:p>
          <a:p>
            <a:r>
              <a:rPr lang="es-ES" sz="2400" b="1" dirty="0">
                <a:solidFill>
                  <a:srgbClr val="F1A559"/>
                </a:solidFill>
              </a:rPr>
              <a:t> D</a:t>
            </a:r>
            <a:r>
              <a:rPr lang="es-ES" sz="2400" b="1" dirty="0" smtClean="0">
                <a:solidFill>
                  <a:srgbClr val="F1A559"/>
                </a:solidFill>
              </a:rPr>
              <a:t>eterminantes de la Salud</a:t>
            </a:r>
            <a:endParaRPr lang="es-ES" sz="2400" b="1" dirty="0">
              <a:solidFill>
                <a:srgbClr val="F1A559"/>
              </a:solidFill>
            </a:endParaRPr>
          </a:p>
          <a:p>
            <a:r>
              <a:rPr lang="es-ES" sz="2400" b="1" dirty="0">
                <a:solidFill>
                  <a:srgbClr val="F1A559"/>
                </a:solidFill>
              </a:rPr>
              <a:t>  </a:t>
            </a:r>
          </a:p>
        </p:txBody>
      </p:sp>
      <p:sp>
        <p:nvSpPr>
          <p:cNvPr id="24599" name="Line 42"/>
          <p:cNvSpPr>
            <a:spLocks noChangeShapeType="1"/>
          </p:cNvSpPr>
          <p:nvPr/>
        </p:nvSpPr>
        <p:spPr bwMode="auto">
          <a:xfrm flipH="1" flipV="1">
            <a:off x="5148263" y="3860800"/>
            <a:ext cx="863600" cy="288925"/>
          </a:xfrm>
          <a:prstGeom prst="line">
            <a:avLst/>
          </a:prstGeom>
          <a:noFill/>
          <a:ln w="9525">
            <a:solidFill>
              <a:schemeClr val="tx1"/>
            </a:solidFill>
            <a:round/>
            <a:headEnd/>
            <a:tailEnd type="triangle" w="med" len="med"/>
          </a:ln>
        </p:spPr>
        <p:txBody>
          <a:bodyPr/>
          <a:lstStyle/>
          <a:p>
            <a:endParaRPr lang="es-AR"/>
          </a:p>
        </p:txBody>
      </p:sp>
      <p:sp>
        <p:nvSpPr>
          <p:cNvPr id="24600" name="23 Rectángulo"/>
          <p:cNvSpPr>
            <a:spLocks noChangeArrowheads="1"/>
          </p:cNvSpPr>
          <p:nvPr/>
        </p:nvSpPr>
        <p:spPr bwMode="auto">
          <a:xfrm>
            <a:off x="0" y="3276600"/>
            <a:ext cx="4572000" cy="366713"/>
          </a:xfrm>
          <a:prstGeom prst="rect">
            <a:avLst/>
          </a:prstGeom>
          <a:noFill/>
          <a:ln w="9525">
            <a:noFill/>
            <a:miter lim="800000"/>
            <a:headEnd/>
            <a:tailEnd/>
          </a:ln>
        </p:spPr>
        <p:txBody>
          <a:bodyPr>
            <a:spAutoFit/>
          </a:bodyPr>
          <a:lstStyle/>
          <a:p>
            <a:pPr algn="ctr"/>
            <a:endParaRPr lang="es-ES"/>
          </a:p>
        </p:txBody>
      </p:sp>
      <p:sp>
        <p:nvSpPr>
          <p:cNvPr id="26" name="25 Abrir llave"/>
          <p:cNvSpPr/>
          <p:nvPr/>
        </p:nvSpPr>
        <p:spPr>
          <a:xfrm>
            <a:off x="571472" y="1285860"/>
            <a:ext cx="1000132" cy="44291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7" name="26 CuadroTexto"/>
          <p:cNvSpPr txBox="1"/>
          <p:nvPr/>
        </p:nvSpPr>
        <p:spPr>
          <a:xfrm>
            <a:off x="1285852" y="1533465"/>
            <a:ext cx="285752" cy="5324535"/>
          </a:xfrm>
          <a:prstGeom prst="rect">
            <a:avLst/>
          </a:prstGeom>
          <a:noFill/>
        </p:spPr>
        <p:txBody>
          <a:bodyPr wrap="square" rtlCol="0">
            <a:spAutoFit/>
          </a:bodyPr>
          <a:lstStyle/>
          <a:p>
            <a:r>
              <a:rPr lang="es-AR" sz="2000" b="1" dirty="0" smtClean="0">
                <a:solidFill>
                  <a:schemeClr val="bg1">
                    <a:lumMod val="20000"/>
                    <a:lumOff val="80000"/>
                  </a:schemeClr>
                </a:solidFill>
              </a:rPr>
              <a:t>Derechos humanos </a:t>
            </a:r>
            <a:endParaRPr lang="es-AR" sz="2000" b="1" dirty="0">
              <a:solidFill>
                <a:schemeClr val="bg1">
                  <a:lumMod val="20000"/>
                  <a:lumOff val="80000"/>
                </a:schemeClr>
              </a:solidFill>
            </a:endParaRPr>
          </a:p>
        </p:txBody>
      </p:sp>
      <p:pic>
        <p:nvPicPr>
          <p:cNvPr id="28" name="Picture 2"/>
          <p:cNvPicPr>
            <a:picLocks noChangeAspect="1" noChangeArrowheads="1"/>
          </p:cNvPicPr>
          <p:nvPr/>
        </p:nvPicPr>
        <p:blipFill>
          <a:blip r:embed="rId3">
            <a:duotone>
              <a:prstClr val="black"/>
              <a:schemeClr val="accent1">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ftr" sz="quarter" idx="11"/>
          </p:nvPr>
        </p:nvSpPr>
        <p:spPr>
          <a:ln/>
        </p:spPr>
        <p:txBody>
          <a:bodyPr/>
          <a:lstStyle/>
          <a:p>
            <a:r>
              <a:rPr lang="es-ES"/>
              <a:t>LAN 2012</a:t>
            </a:r>
          </a:p>
        </p:txBody>
      </p:sp>
      <p:sp>
        <p:nvSpPr>
          <p:cNvPr id="3" name="2 Marcador de contenido"/>
          <p:cNvSpPr>
            <a:spLocks noGrp="1"/>
          </p:cNvSpPr>
          <p:nvPr>
            <p:ph sz="quarter" idx="4294967295"/>
          </p:nvPr>
        </p:nvSpPr>
        <p:spPr>
          <a:xfrm>
            <a:off x="1116013" y="1844675"/>
            <a:ext cx="7345362" cy="4032250"/>
          </a:xfrm>
        </p:spPr>
        <p:txBody>
          <a:bodyPr/>
          <a:lstStyle/>
          <a:p>
            <a:pPr algn="ctr" eaLnBrk="1" hangingPunct="1">
              <a:lnSpc>
                <a:spcPct val="90000"/>
              </a:lnSpc>
              <a:buFont typeface="Wingdings" pitchFamily="2" charset="2"/>
              <a:buNone/>
            </a:pPr>
            <a:r>
              <a:rPr lang="es-AR" dirty="0" smtClean="0"/>
              <a:t>   </a:t>
            </a:r>
            <a:r>
              <a:rPr lang="es-AR" sz="2000" dirty="0" smtClean="0">
                <a:solidFill>
                  <a:srgbClr val="B2E389"/>
                </a:solidFill>
              </a:rPr>
              <a:t>Una MSCF es una cultura organizacional que reconoce a los padres y a la familia, junto al equipo de salud, como protagonistas de la atención de la mujer embarazada, la madre y el recién nacido </a:t>
            </a:r>
          </a:p>
          <a:p>
            <a:pPr algn="ctr" eaLnBrk="1" hangingPunct="1">
              <a:lnSpc>
                <a:spcPct val="90000"/>
              </a:lnSpc>
              <a:buFont typeface="Wingdings" pitchFamily="2" charset="2"/>
              <a:buNone/>
            </a:pPr>
            <a:endParaRPr lang="es-AR" sz="2000" dirty="0" smtClean="0">
              <a:solidFill>
                <a:srgbClr val="B2E389"/>
              </a:solidFill>
            </a:endParaRPr>
          </a:p>
          <a:p>
            <a:pPr eaLnBrk="1" hangingPunct="1">
              <a:lnSpc>
                <a:spcPct val="90000"/>
              </a:lnSpc>
            </a:pPr>
            <a:r>
              <a:rPr lang="es-AR" sz="1800" dirty="0" smtClean="0"/>
              <a:t>Define la seguridad de la atención como una de sus prioridades</a:t>
            </a:r>
          </a:p>
          <a:p>
            <a:pPr eaLnBrk="1" hangingPunct="1">
              <a:lnSpc>
                <a:spcPct val="90000"/>
              </a:lnSpc>
            </a:pPr>
            <a:r>
              <a:rPr lang="es-AR" sz="1800" dirty="0" smtClean="0"/>
              <a:t>Estimula el respeto y la protección de los derechos de la mujer y del recién nacido por parte de los miembros del equipo de salud</a:t>
            </a:r>
          </a:p>
          <a:p>
            <a:pPr eaLnBrk="1" hangingPunct="1">
              <a:lnSpc>
                <a:spcPct val="90000"/>
              </a:lnSpc>
            </a:pPr>
            <a:r>
              <a:rPr lang="es-AR" sz="1800" dirty="0" smtClean="0"/>
              <a:t>Promueve la participación y la colaboración del padre, la familia y la comunidad en la protección y el cuidado de la mujer y el recién nacido</a:t>
            </a:r>
          </a:p>
          <a:p>
            <a:pPr eaLnBrk="1" hangingPunct="1">
              <a:lnSpc>
                <a:spcPct val="90000"/>
              </a:lnSpc>
            </a:pPr>
            <a:r>
              <a:rPr lang="es-AR" sz="1800" dirty="0" smtClean="0"/>
              <a:t>Implementa prácticas seguras y de probada efectividad, y fortalece otras iniciativas( HAMN)</a:t>
            </a:r>
            <a:r>
              <a:rPr lang="es-AR" sz="2000" dirty="0" smtClean="0"/>
              <a:t>.</a:t>
            </a:r>
          </a:p>
          <a:p>
            <a:pPr eaLnBrk="1" hangingPunct="1">
              <a:lnSpc>
                <a:spcPct val="90000"/>
              </a:lnSpc>
              <a:buFont typeface="Wingdings" pitchFamily="2" charset="2"/>
              <a:buNone/>
            </a:pPr>
            <a:endParaRPr lang="es-AR" sz="2000" dirty="0" smtClean="0"/>
          </a:p>
        </p:txBody>
      </p:sp>
      <p:sp>
        <p:nvSpPr>
          <p:cNvPr id="18436" name="Text Box 5"/>
          <p:cNvSpPr txBox="1">
            <a:spLocks noChangeArrowheads="1"/>
          </p:cNvSpPr>
          <p:nvPr/>
        </p:nvSpPr>
        <p:spPr bwMode="auto">
          <a:xfrm>
            <a:off x="1619250" y="549275"/>
            <a:ext cx="6546850" cy="366713"/>
          </a:xfrm>
          <a:prstGeom prst="rect">
            <a:avLst/>
          </a:prstGeom>
          <a:noFill/>
          <a:ln w="9525">
            <a:noFill/>
            <a:miter lim="800000"/>
            <a:headEnd/>
            <a:tailEnd/>
          </a:ln>
        </p:spPr>
        <p:txBody>
          <a:bodyPr wrap="none">
            <a:spAutoFit/>
          </a:bodyPr>
          <a:lstStyle/>
          <a:p>
            <a:r>
              <a:rPr lang="es-AR">
                <a:solidFill>
                  <a:srgbClr val="B2E389"/>
                </a:solidFill>
              </a:rPr>
              <a:t>MATERNIDADES SEGURAS Y CENTRADAS EN LA FAMILIA</a:t>
            </a:r>
            <a:endParaRPr lang="es-ES">
              <a:solidFill>
                <a:srgbClr val="B2E389"/>
              </a:solidFill>
            </a:endParaRPr>
          </a:p>
        </p:txBody>
      </p:sp>
      <p:pic>
        <p:nvPicPr>
          <p:cNvPr id="7" name="Picture 2"/>
          <p:cNvPicPr>
            <a:picLocks noChangeAspect="1" noChangeArrowheads="1"/>
          </p:cNvPicPr>
          <p:nvPr/>
        </p:nvPicPr>
        <p:blipFill>
          <a:blip r:embed="rId3">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8"/>
          <p:cNvSpPr>
            <a:spLocks noGrp="1" noChangeArrowheads="1"/>
          </p:cNvSpPr>
          <p:nvPr>
            <p:ph type="ftr" sz="quarter" idx="11"/>
          </p:nvPr>
        </p:nvSpPr>
        <p:spPr>
          <a:ln/>
        </p:spPr>
        <p:txBody>
          <a:bodyPr/>
          <a:lstStyle/>
          <a:p>
            <a:r>
              <a:rPr lang="es-ES"/>
              <a:t>LAN 2012</a:t>
            </a:r>
          </a:p>
        </p:txBody>
      </p:sp>
      <p:sp>
        <p:nvSpPr>
          <p:cNvPr id="26625" name="Rectangle 2"/>
          <p:cNvSpPr>
            <a:spLocks noGrp="1"/>
          </p:cNvSpPr>
          <p:nvPr>
            <p:ph type="title" idx="4294967295"/>
          </p:nvPr>
        </p:nvSpPr>
        <p:spPr>
          <a:xfrm>
            <a:off x="1258888" y="-315913"/>
            <a:ext cx="7467600" cy="1143001"/>
          </a:xfrm>
        </p:spPr>
        <p:txBody>
          <a:bodyPr anchor="b"/>
          <a:lstStyle/>
          <a:p>
            <a:pPr algn="ctr" eaLnBrk="1" hangingPunct="1"/>
            <a:r>
              <a:rPr lang="es-AR" sz="2800" smtClean="0">
                <a:solidFill>
                  <a:srgbClr val="B2E389"/>
                </a:solidFill>
              </a:rPr>
              <a:t>Ejes MSCF</a:t>
            </a:r>
            <a:r>
              <a:rPr lang="es-AR" sz="5400" smtClean="0"/>
              <a:t> </a:t>
            </a:r>
            <a:endParaRPr lang="es-ES" sz="5400" smtClean="0"/>
          </a:p>
        </p:txBody>
      </p:sp>
      <p:sp>
        <p:nvSpPr>
          <p:cNvPr id="26626" name="Rectangle 3"/>
          <p:cNvSpPr>
            <a:spLocks noGrp="1"/>
          </p:cNvSpPr>
          <p:nvPr>
            <p:ph type="body" idx="4294967295"/>
          </p:nvPr>
        </p:nvSpPr>
        <p:spPr>
          <a:xfrm>
            <a:off x="1331913" y="981075"/>
            <a:ext cx="6553200" cy="2016125"/>
          </a:xfrm>
          <a:solidFill>
            <a:schemeClr val="bg1"/>
          </a:solidFill>
        </p:spPr>
        <p:txBody>
          <a:bodyPr/>
          <a:lstStyle/>
          <a:p>
            <a:pPr eaLnBrk="1" hangingPunct="1"/>
            <a:r>
              <a:rPr lang="es-AR" sz="1600" b="1" smtClean="0"/>
              <a:t>Cultura familiar centrada en la Familia</a:t>
            </a:r>
          </a:p>
          <a:p>
            <a:pPr eaLnBrk="1" hangingPunct="1"/>
            <a:r>
              <a:rPr lang="es-AR" sz="1600" b="1" smtClean="0"/>
              <a:t>Protección de los derechos de la madre, del padre del hijo o hija</a:t>
            </a:r>
          </a:p>
          <a:p>
            <a:pPr eaLnBrk="1" hangingPunct="1"/>
            <a:r>
              <a:rPr lang="es-AR" sz="1600" b="1" smtClean="0"/>
              <a:t> Promoción de la participación  y colaboración de los padres,  la familia y la comunidad</a:t>
            </a:r>
          </a:p>
          <a:p>
            <a:pPr eaLnBrk="1" hangingPunct="1"/>
            <a:r>
              <a:rPr lang="es-AR" sz="1600" b="1" smtClean="0"/>
              <a:t> Uso de practicas efectivas y seguras</a:t>
            </a:r>
          </a:p>
          <a:p>
            <a:pPr eaLnBrk="1" hangingPunct="1"/>
            <a:r>
              <a:rPr lang="es-AR" sz="1600" b="1" smtClean="0"/>
              <a:t> Fortalecimiento de la Iniciativa HAMN</a:t>
            </a:r>
          </a:p>
          <a:p>
            <a:pPr eaLnBrk="1" hangingPunct="1"/>
            <a:endParaRPr lang="es-AR" sz="1600" b="1" smtClean="0"/>
          </a:p>
          <a:p>
            <a:pPr eaLnBrk="1" hangingPunct="1"/>
            <a:endParaRPr lang="es-AR" sz="1600" b="1" smtClean="0"/>
          </a:p>
          <a:p>
            <a:pPr eaLnBrk="1" hangingPunct="1"/>
            <a:endParaRPr lang="es-ES" sz="1600" b="1" smtClean="0"/>
          </a:p>
        </p:txBody>
      </p:sp>
      <p:pic>
        <p:nvPicPr>
          <p:cNvPr id="24580" name="Picture 2">
            <a:hlinkClick r:id="rId2" action="ppaction://hlinksldjump"/>
          </p:cNvPr>
          <p:cNvPicPr>
            <a:picLocks noChangeAspect="1" noChangeArrowheads="1"/>
          </p:cNvPicPr>
          <p:nvPr/>
        </p:nvPicPr>
        <p:blipFill>
          <a:blip r:embed="rId3"/>
          <a:srcRect l="5418" t="26237" r="8772" b="27844"/>
          <a:stretch>
            <a:fillRect/>
          </a:stretch>
        </p:blipFill>
        <p:spPr bwMode="auto">
          <a:xfrm>
            <a:off x="2143108" y="3438525"/>
            <a:ext cx="5219700" cy="3419475"/>
          </a:xfrm>
          <a:prstGeom prst="rect">
            <a:avLst/>
          </a:prstGeom>
          <a:noFill/>
          <a:ln w="9525">
            <a:solidFill>
              <a:srgbClr val="B2E389"/>
            </a:solidFill>
            <a:miter lim="800000"/>
            <a:headEnd/>
            <a:tailEnd/>
          </a:ln>
        </p:spPr>
      </p:pic>
      <p:sp>
        <p:nvSpPr>
          <p:cNvPr id="57350" name="Oval 6"/>
          <p:cNvSpPr>
            <a:spLocks noChangeArrowheads="1"/>
          </p:cNvSpPr>
          <p:nvPr/>
        </p:nvSpPr>
        <p:spPr bwMode="auto">
          <a:xfrm flipV="1">
            <a:off x="3924300" y="3933825"/>
            <a:ext cx="1871663" cy="215900"/>
          </a:xfrm>
          <a:prstGeom prst="ellipse">
            <a:avLst/>
          </a:prstGeom>
          <a:noFill/>
          <a:ln w="9525">
            <a:solidFill>
              <a:schemeClr val="accent2"/>
            </a:solidFill>
            <a:round/>
            <a:headEnd/>
            <a:tailEnd/>
          </a:ln>
        </p:spPr>
        <p:txBody>
          <a:bodyPr rot="10800000" wrap="none" anchor="ctr"/>
          <a:lstStyle/>
          <a:p>
            <a:endParaRPr lang="es-AR"/>
          </a:p>
        </p:txBody>
      </p:sp>
      <p:sp>
        <p:nvSpPr>
          <p:cNvPr id="57356" name="Oval 12"/>
          <p:cNvSpPr>
            <a:spLocks noChangeArrowheads="1"/>
          </p:cNvSpPr>
          <p:nvPr/>
        </p:nvSpPr>
        <p:spPr bwMode="auto">
          <a:xfrm flipV="1">
            <a:off x="3857620" y="5570554"/>
            <a:ext cx="1871663" cy="215900"/>
          </a:xfrm>
          <a:prstGeom prst="ellipse">
            <a:avLst/>
          </a:prstGeom>
          <a:noFill/>
          <a:ln w="9525">
            <a:solidFill>
              <a:schemeClr val="accent2"/>
            </a:solidFill>
            <a:round/>
            <a:headEnd/>
            <a:tailEnd/>
          </a:ln>
        </p:spPr>
        <p:txBody>
          <a:bodyPr rot="10800000" wrap="none" anchor="ctr"/>
          <a:lstStyle/>
          <a:p>
            <a:endParaRPr lang="es-AR"/>
          </a:p>
        </p:txBody>
      </p:sp>
      <p:sp>
        <p:nvSpPr>
          <p:cNvPr id="57357" name="Oval 13"/>
          <p:cNvSpPr>
            <a:spLocks noChangeArrowheads="1"/>
          </p:cNvSpPr>
          <p:nvPr/>
        </p:nvSpPr>
        <p:spPr bwMode="auto">
          <a:xfrm flipV="1">
            <a:off x="3924300" y="5284802"/>
            <a:ext cx="1871663" cy="215900"/>
          </a:xfrm>
          <a:prstGeom prst="ellipse">
            <a:avLst/>
          </a:prstGeom>
          <a:noFill/>
          <a:ln w="9525">
            <a:solidFill>
              <a:schemeClr val="accent2"/>
            </a:solidFill>
            <a:round/>
            <a:headEnd/>
            <a:tailEnd/>
          </a:ln>
        </p:spPr>
        <p:txBody>
          <a:bodyPr rot="10800000" wrap="none" anchor="ctr"/>
          <a:lstStyle/>
          <a:p>
            <a:endParaRPr lang="es-AR"/>
          </a:p>
        </p:txBody>
      </p:sp>
      <p:sp>
        <p:nvSpPr>
          <p:cNvPr id="57358" name="Oval 14"/>
          <p:cNvSpPr>
            <a:spLocks noChangeArrowheads="1"/>
          </p:cNvSpPr>
          <p:nvPr/>
        </p:nvSpPr>
        <p:spPr bwMode="auto">
          <a:xfrm flipV="1">
            <a:off x="3914784" y="4786322"/>
            <a:ext cx="1871662" cy="215900"/>
          </a:xfrm>
          <a:prstGeom prst="ellipse">
            <a:avLst/>
          </a:prstGeom>
          <a:noFill/>
          <a:ln w="9525">
            <a:solidFill>
              <a:schemeClr val="accent2"/>
            </a:solidFill>
            <a:round/>
            <a:headEnd/>
            <a:tailEnd/>
          </a:ln>
        </p:spPr>
        <p:txBody>
          <a:bodyPr rot="10800000" wrap="none" anchor="ctr"/>
          <a:lstStyle/>
          <a:p>
            <a:endParaRPr lang="es-AR"/>
          </a:p>
        </p:txBody>
      </p:sp>
      <p:sp>
        <p:nvSpPr>
          <p:cNvPr id="57359" name="Oval 15"/>
          <p:cNvSpPr>
            <a:spLocks noChangeArrowheads="1"/>
          </p:cNvSpPr>
          <p:nvPr/>
        </p:nvSpPr>
        <p:spPr bwMode="auto">
          <a:xfrm flipV="1">
            <a:off x="4000496" y="4997462"/>
            <a:ext cx="1871663" cy="217488"/>
          </a:xfrm>
          <a:prstGeom prst="ellipse">
            <a:avLst/>
          </a:prstGeom>
          <a:noFill/>
          <a:ln w="9525">
            <a:solidFill>
              <a:schemeClr val="accent2"/>
            </a:solidFill>
            <a:round/>
            <a:headEnd/>
            <a:tailEnd/>
          </a:ln>
        </p:spPr>
        <p:txBody>
          <a:bodyPr rot="10800000" wrap="none" anchor="ctr"/>
          <a:lstStyle/>
          <a:p>
            <a:endParaRPr lang="es-AR"/>
          </a:p>
        </p:txBody>
      </p:sp>
      <p:pic>
        <p:nvPicPr>
          <p:cNvPr id="11" name="Picture 2"/>
          <p:cNvPicPr>
            <a:picLocks noChangeAspect="1" noChangeArrowheads="1"/>
          </p:cNvPicPr>
          <p:nvPr/>
        </p:nvPicPr>
        <p:blipFill>
          <a:blip r:embed="rId4">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wheel(4)">
                                      <p:cBhvr>
                                        <p:cTn id="7" dur="2000"/>
                                        <p:tgtEl>
                                          <p:spTgt spid="5735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7357"/>
                                        </p:tgtEl>
                                        <p:attrNameLst>
                                          <p:attrName>style.visibility</p:attrName>
                                        </p:attrNameLst>
                                      </p:cBhvr>
                                      <p:to>
                                        <p:strVal val="visible"/>
                                      </p:to>
                                    </p:set>
                                    <p:animEffect transition="in" filter="wheel(4)">
                                      <p:cBhvr>
                                        <p:cTn id="10" dur="2000"/>
                                        <p:tgtEl>
                                          <p:spTgt spid="57357"/>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7356"/>
                                        </p:tgtEl>
                                        <p:attrNameLst>
                                          <p:attrName>style.visibility</p:attrName>
                                        </p:attrNameLst>
                                      </p:cBhvr>
                                      <p:to>
                                        <p:strVal val="visible"/>
                                      </p:to>
                                    </p:set>
                                    <p:animEffect transition="in" filter="wheel(4)">
                                      <p:cBhvr>
                                        <p:cTn id="13" dur="2000"/>
                                        <p:tgtEl>
                                          <p:spTgt spid="57356"/>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57358"/>
                                        </p:tgtEl>
                                        <p:attrNameLst>
                                          <p:attrName>style.visibility</p:attrName>
                                        </p:attrNameLst>
                                      </p:cBhvr>
                                      <p:to>
                                        <p:strVal val="visible"/>
                                      </p:to>
                                    </p:set>
                                    <p:animEffect transition="in" filter="wheel(4)">
                                      <p:cBhvr>
                                        <p:cTn id="16" dur="2000"/>
                                        <p:tgtEl>
                                          <p:spTgt spid="57358"/>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57359"/>
                                        </p:tgtEl>
                                        <p:attrNameLst>
                                          <p:attrName>style.visibility</p:attrName>
                                        </p:attrNameLst>
                                      </p:cBhvr>
                                      <p:to>
                                        <p:strVal val="visible"/>
                                      </p:to>
                                    </p:set>
                                    <p:animEffect transition="in" filter="wheel(4)">
                                      <p:cBhvr>
                                        <p:cTn id="19" dur="2000"/>
                                        <p:tgtEl>
                                          <p:spTgt spid="57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P spid="57356" grpId="0" animBg="1"/>
      <p:bldP spid="57357" grpId="0" animBg="1"/>
      <p:bldP spid="57358" grpId="0" animBg="1"/>
      <p:bldP spid="573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8"/>
          <p:cNvSpPr>
            <a:spLocks noGrp="1" noChangeArrowheads="1"/>
          </p:cNvSpPr>
          <p:nvPr>
            <p:ph type="ftr" sz="quarter" idx="11"/>
          </p:nvPr>
        </p:nvSpPr>
        <p:spPr>
          <a:ln/>
        </p:spPr>
        <p:txBody>
          <a:bodyPr/>
          <a:lstStyle/>
          <a:p>
            <a:r>
              <a:rPr lang="es-ES"/>
              <a:t>LAN 2012</a:t>
            </a:r>
          </a:p>
        </p:txBody>
      </p:sp>
      <p:sp>
        <p:nvSpPr>
          <p:cNvPr id="27649" name="Rectangle 2"/>
          <p:cNvSpPr>
            <a:spLocks noGrp="1"/>
          </p:cNvSpPr>
          <p:nvPr>
            <p:ph type="title" idx="4294967295"/>
          </p:nvPr>
        </p:nvSpPr>
        <p:spPr>
          <a:xfrm>
            <a:off x="1116013" y="-242888"/>
            <a:ext cx="7467600" cy="1143001"/>
          </a:xfrm>
        </p:spPr>
        <p:txBody>
          <a:bodyPr anchor="b"/>
          <a:lstStyle/>
          <a:p>
            <a:pPr eaLnBrk="1" hangingPunct="1"/>
            <a:r>
              <a:rPr lang="es-AR" sz="2800" smtClean="0">
                <a:solidFill>
                  <a:srgbClr val="B2E389"/>
                </a:solidFill>
              </a:rPr>
              <a:t/>
            </a:r>
            <a:br>
              <a:rPr lang="es-AR" sz="2800" smtClean="0">
                <a:solidFill>
                  <a:srgbClr val="B2E389"/>
                </a:solidFill>
              </a:rPr>
            </a:br>
            <a:r>
              <a:rPr lang="es-AR" sz="2800" smtClean="0">
                <a:solidFill>
                  <a:srgbClr val="B2E389"/>
                </a:solidFill>
              </a:rPr>
              <a:t>Pasos</a:t>
            </a:r>
            <a:r>
              <a:rPr lang="es-AR" sz="4000" smtClean="0"/>
              <a:t> </a:t>
            </a:r>
            <a:endParaRPr lang="es-ES" sz="4000" smtClean="0"/>
          </a:p>
        </p:txBody>
      </p:sp>
      <p:sp>
        <p:nvSpPr>
          <p:cNvPr id="27650" name="Rectangle 3"/>
          <p:cNvSpPr>
            <a:spLocks noGrp="1"/>
          </p:cNvSpPr>
          <p:nvPr>
            <p:ph type="body" idx="4294967295"/>
          </p:nvPr>
        </p:nvSpPr>
        <p:spPr>
          <a:xfrm>
            <a:off x="1247804" y="1000108"/>
            <a:ext cx="7467600" cy="4873625"/>
          </a:xfrm>
        </p:spPr>
        <p:txBody>
          <a:bodyPr/>
          <a:lstStyle/>
          <a:p>
            <a:pPr eaLnBrk="1" hangingPunct="1"/>
            <a:r>
              <a:rPr lang="es-AR" sz="1800" dirty="0" smtClean="0"/>
              <a:t>Paso 2 : Control Prenatal</a:t>
            </a:r>
          </a:p>
          <a:p>
            <a:pPr eaLnBrk="1" hangingPunct="1"/>
            <a:r>
              <a:rPr lang="es-AR" sz="1800" dirty="0" smtClean="0"/>
              <a:t>Paso 3: Trabajo de Parto /  Cesárea</a:t>
            </a:r>
          </a:p>
          <a:p>
            <a:pPr eaLnBrk="1" hangingPunct="1"/>
            <a:r>
              <a:rPr lang="es-AR" sz="1800" dirty="0" smtClean="0"/>
              <a:t>Paso 4- 5: Internación Conjunta. Internación  Neonatal </a:t>
            </a:r>
          </a:p>
          <a:p>
            <a:pPr eaLnBrk="1" hangingPunct="1"/>
            <a:r>
              <a:rPr lang="es-AR" sz="1800" dirty="0" smtClean="0"/>
              <a:t>Paso 8: Alta y seguimiento ambulatorio de la madre y de su hija o hijo. </a:t>
            </a:r>
          </a:p>
          <a:p>
            <a:pPr eaLnBrk="1" hangingPunct="1"/>
            <a:r>
              <a:rPr lang="es-AR" sz="1800" dirty="0" smtClean="0"/>
              <a:t>Paso 9:  Fortalecimiento HAMN </a:t>
            </a:r>
            <a:endParaRPr lang="es-ES" sz="1800" dirty="0" smtClean="0"/>
          </a:p>
        </p:txBody>
      </p:sp>
      <p:pic>
        <p:nvPicPr>
          <p:cNvPr id="25604" name="Picture 2">
            <a:hlinkClick r:id="rId2" action="ppaction://hlinksldjump"/>
          </p:cNvPr>
          <p:cNvPicPr>
            <a:picLocks noChangeAspect="1" noChangeArrowheads="1"/>
          </p:cNvPicPr>
          <p:nvPr/>
        </p:nvPicPr>
        <p:blipFill>
          <a:blip r:embed="rId3"/>
          <a:srcRect l="5418" t="26237" r="8772" b="27844"/>
          <a:stretch>
            <a:fillRect/>
          </a:stretch>
        </p:blipFill>
        <p:spPr bwMode="auto">
          <a:xfrm>
            <a:off x="1960387" y="3286124"/>
            <a:ext cx="5745337" cy="3571876"/>
          </a:xfrm>
          <a:prstGeom prst="rect">
            <a:avLst/>
          </a:prstGeom>
          <a:noFill/>
          <a:ln w="9525">
            <a:solidFill>
              <a:srgbClr val="B2E389"/>
            </a:solidFill>
            <a:miter lim="800000"/>
            <a:headEnd/>
            <a:tailEnd/>
          </a:ln>
        </p:spPr>
      </p:pic>
      <p:sp>
        <p:nvSpPr>
          <p:cNvPr id="58374" name="Oval 6"/>
          <p:cNvSpPr>
            <a:spLocks noChangeArrowheads="1"/>
          </p:cNvSpPr>
          <p:nvPr/>
        </p:nvSpPr>
        <p:spPr bwMode="auto">
          <a:xfrm>
            <a:off x="3282945" y="4071942"/>
            <a:ext cx="503237" cy="431800"/>
          </a:xfrm>
          <a:prstGeom prst="ellipse">
            <a:avLst/>
          </a:prstGeom>
          <a:noFill/>
          <a:ln w="9525">
            <a:solidFill>
              <a:srgbClr val="3399FF"/>
            </a:solidFill>
            <a:round/>
            <a:headEnd/>
            <a:tailEnd/>
          </a:ln>
        </p:spPr>
        <p:txBody>
          <a:bodyPr wrap="none" anchor="ctr"/>
          <a:lstStyle/>
          <a:p>
            <a:endParaRPr lang="es-AR"/>
          </a:p>
        </p:txBody>
      </p:sp>
      <p:sp>
        <p:nvSpPr>
          <p:cNvPr id="58376" name="Oval 8"/>
          <p:cNvSpPr>
            <a:spLocks noChangeArrowheads="1"/>
          </p:cNvSpPr>
          <p:nvPr/>
        </p:nvSpPr>
        <p:spPr bwMode="auto">
          <a:xfrm>
            <a:off x="4140201" y="4068770"/>
            <a:ext cx="503237" cy="431800"/>
          </a:xfrm>
          <a:prstGeom prst="ellipse">
            <a:avLst/>
          </a:prstGeom>
          <a:noFill/>
          <a:ln w="9525">
            <a:solidFill>
              <a:srgbClr val="3399FF"/>
            </a:solidFill>
            <a:round/>
            <a:headEnd/>
            <a:tailEnd/>
          </a:ln>
        </p:spPr>
        <p:txBody>
          <a:bodyPr wrap="none" anchor="ctr"/>
          <a:lstStyle/>
          <a:p>
            <a:endParaRPr lang="es-AR"/>
          </a:p>
        </p:txBody>
      </p:sp>
      <p:sp>
        <p:nvSpPr>
          <p:cNvPr id="58377" name="Oval 9"/>
          <p:cNvSpPr>
            <a:spLocks noChangeArrowheads="1"/>
          </p:cNvSpPr>
          <p:nvPr/>
        </p:nvSpPr>
        <p:spPr bwMode="auto">
          <a:xfrm>
            <a:off x="5068895" y="4068770"/>
            <a:ext cx="503237" cy="431800"/>
          </a:xfrm>
          <a:prstGeom prst="ellipse">
            <a:avLst/>
          </a:prstGeom>
          <a:noFill/>
          <a:ln w="9525">
            <a:solidFill>
              <a:srgbClr val="3399FF"/>
            </a:solidFill>
            <a:round/>
            <a:headEnd/>
            <a:tailEnd/>
          </a:ln>
        </p:spPr>
        <p:txBody>
          <a:bodyPr wrap="none" anchor="ctr"/>
          <a:lstStyle/>
          <a:p>
            <a:endParaRPr lang="es-AR"/>
          </a:p>
        </p:txBody>
      </p:sp>
      <p:sp>
        <p:nvSpPr>
          <p:cNvPr id="58378" name="Oval 10"/>
          <p:cNvSpPr>
            <a:spLocks noChangeArrowheads="1"/>
          </p:cNvSpPr>
          <p:nvPr/>
        </p:nvSpPr>
        <p:spPr bwMode="auto">
          <a:xfrm>
            <a:off x="5997589" y="4068770"/>
            <a:ext cx="503237" cy="431800"/>
          </a:xfrm>
          <a:prstGeom prst="ellipse">
            <a:avLst/>
          </a:prstGeom>
          <a:noFill/>
          <a:ln w="9525">
            <a:solidFill>
              <a:srgbClr val="3399FF"/>
            </a:solidFill>
            <a:round/>
            <a:headEnd/>
            <a:tailEnd/>
          </a:ln>
        </p:spPr>
        <p:txBody>
          <a:bodyPr wrap="none" anchor="ctr"/>
          <a:lstStyle/>
          <a:p>
            <a:endParaRPr lang="es-AR"/>
          </a:p>
        </p:txBody>
      </p:sp>
      <p:sp>
        <p:nvSpPr>
          <p:cNvPr id="10" name="Oval 10"/>
          <p:cNvSpPr>
            <a:spLocks noChangeArrowheads="1"/>
          </p:cNvSpPr>
          <p:nvPr/>
        </p:nvSpPr>
        <p:spPr bwMode="auto">
          <a:xfrm>
            <a:off x="2497127" y="5429264"/>
            <a:ext cx="503237" cy="431800"/>
          </a:xfrm>
          <a:prstGeom prst="ellipse">
            <a:avLst/>
          </a:prstGeom>
          <a:noFill/>
          <a:ln w="9525">
            <a:solidFill>
              <a:srgbClr val="3399FF"/>
            </a:solidFill>
            <a:round/>
            <a:headEnd/>
            <a:tailEnd/>
          </a:ln>
        </p:spPr>
        <p:txBody>
          <a:bodyPr wrap="none" anchor="ctr"/>
          <a:lstStyle/>
          <a:p>
            <a:endParaRPr lang="es-AR"/>
          </a:p>
        </p:txBody>
      </p:sp>
      <p:pic>
        <p:nvPicPr>
          <p:cNvPr id="12" name="Picture 2"/>
          <p:cNvPicPr>
            <a:picLocks noChangeAspect="1" noChangeArrowheads="1"/>
          </p:cNvPicPr>
          <p:nvPr/>
        </p:nvPicPr>
        <p:blipFill>
          <a:blip r:embed="rId4">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wheel(4)">
                                      <p:cBhvr>
                                        <p:cTn id="7" dur="2000"/>
                                        <p:tgtEl>
                                          <p:spTgt spid="5837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8376"/>
                                        </p:tgtEl>
                                        <p:attrNameLst>
                                          <p:attrName>style.visibility</p:attrName>
                                        </p:attrNameLst>
                                      </p:cBhvr>
                                      <p:to>
                                        <p:strVal val="visible"/>
                                      </p:to>
                                    </p:set>
                                    <p:animEffect transition="in" filter="wheel(4)">
                                      <p:cBhvr>
                                        <p:cTn id="10" dur="2000"/>
                                        <p:tgtEl>
                                          <p:spTgt spid="58376"/>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8377"/>
                                        </p:tgtEl>
                                        <p:attrNameLst>
                                          <p:attrName>style.visibility</p:attrName>
                                        </p:attrNameLst>
                                      </p:cBhvr>
                                      <p:to>
                                        <p:strVal val="visible"/>
                                      </p:to>
                                    </p:set>
                                    <p:animEffect transition="in" filter="wheel(4)">
                                      <p:cBhvr>
                                        <p:cTn id="13" dur="2000"/>
                                        <p:tgtEl>
                                          <p:spTgt spid="58377"/>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58378"/>
                                        </p:tgtEl>
                                        <p:attrNameLst>
                                          <p:attrName>style.visibility</p:attrName>
                                        </p:attrNameLst>
                                      </p:cBhvr>
                                      <p:to>
                                        <p:strVal val="visible"/>
                                      </p:to>
                                    </p:set>
                                    <p:animEffect transition="in" filter="wheel(4)">
                                      <p:cBhvr>
                                        <p:cTn id="16" dur="2000"/>
                                        <p:tgtEl>
                                          <p:spTgt spid="58378"/>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4)">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6" grpId="0" animBg="1"/>
      <p:bldP spid="58377" grpId="0" animBg="1"/>
      <p:bldP spid="5837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8"/>
          <p:cNvSpPr>
            <a:spLocks noGrp="1" noChangeArrowheads="1"/>
          </p:cNvSpPr>
          <p:nvPr>
            <p:ph type="ftr" sz="quarter" idx="11"/>
          </p:nvPr>
        </p:nvSpPr>
        <p:spPr>
          <a:ln/>
        </p:spPr>
        <p:txBody>
          <a:bodyPr/>
          <a:lstStyle/>
          <a:p>
            <a:r>
              <a:rPr lang="es-ES"/>
              <a:t>LAN 2012</a:t>
            </a:r>
          </a:p>
        </p:txBody>
      </p:sp>
      <p:sp>
        <p:nvSpPr>
          <p:cNvPr id="18433" name="Rectangle 2"/>
          <p:cNvSpPr>
            <a:spLocks noGrp="1"/>
          </p:cNvSpPr>
          <p:nvPr>
            <p:ph type="title" idx="4294967295"/>
          </p:nvPr>
        </p:nvSpPr>
        <p:spPr>
          <a:xfrm>
            <a:off x="323850" y="-315913"/>
            <a:ext cx="7467600" cy="1143001"/>
          </a:xfrm>
        </p:spPr>
        <p:txBody>
          <a:bodyPr anchor="b"/>
          <a:lstStyle/>
          <a:p>
            <a:pPr eaLnBrk="1" hangingPunct="1">
              <a:defRPr/>
            </a:pPr>
            <a:endParaRPr lang="es-AR"/>
          </a:p>
        </p:txBody>
      </p:sp>
      <p:sp>
        <p:nvSpPr>
          <p:cNvPr id="18434" name="Rectangle 3"/>
          <p:cNvSpPr>
            <a:spLocks noGrp="1"/>
          </p:cNvSpPr>
          <p:nvPr>
            <p:ph type="body" idx="4294967295"/>
          </p:nvPr>
        </p:nvSpPr>
        <p:spPr>
          <a:xfrm>
            <a:off x="900113" y="4941888"/>
            <a:ext cx="4679950" cy="1628775"/>
          </a:xfrm>
        </p:spPr>
        <p:txBody>
          <a:bodyPr/>
          <a:lstStyle/>
          <a:p>
            <a:pPr algn="ctr" eaLnBrk="1" hangingPunct="1">
              <a:lnSpc>
                <a:spcPct val="80000"/>
              </a:lnSpc>
              <a:buFont typeface="Wingdings" pitchFamily="2" charset="2"/>
              <a:buNone/>
            </a:pPr>
            <a:r>
              <a:rPr lang="es-AR" sz="1200" b="1" smtClean="0">
                <a:solidFill>
                  <a:srgbClr val="B2E389"/>
                </a:solidFill>
                <a:latin typeface="Arial" charset="0"/>
              </a:rPr>
              <a:t>Ejes MSCF</a:t>
            </a:r>
          </a:p>
          <a:p>
            <a:pPr algn="ctr" eaLnBrk="1" hangingPunct="1">
              <a:lnSpc>
                <a:spcPct val="80000"/>
              </a:lnSpc>
            </a:pPr>
            <a:r>
              <a:rPr lang="es-AR" sz="1200" b="1" smtClean="0">
                <a:solidFill>
                  <a:srgbClr val="B2E389"/>
                </a:solidFill>
                <a:latin typeface="Arial" charset="0"/>
              </a:rPr>
              <a:t>Cultura familiar centrada en la Familia</a:t>
            </a:r>
          </a:p>
          <a:p>
            <a:pPr algn="ctr" eaLnBrk="1" hangingPunct="1">
              <a:lnSpc>
                <a:spcPct val="80000"/>
              </a:lnSpc>
            </a:pPr>
            <a:r>
              <a:rPr lang="es-AR" sz="1200" b="1" smtClean="0">
                <a:solidFill>
                  <a:srgbClr val="B2E389"/>
                </a:solidFill>
                <a:latin typeface="Arial" charset="0"/>
              </a:rPr>
              <a:t>Protección de los derechos de la madre, del padre del hijo o hija</a:t>
            </a:r>
          </a:p>
          <a:p>
            <a:pPr algn="ctr" eaLnBrk="1" hangingPunct="1">
              <a:lnSpc>
                <a:spcPct val="80000"/>
              </a:lnSpc>
            </a:pPr>
            <a:r>
              <a:rPr lang="es-AR" sz="1200" b="1" smtClean="0">
                <a:solidFill>
                  <a:srgbClr val="B2E389"/>
                </a:solidFill>
                <a:latin typeface="Arial" charset="0"/>
              </a:rPr>
              <a:t> Promoción de la participación  y colaboración de los padres,  la familia y la comunidad</a:t>
            </a:r>
          </a:p>
          <a:p>
            <a:pPr algn="ctr" eaLnBrk="1" hangingPunct="1">
              <a:lnSpc>
                <a:spcPct val="80000"/>
              </a:lnSpc>
            </a:pPr>
            <a:r>
              <a:rPr lang="es-AR" sz="1200" b="1" smtClean="0">
                <a:solidFill>
                  <a:srgbClr val="B2E389"/>
                </a:solidFill>
                <a:latin typeface="Arial" charset="0"/>
              </a:rPr>
              <a:t> Uso de practicas efectivas y seguras</a:t>
            </a:r>
          </a:p>
          <a:p>
            <a:pPr algn="ctr" eaLnBrk="1" hangingPunct="1">
              <a:lnSpc>
                <a:spcPct val="80000"/>
              </a:lnSpc>
            </a:pPr>
            <a:r>
              <a:rPr lang="es-AR" sz="1200" b="1" smtClean="0">
                <a:solidFill>
                  <a:srgbClr val="B2E389"/>
                </a:solidFill>
                <a:latin typeface="Arial" charset="0"/>
              </a:rPr>
              <a:t> Fortalecimiento de la Iniciativa HAMN</a:t>
            </a:r>
          </a:p>
          <a:p>
            <a:pPr algn="ctr" eaLnBrk="1" hangingPunct="1">
              <a:lnSpc>
                <a:spcPct val="80000"/>
              </a:lnSpc>
            </a:pPr>
            <a:endParaRPr lang="es-AR" sz="1200" b="1" smtClean="0">
              <a:solidFill>
                <a:srgbClr val="B2E389"/>
              </a:solidFill>
              <a:latin typeface="Arial" charset="0"/>
            </a:endParaRPr>
          </a:p>
          <a:p>
            <a:pPr eaLnBrk="1" hangingPunct="1">
              <a:lnSpc>
                <a:spcPct val="80000"/>
              </a:lnSpc>
            </a:pPr>
            <a:endParaRPr lang="es-AR" sz="1200" smtClean="0">
              <a:solidFill>
                <a:srgbClr val="B2E389"/>
              </a:solidFill>
              <a:latin typeface="Arial" charset="0"/>
            </a:endParaRPr>
          </a:p>
          <a:p>
            <a:pPr eaLnBrk="1" hangingPunct="1">
              <a:lnSpc>
                <a:spcPct val="80000"/>
              </a:lnSpc>
            </a:pPr>
            <a:endParaRPr lang="es-ES" sz="1000" smtClean="0">
              <a:solidFill>
                <a:srgbClr val="B2E389"/>
              </a:solidFill>
              <a:latin typeface="Arial" charset="0"/>
            </a:endParaRPr>
          </a:p>
        </p:txBody>
      </p:sp>
      <p:pic>
        <p:nvPicPr>
          <p:cNvPr id="37893" name="Picture 2">
            <a:hlinkClick r:id="rId2" action="ppaction://hlinksldjump"/>
          </p:cNvPr>
          <p:cNvPicPr>
            <a:picLocks noChangeAspect="1" noChangeArrowheads="1"/>
          </p:cNvPicPr>
          <p:nvPr/>
        </p:nvPicPr>
        <p:blipFill>
          <a:blip r:embed="rId3"/>
          <a:srcRect l="5418" t="26237" r="8772" b="27844"/>
          <a:stretch>
            <a:fillRect/>
          </a:stretch>
        </p:blipFill>
        <p:spPr bwMode="auto">
          <a:xfrm>
            <a:off x="1908175" y="620713"/>
            <a:ext cx="6408738" cy="4198937"/>
          </a:xfrm>
          <a:prstGeom prst="rect">
            <a:avLst/>
          </a:prstGeom>
          <a:noFill/>
          <a:ln w="9525">
            <a:solidFill>
              <a:srgbClr val="B2E389"/>
            </a:solidFill>
            <a:miter lim="800000"/>
            <a:headEnd/>
            <a:tailEnd/>
          </a:ln>
        </p:spPr>
      </p:pic>
      <p:sp>
        <p:nvSpPr>
          <p:cNvPr id="57350" name="Oval 6"/>
          <p:cNvSpPr>
            <a:spLocks noChangeArrowheads="1"/>
          </p:cNvSpPr>
          <p:nvPr/>
        </p:nvSpPr>
        <p:spPr bwMode="auto">
          <a:xfrm flipV="1">
            <a:off x="3563938" y="1341438"/>
            <a:ext cx="3529012" cy="287337"/>
          </a:xfrm>
          <a:prstGeom prst="ellipse">
            <a:avLst/>
          </a:prstGeom>
          <a:noFill/>
          <a:ln w="9525">
            <a:solidFill>
              <a:schemeClr val="accent2"/>
            </a:solidFill>
            <a:round/>
            <a:headEnd/>
            <a:tailEnd/>
          </a:ln>
        </p:spPr>
        <p:txBody>
          <a:bodyPr rot="10800000" wrap="none" anchor="ctr"/>
          <a:lstStyle/>
          <a:p>
            <a:endParaRPr lang="es-AR"/>
          </a:p>
        </p:txBody>
      </p:sp>
      <p:sp>
        <p:nvSpPr>
          <p:cNvPr id="57356" name="Oval 12"/>
          <p:cNvSpPr>
            <a:spLocks noChangeArrowheads="1"/>
          </p:cNvSpPr>
          <p:nvPr/>
        </p:nvSpPr>
        <p:spPr bwMode="auto">
          <a:xfrm flipV="1">
            <a:off x="3203575" y="2636838"/>
            <a:ext cx="4176713" cy="215900"/>
          </a:xfrm>
          <a:prstGeom prst="ellipse">
            <a:avLst/>
          </a:prstGeom>
          <a:noFill/>
          <a:ln w="9525">
            <a:solidFill>
              <a:schemeClr val="accent2"/>
            </a:solidFill>
            <a:round/>
            <a:headEnd/>
            <a:tailEnd/>
          </a:ln>
        </p:spPr>
        <p:txBody>
          <a:bodyPr rot="10800000" wrap="none" anchor="ctr"/>
          <a:lstStyle/>
          <a:p>
            <a:endParaRPr lang="es-AR"/>
          </a:p>
        </p:txBody>
      </p:sp>
      <p:sp>
        <p:nvSpPr>
          <p:cNvPr id="57357" name="Oval 13"/>
          <p:cNvSpPr>
            <a:spLocks noChangeArrowheads="1"/>
          </p:cNvSpPr>
          <p:nvPr/>
        </p:nvSpPr>
        <p:spPr bwMode="auto">
          <a:xfrm flipV="1">
            <a:off x="3276600" y="1989138"/>
            <a:ext cx="4105275" cy="431800"/>
          </a:xfrm>
          <a:prstGeom prst="ellipse">
            <a:avLst/>
          </a:prstGeom>
          <a:noFill/>
          <a:ln w="9525">
            <a:solidFill>
              <a:schemeClr val="accent2"/>
            </a:solidFill>
            <a:round/>
            <a:headEnd/>
            <a:tailEnd/>
          </a:ln>
        </p:spPr>
        <p:txBody>
          <a:bodyPr rot="10800000" wrap="none" anchor="ctr"/>
          <a:lstStyle/>
          <a:p>
            <a:endParaRPr lang="es-AR"/>
          </a:p>
        </p:txBody>
      </p:sp>
      <p:sp>
        <p:nvSpPr>
          <p:cNvPr id="57358" name="Oval 14"/>
          <p:cNvSpPr>
            <a:spLocks noChangeArrowheads="1"/>
          </p:cNvSpPr>
          <p:nvPr/>
        </p:nvSpPr>
        <p:spPr bwMode="auto">
          <a:xfrm flipV="1">
            <a:off x="3348038" y="1557338"/>
            <a:ext cx="647700" cy="576262"/>
          </a:xfrm>
          <a:prstGeom prst="ellipse">
            <a:avLst/>
          </a:prstGeom>
          <a:noFill/>
          <a:ln w="9525">
            <a:solidFill>
              <a:srgbClr val="0066CC"/>
            </a:solidFill>
            <a:round/>
            <a:headEnd/>
            <a:tailEnd/>
          </a:ln>
        </p:spPr>
        <p:txBody>
          <a:bodyPr rot="10800000" wrap="none" anchor="ctr"/>
          <a:lstStyle/>
          <a:p>
            <a:endParaRPr lang="es-AR"/>
          </a:p>
        </p:txBody>
      </p:sp>
      <p:sp>
        <p:nvSpPr>
          <p:cNvPr id="57359" name="Oval 15"/>
          <p:cNvSpPr>
            <a:spLocks noChangeArrowheads="1"/>
          </p:cNvSpPr>
          <p:nvPr/>
        </p:nvSpPr>
        <p:spPr bwMode="auto">
          <a:xfrm flipV="1">
            <a:off x="3348038" y="3213100"/>
            <a:ext cx="3527425" cy="290513"/>
          </a:xfrm>
          <a:prstGeom prst="ellipse">
            <a:avLst/>
          </a:prstGeom>
          <a:noFill/>
          <a:ln w="9525">
            <a:solidFill>
              <a:schemeClr val="accent2"/>
            </a:solidFill>
            <a:round/>
            <a:headEnd/>
            <a:tailEnd/>
          </a:ln>
        </p:spPr>
        <p:txBody>
          <a:bodyPr rot="10800000" wrap="none" anchor="ctr"/>
          <a:lstStyle/>
          <a:p>
            <a:endParaRPr lang="es-AR"/>
          </a:p>
        </p:txBody>
      </p:sp>
      <p:sp>
        <p:nvSpPr>
          <p:cNvPr id="2" name="Oval 14"/>
          <p:cNvSpPr>
            <a:spLocks noChangeArrowheads="1"/>
          </p:cNvSpPr>
          <p:nvPr/>
        </p:nvSpPr>
        <p:spPr bwMode="auto">
          <a:xfrm flipV="1">
            <a:off x="6429388" y="1500174"/>
            <a:ext cx="647700" cy="576262"/>
          </a:xfrm>
          <a:prstGeom prst="ellipse">
            <a:avLst/>
          </a:prstGeom>
          <a:noFill/>
          <a:ln w="9525">
            <a:solidFill>
              <a:srgbClr val="0066CC"/>
            </a:solidFill>
            <a:round/>
            <a:headEnd/>
            <a:tailEnd/>
          </a:ln>
        </p:spPr>
        <p:txBody>
          <a:bodyPr rot="10800000" wrap="none" anchor="ctr"/>
          <a:lstStyle/>
          <a:p>
            <a:endParaRPr lang="es-AR"/>
          </a:p>
        </p:txBody>
      </p:sp>
      <p:sp>
        <p:nvSpPr>
          <p:cNvPr id="3" name="Oval 14"/>
          <p:cNvSpPr>
            <a:spLocks noChangeArrowheads="1"/>
          </p:cNvSpPr>
          <p:nvPr/>
        </p:nvSpPr>
        <p:spPr bwMode="auto">
          <a:xfrm flipV="1">
            <a:off x="5219700" y="1557338"/>
            <a:ext cx="647700" cy="576262"/>
          </a:xfrm>
          <a:prstGeom prst="ellipse">
            <a:avLst/>
          </a:prstGeom>
          <a:noFill/>
          <a:ln w="9525">
            <a:solidFill>
              <a:srgbClr val="0066CC"/>
            </a:solidFill>
            <a:round/>
            <a:headEnd/>
            <a:tailEnd/>
          </a:ln>
        </p:spPr>
        <p:txBody>
          <a:bodyPr rot="10800000" wrap="none" anchor="ctr"/>
          <a:lstStyle/>
          <a:p>
            <a:endParaRPr lang="es-AR"/>
          </a:p>
        </p:txBody>
      </p:sp>
      <p:pic>
        <p:nvPicPr>
          <p:cNvPr id="47116" name="Picture 43"/>
          <p:cNvPicPr>
            <a:picLocks noChangeAspect="1" noChangeArrowheads="1"/>
          </p:cNvPicPr>
          <p:nvPr/>
        </p:nvPicPr>
        <p:blipFill>
          <a:blip r:embed="rId4"/>
          <a:srcRect/>
          <a:stretch>
            <a:fillRect/>
          </a:stretch>
        </p:blipFill>
        <p:spPr bwMode="auto">
          <a:xfrm>
            <a:off x="6877050" y="4365625"/>
            <a:ext cx="1079500" cy="441325"/>
          </a:xfrm>
          <a:prstGeom prst="rect">
            <a:avLst/>
          </a:prstGeom>
          <a:noFill/>
          <a:ln w="9525">
            <a:noFill/>
            <a:miter lim="800000"/>
            <a:headEnd/>
            <a:tailEnd/>
          </a:ln>
        </p:spPr>
      </p:pic>
      <p:sp>
        <p:nvSpPr>
          <p:cNvPr id="47117" name="Text Box 16"/>
          <p:cNvSpPr txBox="1">
            <a:spLocks noChangeArrowheads="1"/>
          </p:cNvSpPr>
          <p:nvPr/>
        </p:nvSpPr>
        <p:spPr bwMode="auto">
          <a:xfrm>
            <a:off x="6499225" y="5589588"/>
            <a:ext cx="1771639" cy="338554"/>
          </a:xfrm>
          <a:prstGeom prst="rect">
            <a:avLst/>
          </a:prstGeom>
          <a:noFill/>
          <a:ln w="9525">
            <a:noFill/>
            <a:miter lim="800000"/>
            <a:headEnd/>
            <a:tailEnd/>
          </a:ln>
        </p:spPr>
        <p:txBody>
          <a:bodyPr wrap="none">
            <a:spAutoFit/>
          </a:bodyPr>
          <a:lstStyle/>
          <a:p>
            <a:r>
              <a:rPr lang="es-AR" sz="1600" b="1" dirty="0">
                <a:solidFill>
                  <a:schemeClr val="tx2"/>
                </a:solidFill>
              </a:rPr>
              <a:t>Pasos: </a:t>
            </a:r>
            <a:r>
              <a:rPr lang="es-AR" sz="1600" b="1" dirty="0" smtClean="0">
                <a:solidFill>
                  <a:schemeClr val="tx2"/>
                </a:solidFill>
              </a:rPr>
              <a:t>1,2,4,8,9 </a:t>
            </a:r>
            <a:endParaRPr lang="es-ES" sz="1600" b="1" dirty="0">
              <a:solidFill>
                <a:schemeClr val="tx2"/>
              </a:solidFill>
            </a:endParaRPr>
          </a:p>
        </p:txBody>
      </p:sp>
      <p:sp>
        <p:nvSpPr>
          <p:cNvPr id="4" name="Oval 14"/>
          <p:cNvSpPr>
            <a:spLocks noChangeArrowheads="1"/>
          </p:cNvSpPr>
          <p:nvPr/>
        </p:nvSpPr>
        <p:spPr bwMode="auto">
          <a:xfrm flipV="1">
            <a:off x="4210052" y="1557338"/>
            <a:ext cx="647700" cy="576262"/>
          </a:xfrm>
          <a:prstGeom prst="ellipse">
            <a:avLst/>
          </a:prstGeom>
          <a:noFill/>
          <a:ln w="9525">
            <a:solidFill>
              <a:srgbClr val="0066CC"/>
            </a:solidFill>
            <a:round/>
            <a:headEnd/>
            <a:tailEnd/>
          </a:ln>
        </p:spPr>
        <p:txBody>
          <a:bodyPr rot="10800000" wrap="none" anchor="ctr"/>
          <a:lstStyle/>
          <a:p>
            <a:endParaRPr lang="es-AR"/>
          </a:p>
        </p:txBody>
      </p:sp>
      <p:sp>
        <p:nvSpPr>
          <p:cNvPr id="5" name="Oval 12"/>
          <p:cNvSpPr>
            <a:spLocks noChangeArrowheads="1"/>
          </p:cNvSpPr>
          <p:nvPr/>
        </p:nvSpPr>
        <p:spPr bwMode="auto">
          <a:xfrm flipV="1">
            <a:off x="3419475" y="2852738"/>
            <a:ext cx="4176713" cy="215900"/>
          </a:xfrm>
          <a:prstGeom prst="ellipse">
            <a:avLst/>
          </a:prstGeom>
          <a:noFill/>
          <a:ln w="9525">
            <a:solidFill>
              <a:schemeClr val="accent2"/>
            </a:solidFill>
            <a:round/>
            <a:headEnd/>
            <a:tailEnd/>
          </a:ln>
        </p:spPr>
        <p:txBody>
          <a:bodyPr rot="10800000" wrap="none" anchor="ctr"/>
          <a:lstStyle/>
          <a:p>
            <a:endParaRPr lang="es-AR"/>
          </a:p>
        </p:txBody>
      </p:sp>
      <p:sp>
        <p:nvSpPr>
          <p:cNvPr id="6" name="Oval 15"/>
          <p:cNvSpPr>
            <a:spLocks noChangeArrowheads="1"/>
          </p:cNvSpPr>
          <p:nvPr/>
        </p:nvSpPr>
        <p:spPr bwMode="auto">
          <a:xfrm flipV="1">
            <a:off x="1214415" y="4625973"/>
            <a:ext cx="4500594" cy="2232025"/>
          </a:xfrm>
          <a:prstGeom prst="ellipse">
            <a:avLst/>
          </a:prstGeom>
          <a:noFill/>
          <a:ln w="9525">
            <a:solidFill>
              <a:schemeClr val="accent2"/>
            </a:solidFill>
            <a:round/>
            <a:headEnd/>
            <a:tailEnd/>
          </a:ln>
        </p:spPr>
        <p:txBody>
          <a:bodyPr rot="10800000" wrap="none" anchor="ctr"/>
          <a:lstStyle/>
          <a:p>
            <a:endParaRPr lang="es-AR"/>
          </a:p>
        </p:txBody>
      </p:sp>
      <p:sp>
        <p:nvSpPr>
          <p:cNvPr id="7" name="Oval 14"/>
          <p:cNvSpPr>
            <a:spLocks noChangeArrowheads="1"/>
          </p:cNvSpPr>
          <p:nvPr/>
        </p:nvSpPr>
        <p:spPr bwMode="auto">
          <a:xfrm flipV="1">
            <a:off x="6588125" y="5229225"/>
            <a:ext cx="1770089" cy="1225550"/>
          </a:xfrm>
          <a:prstGeom prst="ellipse">
            <a:avLst/>
          </a:prstGeom>
          <a:noFill/>
          <a:ln w="9525">
            <a:solidFill>
              <a:srgbClr val="0066CC"/>
            </a:solidFill>
            <a:round/>
            <a:headEnd/>
            <a:tailEnd/>
          </a:ln>
        </p:spPr>
        <p:txBody>
          <a:bodyPr rot="10800000" wrap="none" anchor="ctr"/>
          <a:lstStyle/>
          <a:p>
            <a:endParaRPr lang="es-AR"/>
          </a:p>
        </p:txBody>
      </p:sp>
      <p:sp>
        <p:nvSpPr>
          <p:cNvPr id="21" name="Oval 14"/>
          <p:cNvSpPr>
            <a:spLocks noChangeArrowheads="1"/>
          </p:cNvSpPr>
          <p:nvPr/>
        </p:nvSpPr>
        <p:spPr bwMode="auto">
          <a:xfrm flipV="1">
            <a:off x="2563813" y="3221038"/>
            <a:ext cx="647700" cy="576262"/>
          </a:xfrm>
          <a:prstGeom prst="ellipse">
            <a:avLst/>
          </a:prstGeom>
          <a:noFill/>
          <a:ln w="9525">
            <a:solidFill>
              <a:srgbClr val="0066CC"/>
            </a:solidFill>
            <a:round/>
            <a:headEnd/>
            <a:tailEnd/>
          </a:ln>
        </p:spPr>
        <p:txBody>
          <a:bodyPr rot="10800000" wrap="none" anchor="ctr"/>
          <a:lstStyle/>
          <a:p>
            <a:endParaRPr lang="es-AR"/>
          </a:p>
        </p:txBody>
      </p:sp>
      <p:pic>
        <p:nvPicPr>
          <p:cNvPr id="22" name="Picture 2"/>
          <p:cNvPicPr>
            <a:picLocks noChangeAspect="1" noChangeArrowheads="1"/>
          </p:cNvPicPr>
          <p:nvPr/>
        </p:nvPicPr>
        <p:blipFill>
          <a:blip r:embed="rId5">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 calcmode="lin" valueType="num">
                                      <p:cBhvr>
                                        <p:cTn id="7" dur="1000" fill="hold"/>
                                        <p:tgtEl>
                                          <p:spTgt spid="57358"/>
                                        </p:tgtEl>
                                        <p:attrNameLst>
                                          <p:attrName>ppt_w</p:attrName>
                                        </p:attrNameLst>
                                      </p:cBhvr>
                                      <p:tavLst>
                                        <p:tav tm="0">
                                          <p:val>
                                            <p:strVal val="#ppt_w*0.70"/>
                                          </p:val>
                                        </p:tav>
                                        <p:tav tm="100000">
                                          <p:val>
                                            <p:strVal val="#ppt_w"/>
                                          </p:val>
                                        </p:tav>
                                      </p:tavLst>
                                    </p:anim>
                                    <p:anim calcmode="lin" valueType="num">
                                      <p:cBhvr>
                                        <p:cTn id="8" dur="1000" fill="hold"/>
                                        <p:tgtEl>
                                          <p:spTgt spid="57358"/>
                                        </p:tgtEl>
                                        <p:attrNameLst>
                                          <p:attrName>ppt_h</p:attrName>
                                        </p:attrNameLst>
                                      </p:cBhvr>
                                      <p:tavLst>
                                        <p:tav tm="0">
                                          <p:val>
                                            <p:strVal val="#ppt_h"/>
                                          </p:val>
                                        </p:tav>
                                        <p:tav tm="100000">
                                          <p:val>
                                            <p:strVal val="#ppt_h"/>
                                          </p:val>
                                        </p:tav>
                                      </p:tavLst>
                                    </p:anim>
                                    <p:animEffect transition="in" filter="fade">
                                      <p:cBhvr>
                                        <p:cTn id="9" dur="1000"/>
                                        <p:tgtEl>
                                          <p:spTgt spid="5735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0.70"/>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strVal val="#ppt_w*0.70"/>
                                          </p:val>
                                        </p:tav>
                                        <p:tav tm="100000">
                                          <p:val>
                                            <p:strVal val="#ppt_w"/>
                                          </p:val>
                                        </p:tav>
                                      </p:tavLst>
                                    </p:anim>
                                    <p:anim calcmode="lin" valueType="num">
                                      <p:cBhvr>
                                        <p:cTn id="28" dur="1000" fill="hold"/>
                                        <p:tgtEl>
                                          <p:spTgt spid="21"/>
                                        </p:tgtEl>
                                        <p:attrNameLst>
                                          <p:attrName>ppt_h</p:attrName>
                                        </p:attrNameLst>
                                      </p:cBhvr>
                                      <p:tavLst>
                                        <p:tav tm="0">
                                          <p:val>
                                            <p:strVal val="#ppt_h"/>
                                          </p:val>
                                        </p:tav>
                                        <p:tav tm="100000">
                                          <p:val>
                                            <p:strVal val="#ppt_h"/>
                                          </p:val>
                                        </p:tav>
                                      </p:tavLst>
                                    </p:anim>
                                    <p:animEffect transition="in" filter="fade">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1" nodeType="clickEffect">
                                  <p:stCondLst>
                                    <p:cond delay="0"/>
                                  </p:stCondLst>
                                  <p:childTnLst>
                                    <p:set>
                                      <p:cBhvr>
                                        <p:cTn id="33" dur="1" fill="hold">
                                          <p:stCondLst>
                                            <p:cond delay="0"/>
                                          </p:stCondLst>
                                        </p:cTn>
                                        <p:tgtEl>
                                          <p:spTgt spid="57358"/>
                                        </p:tgtEl>
                                        <p:attrNameLst>
                                          <p:attrName>style.visibility</p:attrName>
                                        </p:attrNameLst>
                                      </p:cBhvr>
                                      <p:to>
                                        <p:strVal val="visible"/>
                                      </p:to>
                                    </p:set>
                                    <p:animEffect transition="in" filter="diamond(in)">
                                      <p:cBhvr>
                                        <p:cTn id="34" dur="2000"/>
                                        <p:tgtEl>
                                          <p:spTgt spid="57358"/>
                                        </p:tgtEl>
                                      </p:cBhvr>
                                    </p:animEffect>
                                  </p:childTnLst>
                                </p:cTn>
                              </p:par>
                              <p:par>
                                <p:cTn id="35" presetID="8" presetClass="entr" presetSubtype="16" fill="hold" grpId="1"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amond(in)">
                                      <p:cBhvr>
                                        <p:cTn id="37" dur="2000"/>
                                        <p:tgtEl>
                                          <p:spTgt spid="4"/>
                                        </p:tgtEl>
                                      </p:cBhvr>
                                    </p:animEffect>
                                  </p:childTnLst>
                                </p:cTn>
                              </p:par>
                              <p:par>
                                <p:cTn id="38" presetID="8" presetClass="entr" presetSubtype="16"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amond(in)">
                                      <p:cBhvr>
                                        <p:cTn id="40" dur="2000"/>
                                        <p:tgtEl>
                                          <p:spTgt spid="2"/>
                                        </p:tgtEl>
                                      </p:cBhvr>
                                    </p:animEffect>
                                  </p:childTnLst>
                                </p:cTn>
                              </p:par>
                              <p:par>
                                <p:cTn id="41" presetID="8" presetClass="entr" presetSubtype="16" fill="hold" grpId="1"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amond(in)">
                                      <p:cBhvr>
                                        <p:cTn id="43" dur="2000"/>
                                        <p:tgtEl>
                                          <p:spTgt spid="21"/>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57350"/>
                                        </p:tgtEl>
                                        <p:attrNameLst>
                                          <p:attrName>style.visibility</p:attrName>
                                        </p:attrNameLst>
                                      </p:cBhvr>
                                      <p:to>
                                        <p:strVal val="visible"/>
                                      </p:to>
                                    </p:set>
                                    <p:animEffect transition="in" filter="diamond(in)">
                                      <p:cBhvr>
                                        <p:cTn id="46" dur="2000"/>
                                        <p:tgtEl>
                                          <p:spTgt spid="57350"/>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57357"/>
                                        </p:tgtEl>
                                        <p:attrNameLst>
                                          <p:attrName>style.visibility</p:attrName>
                                        </p:attrNameLst>
                                      </p:cBhvr>
                                      <p:to>
                                        <p:strVal val="visible"/>
                                      </p:to>
                                    </p:set>
                                    <p:animEffect transition="in" filter="diamond(in)">
                                      <p:cBhvr>
                                        <p:cTn id="49" dur="2000"/>
                                        <p:tgtEl>
                                          <p:spTgt spid="57357"/>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amond(in)">
                                      <p:cBhvr>
                                        <p:cTn id="52" dur="2000"/>
                                        <p:tgtEl>
                                          <p:spTgt spid="5"/>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57359"/>
                                        </p:tgtEl>
                                        <p:attrNameLst>
                                          <p:attrName>style.visibility</p:attrName>
                                        </p:attrNameLst>
                                      </p:cBhvr>
                                      <p:to>
                                        <p:strVal val="visible"/>
                                      </p:to>
                                    </p:set>
                                    <p:animEffect transition="in" filter="diamond(in)">
                                      <p:cBhvr>
                                        <p:cTn id="55" dur="2000"/>
                                        <p:tgtEl>
                                          <p:spTgt spid="5735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200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P spid="57357" grpId="0" animBg="1"/>
      <p:bldP spid="57358" grpId="0" animBg="1"/>
      <p:bldP spid="57358" grpId="1" animBg="1"/>
      <p:bldP spid="57359" grpId="0" animBg="1"/>
      <p:bldP spid="2" grpId="0" animBg="1"/>
      <p:bldP spid="2" grpId="1" animBg="1"/>
      <p:bldP spid="3" grpId="0" animBg="1"/>
      <p:bldP spid="4" grpId="0" animBg="1"/>
      <p:bldP spid="4" grpId="1" animBg="1"/>
      <p:bldP spid="5" grpId="0" animBg="1"/>
      <p:bldP spid="6" grpId="0" animBg="1"/>
      <p:bldP spid="7" grpId="0"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ftr" sz="quarter" idx="11"/>
          </p:nvPr>
        </p:nvSpPr>
        <p:spPr>
          <a:ln/>
        </p:spPr>
        <p:txBody>
          <a:bodyPr/>
          <a:lstStyle/>
          <a:p>
            <a:r>
              <a:rPr lang="es-ES"/>
              <a:t>LAN 2012</a:t>
            </a:r>
          </a:p>
        </p:txBody>
      </p:sp>
      <p:sp>
        <p:nvSpPr>
          <p:cNvPr id="22529" name="Rectangle 2"/>
          <p:cNvSpPr>
            <a:spLocks noGrp="1"/>
          </p:cNvSpPr>
          <p:nvPr>
            <p:ph type="title" idx="4294967295"/>
          </p:nvPr>
        </p:nvSpPr>
        <p:spPr>
          <a:xfrm>
            <a:off x="1187450" y="0"/>
            <a:ext cx="7543800" cy="1431925"/>
          </a:xfrm>
        </p:spPr>
        <p:txBody>
          <a:bodyPr anchor="b"/>
          <a:lstStyle/>
          <a:p>
            <a:pPr algn="ctr" eaLnBrk="1" hangingPunct="1"/>
            <a:r>
              <a:rPr lang="es-AR" sz="3200" smtClean="0">
                <a:solidFill>
                  <a:srgbClr val="B2E389"/>
                </a:solidFill>
              </a:rPr>
              <a:t>PIM con  Enfoque de Derecho</a:t>
            </a:r>
            <a:r>
              <a:rPr lang="es-AR" smtClean="0"/>
              <a:t> </a:t>
            </a:r>
          </a:p>
        </p:txBody>
      </p:sp>
      <p:sp>
        <p:nvSpPr>
          <p:cNvPr id="59395" name="Rectangle 3"/>
          <p:cNvSpPr>
            <a:spLocks noGrp="1"/>
          </p:cNvSpPr>
          <p:nvPr>
            <p:ph type="body" idx="4294967295"/>
          </p:nvPr>
        </p:nvSpPr>
        <p:spPr>
          <a:xfrm>
            <a:off x="1385918" y="2205038"/>
            <a:ext cx="7543800" cy="4114800"/>
          </a:xfrm>
        </p:spPr>
        <p:txBody>
          <a:bodyPr/>
          <a:lstStyle/>
          <a:p>
            <a:pPr algn="ctr" eaLnBrk="1" hangingPunct="1">
              <a:buFont typeface="Wingdings" pitchFamily="2" charset="2"/>
              <a:buNone/>
            </a:pPr>
            <a:r>
              <a:rPr lang="es-ES" sz="2400" dirty="0" smtClean="0"/>
              <a:t>La Preparación Integral para la Maternidad (PIM) </a:t>
            </a:r>
          </a:p>
          <a:p>
            <a:pPr algn="ctr" eaLnBrk="1" hangingPunct="1">
              <a:buFont typeface="Wingdings" pitchFamily="2" charset="2"/>
              <a:buNone/>
            </a:pPr>
            <a:r>
              <a:rPr lang="es-ES" sz="2400" dirty="0" smtClean="0"/>
              <a:t>Define a  </a:t>
            </a:r>
            <a:r>
              <a:rPr lang="es-ES" sz="2400" dirty="0" err="1" smtClean="0"/>
              <a:t>a</a:t>
            </a:r>
            <a:r>
              <a:rPr lang="es-ES" sz="2400" dirty="0" smtClean="0"/>
              <a:t> una serie de estrategias para un abordaje desde  nuevos paradigmas, para alcanzar  el  reforzamiento y empoderamiento de los derechos de los padres, referidos a la ley  de Nacimiento Humanizado, 25.929 de la ley de Padres e Hijos en el proceso del nacimiento, favoreciendo la maternidad  segura y centrada en la familia. </a:t>
            </a:r>
          </a:p>
        </p:txBody>
      </p:sp>
      <p:pic>
        <p:nvPicPr>
          <p:cNvPr id="5" name="Picture 2"/>
          <p:cNvPicPr>
            <a:picLocks noChangeAspect="1" noChangeArrowheads="1"/>
          </p:cNvPicPr>
          <p:nvPr/>
        </p:nvPicPr>
        <p:blipFill>
          <a:blip r:embed="rId3">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AR" u="sng" dirty="0" smtClean="0">
                <a:solidFill>
                  <a:srgbClr val="B2E389"/>
                </a:solidFill>
              </a:rPr>
              <a:t>Objetivos</a:t>
            </a:r>
            <a:r>
              <a:rPr lang="es-AR" dirty="0" smtClean="0">
                <a:solidFill>
                  <a:srgbClr val="B2E389"/>
                </a:solidFill>
              </a:rPr>
              <a:t/>
            </a:r>
            <a:br>
              <a:rPr lang="es-AR" dirty="0" smtClean="0">
                <a:solidFill>
                  <a:srgbClr val="B2E389"/>
                </a:solidFill>
              </a:rPr>
            </a:br>
            <a:endParaRPr lang="es-AR" dirty="0">
              <a:solidFill>
                <a:srgbClr val="B2E389"/>
              </a:solidFill>
            </a:endParaRPr>
          </a:p>
        </p:txBody>
      </p:sp>
      <p:sp>
        <p:nvSpPr>
          <p:cNvPr id="5" name="4 Marcador de contenido"/>
          <p:cNvSpPr>
            <a:spLocks noGrp="1"/>
          </p:cNvSpPr>
          <p:nvPr>
            <p:ph idx="1"/>
          </p:nvPr>
        </p:nvSpPr>
        <p:spPr>
          <a:xfrm>
            <a:off x="1066800" y="1981200"/>
            <a:ext cx="7862918" cy="4114800"/>
          </a:xfrm>
        </p:spPr>
        <p:txBody>
          <a:bodyPr/>
          <a:lstStyle/>
          <a:p>
            <a:r>
              <a:rPr lang="es-AR" dirty="0" smtClean="0"/>
              <a:t>Dinamizar la Preparación Integral para la Maternidad desde un enfoque interdisciplinario e integral para desarrollar niveles de capacitación para las tres Maternidades participantes que propicie organizar propuestas PIM  desde su paradigma de derecho</a:t>
            </a:r>
          </a:p>
          <a:p>
            <a:endParaRPr lang="es-AR" dirty="0"/>
          </a:p>
        </p:txBody>
      </p:sp>
      <p:sp>
        <p:nvSpPr>
          <p:cNvPr id="2" name="1 Marcador de pie de página"/>
          <p:cNvSpPr>
            <a:spLocks noGrp="1"/>
          </p:cNvSpPr>
          <p:nvPr>
            <p:ph type="ftr" sz="quarter" idx="11"/>
          </p:nvPr>
        </p:nvSpPr>
        <p:spPr/>
        <p:txBody>
          <a:bodyPr/>
          <a:lstStyle/>
          <a:p>
            <a:r>
              <a:rPr lang="es-ES" smtClean="0"/>
              <a:t>LAN 2012</a:t>
            </a:r>
            <a:endParaRPr lang="es-ES"/>
          </a:p>
        </p:txBody>
      </p:sp>
      <p:pic>
        <p:nvPicPr>
          <p:cNvPr id="6" name="Picture 2"/>
          <p:cNvPicPr>
            <a:picLocks noChangeAspect="1" noChangeArrowheads="1"/>
          </p:cNvPicPr>
          <p:nvPr/>
        </p:nvPicPr>
        <p:blipFill>
          <a:blip r:embed="rId2">
            <a:duotone>
              <a:prstClr val="black"/>
              <a:schemeClr val="accent6">
                <a:tint val="45000"/>
                <a:satMod val="400000"/>
              </a:schemeClr>
            </a:duotone>
          </a:blip>
          <a:srcRect r="-1696" b="2439"/>
          <a:stretch>
            <a:fillRect/>
          </a:stretch>
        </p:blipFill>
        <p:spPr bwMode="auto">
          <a:xfrm>
            <a:off x="0" y="0"/>
            <a:ext cx="1143008"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Reflejos">
  <a:themeElements>
    <a:clrScheme name="Reflejos 12">
      <a:dk1>
        <a:srgbClr val="BD3737"/>
      </a:dk1>
      <a:lt1>
        <a:srgbClr val="FFFFFF"/>
      </a:lt1>
      <a:dk2>
        <a:srgbClr val="721E1E"/>
      </a:dk2>
      <a:lt2>
        <a:srgbClr val="00CC99"/>
      </a:lt2>
      <a:accent1>
        <a:srgbClr val="FF6600"/>
      </a:accent1>
      <a:accent2>
        <a:srgbClr val="CC3300"/>
      </a:accent2>
      <a:accent3>
        <a:srgbClr val="BCABAB"/>
      </a:accent3>
      <a:accent4>
        <a:srgbClr val="DADADA"/>
      </a:accent4>
      <a:accent5>
        <a:srgbClr val="FFB8AA"/>
      </a:accent5>
      <a:accent6>
        <a:srgbClr val="B92D00"/>
      </a:accent6>
      <a:hlink>
        <a:srgbClr val="99FFCC"/>
      </a:hlink>
      <a:folHlink>
        <a:srgbClr val="C7C6B1"/>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Reflejos 10">
        <a:dk1>
          <a:srgbClr val="BD3737"/>
        </a:dk1>
        <a:lt1>
          <a:srgbClr val="FFFFFF"/>
        </a:lt1>
        <a:dk2>
          <a:srgbClr val="721E1E"/>
        </a:dk2>
        <a:lt2>
          <a:srgbClr val="00CC99"/>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11">
        <a:dk1>
          <a:srgbClr val="BD3737"/>
        </a:dk1>
        <a:lt1>
          <a:srgbClr val="FFFFFF"/>
        </a:lt1>
        <a:dk2>
          <a:srgbClr val="721E1E"/>
        </a:dk2>
        <a:lt2>
          <a:srgbClr val="00CC99"/>
        </a:lt2>
        <a:accent1>
          <a:srgbClr val="FF6600"/>
        </a:accent1>
        <a:accent2>
          <a:srgbClr val="CC3300"/>
        </a:accent2>
        <a:accent3>
          <a:srgbClr val="BCABAB"/>
        </a:accent3>
        <a:accent4>
          <a:srgbClr val="DADADA"/>
        </a:accent4>
        <a:accent5>
          <a:srgbClr val="FFB8AA"/>
        </a:accent5>
        <a:accent6>
          <a:srgbClr val="B92D00"/>
        </a:accent6>
        <a:hlink>
          <a:srgbClr val="33CCCC"/>
        </a:hlink>
        <a:folHlink>
          <a:srgbClr val="C7C6B1"/>
        </a:folHlink>
      </a:clrScheme>
      <a:clrMap bg1="dk2" tx1="lt1" bg2="dk1" tx2="lt2" accent1="accent1" accent2="accent2" accent3="accent3" accent4="accent4" accent5="accent5" accent6="accent6" hlink="hlink" folHlink="folHlink"/>
    </a:extraClrScheme>
    <a:extraClrScheme>
      <a:clrScheme name="Reflejos 12">
        <a:dk1>
          <a:srgbClr val="BD3737"/>
        </a:dk1>
        <a:lt1>
          <a:srgbClr val="FFFFFF"/>
        </a:lt1>
        <a:dk2>
          <a:srgbClr val="721E1E"/>
        </a:dk2>
        <a:lt2>
          <a:srgbClr val="00CC99"/>
        </a:lt2>
        <a:accent1>
          <a:srgbClr val="FF6600"/>
        </a:accent1>
        <a:accent2>
          <a:srgbClr val="CC3300"/>
        </a:accent2>
        <a:accent3>
          <a:srgbClr val="BCABAB"/>
        </a:accent3>
        <a:accent4>
          <a:srgbClr val="DADADA"/>
        </a:accent4>
        <a:accent5>
          <a:srgbClr val="FFB8AA"/>
        </a:accent5>
        <a:accent6>
          <a:srgbClr val="B92D00"/>
        </a:accent6>
        <a:hlink>
          <a:srgbClr val="99FFCC"/>
        </a:hlink>
        <a:folHlink>
          <a:srgbClr val="C7C6B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themeOverride>
</file>

<file path=docProps/app.xml><?xml version="1.0" encoding="utf-8"?>
<Properties xmlns="http://schemas.openxmlformats.org/officeDocument/2006/extended-properties" xmlns:vt="http://schemas.openxmlformats.org/officeDocument/2006/docPropsVTypes">
  <Template>Oriel</Template>
  <TotalTime>2443</TotalTime>
  <Words>3343</Words>
  <Application>Microsoft Office PowerPoint</Application>
  <PresentationFormat>Presentación en pantalla (4:3)</PresentationFormat>
  <Paragraphs>236</Paragraphs>
  <Slides>29</Slides>
  <Notes>9</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Reflejos</vt:lpstr>
      <vt:lpstr>Diapositiva 1</vt:lpstr>
      <vt:lpstr>Diapositiva 2</vt:lpstr>
      <vt:lpstr>Ecología de la gestación Constelación  de la maternidad  </vt:lpstr>
      <vt:lpstr>Diapositiva 4</vt:lpstr>
      <vt:lpstr>Ejes MSCF </vt:lpstr>
      <vt:lpstr> Pasos </vt:lpstr>
      <vt:lpstr>Diapositiva 7</vt:lpstr>
      <vt:lpstr>PIM con  Enfoque de Derecho </vt:lpstr>
      <vt:lpstr>Objetivos </vt:lpstr>
      <vt:lpstr>  Dispositivo en diferentes etapas:     </vt:lpstr>
      <vt:lpstr>Etapa A):                                                                                                                                                                                                                                                                                                                                              </vt:lpstr>
      <vt:lpstr>Etapa B): </vt:lpstr>
      <vt:lpstr>Etapa C):  </vt:lpstr>
      <vt:lpstr>PIM</vt:lpstr>
      <vt:lpstr>Diapositiva 15</vt:lpstr>
      <vt:lpstr>Diapositiva 16</vt:lpstr>
      <vt:lpstr>Diapositiva 17</vt:lpstr>
      <vt:lpstr>Resultados </vt:lpstr>
      <vt:lpstr>3 reuniones para Análisis FODA institucional en talleres específicos. Análisis situacional 40 profesionales participantes.</vt:lpstr>
      <vt:lpstr>Capacitación de profesionales “en cascada”: los profesionales formados realizaron reuniones incidentales en cada institución con diversas áreas. Reuniones realizadas: 10 reuniones, 80 profesionales alcanzados del equipo de salud</vt:lpstr>
      <vt:lpstr>Actividades  PIM en marcha en cada institución. Elaboración y puesta en marcha de talleres y actividades interdisciplinarias: Talleres PIM en cada institución , conformado por equipo profesional capacitado: Funcionando PIM en las tres Maternidades participantes</vt:lpstr>
      <vt:lpstr>Creación de material PIM para gestantes: 300 posters derechos y convocatoria PIM  y 5000 folletos sobre actividades PIM</vt:lpstr>
      <vt:lpstr>Diapositiva 23</vt:lpstr>
      <vt:lpstr>Supervisión, acompañamiento  y monitoreo  realizados. 6 reuniones de acompañamiento y colaboración técnica. </vt:lpstr>
      <vt:lpstr>Conclusiones</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leti</dc:creator>
  <cp:lastModifiedBy>User</cp:lastModifiedBy>
  <cp:revision>34</cp:revision>
  <dcterms:created xsi:type="dcterms:W3CDTF">2011-07-17T14:11:54Z</dcterms:created>
  <dcterms:modified xsi:type="dcterms:W3CDTF">2012-11-29T11:21:49Z</dcterms:modified>
</cp:coreProperties>
</file>