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Override PartName="/ppt/charts/chart7.xml" ContentType="application/vnd.openxmlformats-officedocument.drawingml.char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79" r:id="rId4"/>
    <p:sldId id="297" r:id="rId5"/>
    <p:sldId id="283" r:id="rId6"/>
    <p:sldId id="280" r:id="rId7"/>
    <p:sldId id="281" r:id="rId8"/>
    <p:sldId id="284" r:id="rId9"/>
    <p:sldId id="285" r:id="rId10"/>
    <p:sldId id="286" r:id="rId11"/>
    <p:sldId id="300" r:id="rId12"/>
    <p:sldId id="289" r:id="rId13"/>
    <p:sldId id="298" r:id="rId14"/>
    <p:sldId id="301" r:id="rId15"/>
    <p:sldId id="290" r:id="rId16"/>
    <p:sldId id="264" r:id="rId17"/>
    <p:sldId id="288" r:id="rId18"/>
    <p:sldId id="291" r:id="rId19"/>
    <p:sldId id="304" r:id="rId20"/>
    <p:sldId id="292" r:id="rId21"/>
    <p:sldId id="293" r:id="rId22"/>
    <p:sldId id="303" r:id="rId23"/>
    <p:sldId id="302" r:id="rId24"/>
    <p:sldId id="294" r:id="rId25"/>
    <p:sldId id="295" r:id="rId26"/>
    <p:sldId id="296" r:id="rId27"/>
    <p:sldId id="305" r:id="rId28"/>
    <p:sldId id="306" r:id="rId29"/>
    <p:sldId id="307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3323"/>
    <a:srgbClr val="E725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\RED\2011\graficos%20red%20(int%20J%20MH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Hoja1!$B$1</c:f>
              <c:strCache>
                <c:ptCount val="1"/>
                <c:pt idx="0">
                  <c:v>tratamiento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esquizofrenia</c:v>
                </c:pt>
                <c:pt idx="1">
                  <c:v>depre mayor</c:v>
                </c:pt>
                <c:pt idx="2">
                  <c:v>t. bipolar</c:v>
                </c:pt>
                <c:pt idx="3">
                  <c:v>t. ansiedad</c:v>
                </c:pt>
                <c:pt idx="4">
                  <c:v>alcohol a/d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55.6</c:v>
                </c:pt>
                <c:pt idx="1">
                  <c:v>42.1</c:v>
                </c:pt>
                <c:pt idx="2">
                  <c:v>37.800000000000004</c:v>
                </c:pt>
                <c:pt idx="3">
                  <c:v>41.8</c:v>
                </c:pt>
                <c:pt idx="4" formatCode="0.0">
                  <c:v>24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brecha</c:v>
                </c:pt>
              </c:strCache>
            </c:strRef>
          </c:tx>
          <c:dLbls>
            <c:txPr>
              <a:bodyPr/>
              <a:lstStyle/>
              <a:p>
                <a:pPr>
                  <a:defRPr lang="es-CL"/>
                </a:pPr>
                <a:endParaRPr lang="es-ES"/>
              </a:p>
            </c:txPr>
            <c:showVal val="1"/>
          </c:dLbls>
          <c:cat>
            <c:strRef>
              <c:f>Hoja1!$A$2:$A$6</c:f>
              <c:strCache>
                <c:ptCount val="5"/>
                <c:pt idx="0">
                  <c:v>esquizofrenia</c:v>
                </c:pt>
                <c:pt idx="1">
                  <c:v>depre mayor</c:v>
                </c:pt>
                <c:pt idx="2">
                  <c:v>t. bipolar</c:v>
                </c:pt>
                <c:pt idx="3">
                  <c:v>t. ansiedad</c:v>
                </c:pt>
                <c:pt idx="4">
                  <c:v>alcohol a/d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44.4</c:v>
                </c:pt>
                <c:pt idx="1">
                  <c:v>57.9</c:v>
                </c:pt>
                <c:pt idx="2">
                  <c:v>62.2</c:v>
                </c:pt>
                <c:pt idx="3">
                  <c:v>58.2</c:v>
                </c:pt>
                <c:pt idx="4" formatCode="0.0">
                  <c:v>76</c:v>
                </c:pt>
              </c:numCache>
            </c:numRef>
          </c:val>
        </c:ser>
        <c:shape val="cylinder"/>
        <c:axId val="90398080"/>
        <c:axId val="91038848"/>
        <c:axId val="0"/>
      </c:bar3DChart>
      <c:catAx>
        <c:axId val="9039808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CL"/>
            </a:pPr>
            <a:endParaRPr lang="es-ES"/>
          </a:p>
        </c:txPr>
        <c:crossAx val="91038848"/>
        <c:crosses val="autoZero"/>
        <c:auto val="1"/>
        <c:lblAlgn val="ctr"/>
        <c:lblOffset val="100"/>
      </c:catAx>
      <c:valAx>
        <c:axId val="9103884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s-CL"/>
            </a:pPr>
            <a:endParaRPr lang="es-ES"/>
          </a:p>
        </c:txPr>
        <c:crossAx val="903980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s-CL"/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s-CL" sz="1639"/>
                </a:pPr>
                <a:endParaRPr lang="es-ES"/>
              </a:p>
            </c:txPr>
            <c:showPercent val="1"/>
          </c:dLbls>
          <c:cat>
            <c:strRef>
              <c:f>Hoja1!$A$2:$A$3</c:f>
              <c:strCache>
                <c:ptCount val="2"/>
                <c:pt idx="0">
                  <c:v>tratamiento</c:v>
                </c:pt>
                <c:pt idx="1">
                  <c:v>brecha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6</c:v>
                </c:pt>
                <c:pt idx="1">
                  <c:v>16.2</c:v>
                </c:pt>
              </c:numCache>
            </c:numRef>
          </c:val>
        </c:ser>
      </c:pie3DChart>
      <c:spPr>
        <a:noFill/>
        <a:ln w="20810">
          <a:noFill/>
        </a:ln>
      </c:spPr>
    </c:plotArea>
    <c:legend>
      <c:legendPos val="r"/>
      <c:layout/>
      <c:txPr>
        <a:bodyPr/>
        <a:lstStyle/>
        <a:p>
          <a:pPr>
            <a:defRPr lang="es-CL" sz="1639"/>
          </a:pPr>
          <a:endParaRPr lang="es-ES"/>
        </a:p>
      </c:txPr>
    </c:legend>
    <c:plotVisOnly val="1"/>
    <c:dispBlanksAs val="zero"/>
  </c:chart>
  <c:txPr>
    <a:bodyPr/>
    <a:lstStyle/>
    <a:p>
      <a:pPr>
        <a:defRPr sz="1475"/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2001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Brasil Chile Panama Hosp Psiq</c:v>
                </c:pt>
                <c:pt idx="1">
                  <c:v>Brasil Chile Panama Hosp General</c:v>
                </c:pt>
                <c:pt idx="2">
                  <c:v>Otros Países LA Hosp Psiq</c:v>
                </c:pt>
                <c:pt idx="3">
                  <c:v>Otros Países LA Hosp  General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23.4</c:v>
                </c:pt>
                <c:pt idx="1">
                  <c:v>4.4000000000000004</c:v>
                </c:pt>
                <c:pt idx="2">
                  <c:v>19.399999999999999</c:v>
                </c:pt>
                <c:pt idx="3">
                  <c:v>1.2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2005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Brasil Chile Panama Hosp Psiq</c:v>
                </c:pt>
                <c:pt idx="1">
                  <c:v>Brasil Chile Panama Hosp General</c:v>
                </c:pt>
                <c:pt idx="2">
                  <c:v>Otros Países LA Hosp Psiq</c:v>
                </c:pt>
                <c:pt idx="3">
                  <c:v>Otros Países LA Hosp  General 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16.8</c:v>
                </c:pt>
                <c:pt idx="1">
                  <c:v>4.9000000000000004</c:v>
                </c:pt>
                <c:pt idx="2">
                  <c:v>16</c:v>
                </c:pt>
                <c:pt idx="3">
                  <c:v>1.9000000000000001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Brasil Chile Panama Hosp Psiq</c:v>
                </c:pt>
                <c:pt idx="1">
                  <c:v>Brasil Chile Panama Hosp General</c:v>
                </c:pt>
                <c:pt idx="2">
                  <c:v>Otros Países LA Hosp Psiq</c:v>
                </c:pt>
                <c:pt idx="3">
                  <c:v>Otros Países LA Hosp  General 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8.9</c:v>
                </c:pt>
                <c:pt idx="1">
                  <c:v>5</c:v>
                </c:pt>
                <c:pt idx="2">
                  <c:v>14.8</c:v>
                </c:pt>
                <c:pt idx="3">
                  <c:v>2.1</c:v>
                </c:pt>
              </c:numCache>
            </c:numRef>
          </c:val>
        </c:ser>
        <c:shape val="cylinder"/>
        <c:axId val="99340672"/>
        <c:axId val="101063680"/>
        <c:axId val="0"/>
      </c:bar3DChart>
      <c:catAx>
        <c:axId val="99340672"/>
        <c:scaling>
          <c:orientation val="minMax"/>
        </c:scaling>
        <c:axPos val="b"/>
        <c:tickLblPos val="nextTo"/>
        <c:crossAx val="101063680"/>
        <c:crosses val="autoZero"/>
        <c:auto val="1"/>
        <c:lblAlgn val="ctr"/>
        <c:lblOffset val="100"/>
      </c:catAx>
      <c:valAx>
        <c:axId val="101063680"/>
        <c:scaling>
          <c:orientation val="minMax"/>
        </c:scaling>
        <c:axPos val="l"/>
        <c:majorGridlines/>
        <c:numFmt formatCode="General" sourceLinked="1"/>
        <c:tickLblPos val="nextTo"/>
        <c:crossAx val="993406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Brasil Chile Panamá</c:v>
                </c:pt>
              </c:strCache>
            </c:strRef>
          </c:tx>
          <c:cat>
            <c:strRef>
              <c:f>Hoja1!$A$2:$A$3</c:f>
              <c:strCache>
                <c:ptCount val="2"/>
                <c:pt idx="0">
                  <c:v>dispositivos ambulatorios</c:v>
                </c:pt>
                <c:pt idx="1">
                  <c:v>dispositivos diurnos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1.41</c:v>
                </c:pt>
                <c:pt idx="1">
                  <c:v>0.36000000000000026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otros países LA</c:v>
                </c:pt>
              </c:strCache>
            </c:strRef>
          </c:tx>
          <c:cat>
            <c:strRef>
              <c:f>Hoja1!$A$2:$A$3</c:f>
              <c:strCache>
                <c:ptCount val="2"/>
                <c:pt idx="0">
                  <c:v>dispositivos ambulatorios</c:v>
                </c:pt>
                <c:pt idx="1">
                  <c:v>dispositivos diurnos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  <c:pt idx="0">
                  <c:v>0.72000000000000053</c:v>
                </c:pt>
                <c:pt idx="1">
                  <c:v>0.18000000000000013</c:v>
                </c:pt>
              </c:numCache>
            </c:numRef>
          </c:val>
        </c:ser>
        <c:shape val="cylinder"/>
        <c:axId val="108091648"/>
        <c:axId val="108109824"/>
        <c:axId val="0"/>
      </c:bar3DChart>
      <c:catAx>
        <c:axId val="108091648"/>
        <c:scaling>
          <c:orientation val="minMax"/>
        </c:scaling>
        <c:axPos val="b"/>
        <c:tickLblPos val="nextTo"/>
        <c:crossAx val="108109824"/>
        <c:crosses val="autoZero"/>
        <c:auto val="1"/>
        <c:lblAlgn val="ctr"/>
        <c:lblOffset val="100"/>
      </c:catAx>
      <c:valAx>
        <c:axId val="108109824"/>
        <c:scaling>
          <c:orientation val="minMax"/>
        </c:scaling>
        <c:axPos val="l"/>
        <c:majorGridlines/>
        <c:numFmt formatCode="General" sourceLinked="1"/>
        <c:tickLblPos val="nextTo"/>
        <c:crossAx val="108091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149659863945583"/>
          <c:y val="0.42856354356356935"/>
          <c:w val="0.24829931972789149"/>
          <c:h val="0.23928964579753281"/>
        </c:manualLayout>
      </c:layout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Brasil Chile Panamá</c:v>
                </c:pt>
              </c:strCache>
            </c:strRef>
          </c:tx>
          <c:cat>
            <c:strRef>
              <c:f>Hoja1!$A$2:$A$3</c:f>
              <c:strCache>
                <c:ptCount val="2"/>
                <c:pt idx="0">
                  <c:v>% presupuesto salud para SM</c:v>
                </c:pt>
                <c:pt idx="1">
                  <c:v>% personas atendidas por trast. mental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2.72</c:v>
                </c:pt>
                <c:pt idx="1">
                  <c:v>1.9800000000000002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otros países LA</c:v>
                </c:pt>
              </c:strCache>
            </c:strRef>
          </c:tx>
          <c:cat>
            <c:strRef>
              <c:f>Hoja1!$A$2:$A$3</c:f>
              <c:strCache>
                <c:ptCount val="2"/>
                <c:pt idx="0">
                  <c:v>% presupuesto salud para SM</c:v>
                </c:pt>
                <c:pt idx="1">
                  <c:v>% personas atendidas por trast. mental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  <c:pt idx="0">
                  <c:v>2.36</c:v>
                </c:pt>
                <c:pt idx="1">
                  <c:v>1.3900000000000001</c:v>
                </c:pt>
              </c:numCache>
            </c:numRef>
          </c:val>
        </c:ser>
        <c:shape val="cylinder"/>
        <c:axId val="117265152"/>
        <c:axId val="117266688"/>
        <c:axId val="0"/>
      </c:bar3DChart>
      <c:catAx>
        <c:axId val="117265152"/>
        <c:scaling>
          <c:orientation val="minMax"/>
        </c:scaling>
        <c:axPos val="b"/>
        <c:tickLblPos val="nextTo"/>
        <c:crossAx val="117266688"/>
        <c:crosses val="autoZero"/>
        <c:auto val="1"/>
        <c:lblAlgn val="ctr"/>
        <c:lblOffset val="100"/>
      </c:catAx>
      <c:valAx>
        <c:axId val="117266688"/>
        <c:scaling>
          <c:orientation val="minMax"/>
        </c:scaling>
        <c:axPos val="l"/>
        <c:majorGridlines/>
        <c:numFmt formatCode="General" sourceLinked="1"/>
        <c:tickLblPos val="nextTo"/>
        <c:crossAx val="117265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149659863945583"/>
          <c:y val="0.42856354356356935"/>
          <c:w val="0.2482993197278916"/>
          <c:h val="0.23928964579753287"/>
        </c:manualLayout>
      </c:layout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0"/>
  <c:chart>
    <c:title>
      <c:tx>
        <c:rich>
          <a:bodyPr/>
          <a:lstStyle/>
          <a:p>
            <a:pPr>
              <a:defRPr lang="es-CL"/>
            </a:pPr>
            <a:r>
              <a:rPr lang="es-CL" sz="1600" dirty="0"/>
              <a:t>Porcentaje del presupuesto público de salud mental asignado anualmente a distintos</a:t>
            </a:r>
            <a:r>
              <a:rPr lang="es-CL" sz="1600" baseline="0" dirty="0"/>
              <a:t> dispositivos e</a:t>
            </a:r>
            <a:r>
              <a:rPr lang="es-CL" sz="1600" dirty="0"/>
              <a:t>n Chile 1990 -2009 (fuente: Ministerio de Salud)  </a:t>
            </a:r>
          </a:p>
        </c:rich>
      </c:tx>
      <c:layout>
        <c:manualLayout>
          <c:xMode val="edge"/>
          <c:yMode val="edge"/>
          <c:x val="0.11365741388803349"/>
          <c:y val="2.4702889218623212E-2"/>
        </c:manualLayout>
      </c:layout>
    </c:title>
    <c:plotArea>
      <c:layout>
        <c:manualLayout>
          <c:layoutTarget val="inner"/>
          <c:xMode val="edge"/>
          <c:yMode val="edge"/>
          <c:x val="0.10504403002137062"/>
          <c:y val="0.22412616534617441"/>
          <c:w val="0.874585742182032"/>
          <c:h val="0.53179645286822164"/>
        </c:manualLayout>
      </c:layout>
      <c:lineChart>
        <c:grouping val="standard"/>
        <c:ser>
          <c:idx val="0"/>
          <c:order val="0"/>
          <c:tx>
            <c:strRef>
              <c:f>'fig 1'!$B$1</c:f>
              <c:strCache>
                <c:ptCount val="1"/>
                <c:pt idx="0">
                  <c:v>hospital psiquiátrico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'fig 1'!$A$2:$A$9</c:f>
              <c:numCache>
                <c:formatCode>General</c:formatCode>
                <c:ptCount val="8"/>
                <c:pt idx="0">
                  <c:v>1990</c:v>
                </c:pt>
                <c:pt idx="1">
                  <c:v>1993</c:v>
                </c:pt>
                <c:pt idx="2">
                  <c:v>1996</c:v>
                </c:pt>
                <c:pt idx="3">
                  <c:v>1999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  <c:pt idx="7">
                  <c:v>2009</c:v>
                </c:pt>
              </c:numCache>
            </c:numRef>
          </c:cat>
          <c:val>
            <c:numRef>
              <c:f>'fig 1'!$B$2:$B$9</c:f>
              <c:numCache>
                <c:formatCode>General</c:formatCode>
                <c:ptCount val="8"/>
                <c:pt idx="0">
                  <c:v>74</c:v>
                </c:pt>
                <c:pt idx="1">
                  <c:v>70</c:v>
                </c:pt>
                <c:pt idx="2">
                  <c:v>65</c:v>
                </c:pt>
                <c:pt idx="3">
                  <c:v>57</c:v>
                </c:pt>
                <c:pt idx="4">
                  <c:v>43</c:v>
                </c:pt>
                <c:pt idx="5">
                  <c:v>36</c:v>
                </c:pt>
                <c:pt idx="6">
                  <c:v>29</c:v>
                </c:pt>
                <c:pt idx="7">
                  <c:v>19</c:v>
                </c:pt>
              </c:numCache>
            </c:numRef>
          </c:val>
        </c:ser>
        <c:ser>
          <c:idx val="1"/>
          <c:order val="1"/>
          <c:tx>
            <c:strRef>
              <c:f>'fig 1'!$C$1</c:f>
              <c:strCache>
                <c:ptCount val="1"/>
                <c:pt idx="0">
                  <c:v> hospital general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'fig 1'!$A$2:$A$9</c:f>
              <c:numCache>
                <c:formatCode>General</c:formatCode>
                <c:ptCount val="8"/>
                <c:pt idx="0">
                  <c:v>1990</c:v>
                </c:pt>
                <c:pt idx="1">
                  <c:v>1993</c:v>
                </c:pt>
                <c:pt idx="2">
                  <c:v>1996</c:v>
                </c:pt>
                <c:pt idx="3">
                  <c:v>1999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  <c:pt idx="7">
                  <c:v>2009</c:v>
                </c:pt>
              </c:numCache>
            </c:numRef>
          </c:cat>
          <c:val>
            <c:numRef>
              <c:f>'fig 1'!$C$2:$C$9</c:f>
              <c:numCache>
                <c:formatCode>General</c:formatCode>
                <c:ptCount val="8"/>
                <c:pt idx="0">
                  <c:v>14</c:v>
                </c:pt>
                <c:pt idx="1">
                  <c:v>14</c:v>
                </c:pt>
                <c:pt idx="2">
                  <c:v>13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12</c:v>
                </c:pt>
                <c:pt idx="7">
                  <c:v>13</c:v>
                </c:pt>
              </c:numCache>
            </c:numRef>
          </c:val>
        </c:ser>
        <c:ser>
          <c:idx val="2"/>
          <c:order val="2"/>
          <c:tx>
            <c:strRef>
              <c:f>'fig 1'!$D$1</c:f>
              <c:strCache>
                <c:ptCount val="1"/>
                <c:pt idx="0">
                  <c:v>psiquiatría ambulatoria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'fig 1'!$A$2:$A$9</c:f>
              <c:numCache>
                <c:formatCode>General</c:formatCode>
                <c:ptCount val="8"/>
                <c:pt idx="0">
                  <c:v>1990</c:v>
                </c:pt>
                <c:pt idx="1">
                  <c:v>1993</c:v>
                </c:pt>
                <c:pt idx="2">
                  <c:v>1996</c:v>
                </c:pt>
                <c:pt idx="3">
                  <c:v>1999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  <c:pt idx="7">
                  <c:v>2009</c:v>
                </c:pt>
              </c:numCache>
            </c:numRef>
          </c:cat>
          <c:val>
            <c:numRef>
              <c:f>'fig 1'!$D$2:$D$9</c:f>
              <c:numCache>
                <c:formatCode>General</c:formatCode>
                <c:ptCount val="8"/>
                <c:pt idx="0">
                  <c:v>12</c:v>
                </c:pt>
                <c:pt idx="1">
                  <c:v>16</c:v>
                </c:pt>
                <c:pt idx="2">
                  <c:v>19</c:v>
                </c:pt>
                <c:pt idx="3">
                  <c:v>23</c:v>
                </c:pt>
                <c:pt idx="4">
                  <c:v>30</c:v>
                </c:pt>
                <c:pt idx="5">
                  <c:v>33</c:v>
                </c:pt>
                <c:pt idx="6">
                  <c:v>33</c:v>
                </c:pt>
                <c:pt idx="7">
                  <c:v>30</c:v>
                </c:pt>
              </c:numCache>
            </c:numRef>
          </c:val>
        </c:ser>
        <c:ser>
          <c:idx val="3"/>
          <c:order val="3"/>
          <c:tx>
            <c:strRef>
              <c:f>'fig 1'!$E$1</c:f>
              <c:strCache>
                <c:ptCount val="1"/>
                <c:pt idx="0">
                  <c:v>atención primaria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'fig 1'!$A$2:$A$9</c:f>
              <c:numCache>
                <c:formatCode>General</c:formatCode>
                <c:ptCount val="8"/>
                <c:pt idx="0">
                  <c:v>1990</c:v>
                </c:pt>
                <c:pt idx="1">
                  <c:v>1993</c:v>
                </c:pt>
                <c:pt idx="2">
                  <c:v>1996</c:v>
                </c:pt>
                <c:pt idx="3">
                  <c:v>1999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  <c:pt idx="7">
                  <c:v>2009</c:v>
                </c:pt>
              </c:numCache>
            </c:numRef>
          </c:cat>
          <c:val>
            <c:numRef>
              <c:f>'fig 1'!$E$2:$E$9</c:f>
              <c:numCache>
                <c:formatCode>General</c:formatCode>
                <c:ptCount val="8"/>
                <c:pt idx="2">
                  <c:v>2</c:v>
                </c:pt>
                <c:pt idx="3">
                  <c:v>7</c:v>
                </c:pt>
                <c:pt idx="4">
                  <c:v>10</c:v>
                </c:pt>
                <c:pt idx="5">
                  <c:v>12</c:v>
                </c:pt>
                <c:pt idx="6">
                  <c:v>19</c:v>
                </c:pt>
                <c:pt idx="7">
                  <c:v>29</c:v>
                </c:pt>
              </c:numCache>
            </c:numRef>
          </c:val>
        </c:ser>
        <c:ser>
          <c:idx val="4"/>
          <c:order val="4"/>
          <c:tx>
            <c:strRef>
              <c:f>'fig 1'!$F$1</c:f>
              <c:strCache>
                <c:ptCount val="1"/>
                <c:pt idx="0">
                  <c:v>residencias comunitarias</c:v>
                </c:pt>
              </c:strCache>
            </c:strRef>
          </c:tx>
          <c:spPr>
            <a:ln>
              <a:solidFill>
                <a:schemeClr val="bg1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numRef>
              <c:f>'fig 1'!$A$2:$A$9</c:f>
              <c:numCache>
                <c:formatCode>General</c:formatCode>
                <c:ptCount val="8"/>
                <c:pt idx="0">
                  <c:v>1990</c:v>
                </c:pt>
                <c:pt idx="1">
                  <c:v>1993</c:v>
                </c:pt>
                <c:pt idx="2">
                  <c:v>1996</c:v>
                </c:pt>
                <c:pt idx="3">
                  <c:v>1999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  <c:pt idx="7">
                  <c:v>2009</c:v>
                </c:pt>
              </c:numCache>
            </c:numRef>
          </c:cat>
          <c:val>
            <c:numRef>
              <c:f>'fig 1'!$F$2:$F$9</c:f>
              <c:numCache>
                <c:formatCode>General</c:formatCode>
                <c:ptCount val="8"/>
                <c:pt idx="2">
                  <c:v>1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7</c:v>
                </c:pt>
                <c:pt idx="7">
                  <c:v>9</c:v>
                </c:pt>
              </c:numCache>
            </c:numRef>
          </c:val>
        </c:ser>
        <c:marker val="1"/>
        <c:axId val="80707584"/>
        <c:axId val="80709120"/>
      </c:lineChart>
      <c:catAx>
        <c:axId val="807075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s-CL"/>
            </a:pPr>
            <a:endParaRPr lang="es-ES"/>
          </a:p>
        </c:txPr>
        <c:crossAx val="80709120"/>
        <c:crosses val="autoZero"/>
        <c:auto val="1"/>
        <c:lblAlgn val="ctr"/>
        <c:lblOffset val="100"/>
      </c:catAx>
      <c:valAx>
        <c:axId val="807091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s-CL"/>
                </a:pPr>
                <a:r>
                  <a:rPr lang="en-US" sz="1200"/>
                  <a:t>Porcentaje  (%)</a:t>
                </a:r>
              </a:p>
            </c:rich>
          </c:tx>
          <c:layout>
            <c:manualLayout>
              <c:xMode val="edge"/>
              <c:yMode val="edge"/>
              <c:x val="2.5000000000000074E-2"/>
              <c:y val="0.32317130901273144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s-CL"/>
            </a:pPr>
            <a:endParaRPr lang="es-ES"/>
          </a:p>
        </c:txPr>
        <c:crossAx val="80707584"/>
        <c:crosses val="autoZero"/>
        <c:crossBetween val="between"/>
      </c:valAx>
      <c:spPr>
        <a:solidFill>
          <a:schemeClr val="accent1">
            <a:lumMod val="40000"/>
            <a:lumOff val="60000"/>
          </a:schemeClr>
        </a:solidFill>
      </c:spPr>
    </c:plotArea>
    <c:legend>
      <c:legendPos val="b"/>
      <c:layout/>
      <c:txPr>
        <a:bodyPr/>
        <a:lstStyle/>
        <a:p>
          <a:pPr>
            <a:defRPr lang="es-CL" sz="1600"/>
          </a:pPr>
          <a:endParaRPr lang="es-ES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Sur Oriente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Lbls>
            <c:dLbl>
              <c:idx val="1"/>
              <c:layout>
                <c:manualLayout>
                  <c:x val="-8.1849536576947008E-3"/>
                  <c:y val="2.6058631921824118E-3"/>
                </c:manualLayout>
              </c:layout>
              <c:showVal val="1"/>
            </c:dLbl>
            <c:dLbl>
              <c:idx val="3"/>
              <c:layout>
                <c:manualLayout>
                  <c:x val="-1.4732916583850455E-2"/>
                  <c:y val="-7.8175895765472264E-3"/>
                </c:manualLayout>
              </c:layout>
              <c:showVal val="1"/>
            </c:dLbl>
            <c:dLbl>
              <c:idx val="4"/>
              <c:layout>
                <c:manualLayout>
                  <c:x val="-9.8219443892336028E-3"/>
                  <c:y val="-1.3029315960912061E-2"/>
                </c:manualLayout>
              </c:layout>
              <c:showVal val="1"/>
            </c:dLbl>
            <c:showVal val="1"/>
          </c:dLbls>
          <c:cat>
            <c:strRef>
              <c:f>Hoja1!$A$2:$A$6</c:f>
              <c:strCache>
                <c:ptCount val="5"/>
                <c:pt idx="0">
                  <c:v>APS</c:v>
                </c:pt>
                <c:pt idx="1">
                  <c:v>Centro SM </c:v>
                </c:pt>
                <c:pt idx="2">
                  <c:v>Centro Psiq</c:v>
                </c:pt>
                <c:pt idx="3">
                  <c:v>HOSP. DIA</c:v>
                </c:pt>
                <c:pt idx="4">
                  <c:v>HOSPITAL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60</c:v>
                </c:pt>
                <c:pt idx="1">
                  <c:v>10.9</c:v>
                </c:pt>
                <c:pt idx="2">
                  <c:v>28.5</c:v>
                </c:pt>
                <c:pt idx="3">
                  <c:v>0.2</c:v>
                </c:pt>
                <c:pt idx="4">
                  <c:v>0.4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Occidente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dLbl>
              <c:idx val="2"/>
              <c:layout>
                <c:manualLayout>
                  <c:x val="1.3095925852311469E-2"/>
                  <c:y val="-5.2117263843648298E-3"/>
                </c:manualLayout>
              </c:layout>
              <c:showVal val="1"/>
            </c:dLbl>
            <c:dLbl>
              <c:idx val="3"/>
              <c:layout>
                <c:manualLayout>
                  <c:x val="4.9109721946168075E-3"/>
                  <c:y val="-5.2117263843648298E-3"/>
                </c:manualLayout>
              </c:layout>
              <c:showVal val="1"/>
            </c:dLbl>
            <c:dLbl>
              <c:idx val="4"/>
              <c:layout>
                <c:manualLayout>
                  <c:x val="9.8219443892336028E-3"/>
                  <c:y val="-7.8175895765472264E-3"/>
                </c:manualLayout>
              </c:layout>
              <c:showVal val="1"/>
            </c:dLbl>
            <c:showVal val="1"/>
          </c:dLbls>
          <c:cat>
            <c:strRef>
              <c:f>Hoja1!$A$2:$A$6</c:f>
              <c:strCache>
                <c:ptCount val="5"/>
                <c:pt idx="0">
                  <c:v>APS</c:v>
                </c:pt>
                <c:pt idx="1">
                  <c:v>Centro SM </c:v>
                </c:pt>
                <c:pt idx="2">
                  <c:v>Centro Psiq</c:v>
                </c:pt>
                <c:pt idx="3">
                  <c:v>HOSP. DIA</c:v>
                </c:pt>
                <c:pt idx="4">
                  <c:v>HOSPITAL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68.400000000000006</c:v>
                </c:pt>
                <c:pt idx="1">
                  <c:v>23.5</c:v>
                </c:pt>
                <c:pt idx="2">
                  <c:v>6.6</c:v>
                </c:pt>
                <c:pt idx="3">
                  <c:v>0.5</c:v>
                </c:pt>
                <c:pt idx="4">
                  <c:v>1.1000000000000001</c:v>
                </c:pt>
              </c:numCache>
            </c:numRef>
          </c:val>
        </c:ser>
        <c:shape val="cylinder"/>
        <c:axId val="127875712"/>
        <c:axId val="127906176"/>
        <c:axId val="0"/>
      </c:bar3DChart>
      <c:catAx>
        <c:axId val="12787571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es-ES"/>
          </a:p>
        </c:txPr>
        <c:crossAx val="127906176"/>
        <c:crosses val="autoZero"/>
        <c:auto val="1"/>
        <c:lblAlgn val="ctr"/>
        <c:lblOffset val="100"/>
      </c:catAx>
      <c:valAx>
        <c:axId val="1279061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S" dirty="0" smtClean="0"/>
                  <a:t>% personas atendidas al año</a:t>
                </a:r>
                <a:endParaRPr lang="es-ES" dirty="0"/>
              </a:p>
            </c:rich>
          </c:tx>
          <c:layout/>
        </c:title>
        <c:numFmt formatCode="General" sourceLinked="1"/>
        <c:tickLblPos val="nextTo"/>
        <c:crossAx val="127875712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s-E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03AAA1-4DC7-4955-A8EA-B552E1E1FFA3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DFC2950F-CCD6-4AEA-95D8-46F8FBC58BCB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000" b="1" noProof="0" dirty="0" smtClean="0"/>
            <a:t>Hospital</a:t>
          </a:r>
        </a:p>
      </dgm:t>
    </dgm:pt>
    <dgm:pt modelId="{09D18AC6-3028-443A-B9DC-AB6CC3972C00}" type="parTrans" cxnId="{9B68B2AE-6C6D-46CB-89B1-9B11F07DFFB6}">
      <dgm:prSet/>
      <dgm:spPr/>
      <dgm:t>
        <a:bodyPr/>
        <a:lstStyle/>
        <a:p>
          <a:endParaRPr lang="es-ES"/>
        </a:p>
      </dgm:t>
    </dgm:pt>
    <dgm:pt modelId="{2BB1A5DC-F26E-4A2F-9FE8-90485D7055A8}" type="sibTrans" cxnId="{9B68B2AE-6C6D-46CB-89B1-9B11F07DFFB6}">
      <dgm:prSet/>
      <dgm:spPr/>
      <dgm:t>
        <a:bodyPr/>
        <a:lstStyle/>
        <a:p>
          <a:endParaRPr lang="es-ES"/>
        </a:p>
      </dgm:t>
    </dgm:pt>
    <dgm:pt modelId="{9EE22E49-EE4C-4E59-A921-6A3C3941F238}">
      <dgm:prSet phldrT="[Texto]" custT="1"/>
      <dgm:spPr/>
      <dgm:t>
        <a:bodyPr/>
        <a:lstStyle/>
        <a:p>
          <a:r>
            <a:rPr lang="en-US" sz="2000" b="1" noProof="0" dirty="0" err="1" smtClean="0">
              <a:solidFill>
                <a:schemeClr val="bg1"/>
              </a:solidFill>
            </a:rPr>
            <a:t>Cuidados</a:t>
          </a:r>
          <a:endParaRPr lang="en-US" sz="2000" b="1" noProof="0" dirty="0" smtClean="0">
            <a:solidFill>
              <a:schemeClr val="bg1"/>
            </a:solidFill>
          </a:endParaRPr>
        </a:p>
        <a:p>
          <a:r>
            <a:rPr lang="en-US" sz="2000" b="1" noProof="0" dirty="0" err="1" smtClean="0">
              <a:solidFill>
                <a:schemeClr val="bg1"/>
              </a:solidFill>
            </a:rPr>
            <a:t>diurnos</a:t>
          </a:r>
          <a:endParaRPr lang="en-US" sz="2000" b="1" noProof="0" dirty="0">
            <a:solidFill>
              <a:schemeClr val="bg1"/>
            </a:solidFill>
          </a:endParaRPr>
        </a:p>
      </dgm:t>
    </dgm:pt>
    <dgm:pt modelId="{5393941E-4293-4B88-9C35-EDBF02D77EE8}" type="parTrans" cxnId="{4725B730-B3B9-4E9D-9675-A7899106B355}">
      <dgm:prSet/>
      <dgm:spPr/>
      <dgm:t>
        <a:bodyPr/>
        <a:lstStyle/>
        <a:p>
          <a:endParaRPr lang="es-ES"/>
        </a:p>
      </dgm:t>
    </dgm:pt>
    <dgm:pt modelId="{F69CAAB0-A507-4E84-828E-5D0BBFA864C9}" type="sibTrans" cxnId="{4725B730-B3B9-4E9D-9675-A7899106B355}">
      <dgm:prSet/>
      <dgm:spPr/>
      <dgm:t>
        <a:bodyPr/>
        <a:lstStyle/>
        <a:p>
          <a:endParaRPr lang="es-ES"/>
        </a:p>
      </dgm:t>
    </dgm:pt>
    <dgm:pt modelId="{6C40C672-E9BF-4858-AA67-54E5622C42E3}">
      <dgm:prSet phldrT="[Texto]" custT="1"/>
      <dgm:spPr/>
      <dgm:t>
        <a:bodyPr/>
        <a:lstStyle/>
        <a:p>
          <a:r>
            <a:rPr lang="en-US" sz="2000" b="1" noProof="0" dirty="0" err="1" smtClean="0">
              <a:solidFill>
                <a:schemeClr val="bg1"/>
              </a:solidFill>
            </a:rPr>
            <a:t>Equipo</a:t>
          </a:r>
          <a:r>
            <a:rPr lang="en-US" sz="2000" b="1" noProof="0" dirty="0" smtClean="0">
              <a:solidFill>
                <a:schemeClr val="bg1"/>
              </a:solidFill>
            </a:rPr>
            <a:t> SM </a:t>
          </a:r>
          <a:r>
            <a:rPr lang="en-US" sz="2000" b="1" noProof="0" dirty="0" err="1" smtClean="0">
              <a:solidFill>
                <a:schemeClr val="bg1"/>
              </a:solidFill>
            </a:rPr>
            <a:t>comunitario</a:t>
          </a:r>
          <a:r>
            <a:rPr lang="en-US" sz="2000" b="1" noProof="0" dirty="0" smtClean="0">
              <a:solidFill>
                <a:schemeClr val="bg1"/>
              </a:solidFill>
            </a:rPr>
            <a:t> y </a:t>
          </a:r>
          <a:r>
            <a:rPr lang="en-US" sz="2000" b="1" noProof="0" dirty="0" err="1" smtClean="0">
              <a:solidFill>
                <a:schemeClr val="bg1"/>
              </a:solidFill>
            </a:rPr>
            <a:t>apoyo</a:t>
          </a:r>
          <a:r>
            <a:rPr lang="en-US" sz="2000" b="1" noProof="0" dirty="0" smtClean="0">
              <a:solidFill>
                <a:schemeClr val="bg1"/>
              </a:solidFill>
            </a:rPr>
            <a:t> social</a:t>
          </a:r>
          <a:endParaRPr lang="en-US" sz="2000" b="1" noProof="0" dirty="0">
            <a:solidFill>
              <a:schemeClr val="bg1"/>
            </a:solidFill>
          </a:endParaRPr>
        </a:p>
      </dgm:t>
    </dgm:pt>
    <dgm:pt modelId="{112E33D4-AC6C-4B0B-9E5F-D5799E338A48}" type="parTrans" cxnId="{32AF49D8-247A-490A-B96A-227424C9B5E3}">
      <dgm:prSet/>
      <dgm:spPr/>
      <dgm:t>
        <a:bodyPr/>
        <a:lstStyle/>
        <a:p>
          <a:endParaRPr lang="es-ES"/>
        </a:p>
      </dgm:t>
    </dgm:pt>
    <dgm:pt modelId="{D7EDE78B-1229-4EA5-AF21-4C2285235075}" type="sibTrans" cxnId="{32AF49D8-247A-490A-B96A-227424C9B5E3}">
      <dgm:prSet/>
      <dgm:spPr/>
      <dgm:t>
        <a:bodyPr/>
        <a:lstStyle/>
        <a:p>
          <a:endParaRPr lang="es-ES"/>
        </a:p>
      </dgm:t>
    </dgm:pt>
    <dgm:pt modelId="{84CC2804-C718-473E-8383-A03B743C0EB6}">
      <dgm:prSet phldrT="[Texto]" custT="1"/>
      <dgm:spPr/>
      <dgm:t>
        <a:bodyPr/>
        <a:lstStyle/>
        <a:p>
          <a:r>
            <a:rPr lang="en-US" sz="2400" b="1" noProof="0" dirty="0" smtClean="0">
              <a:solidFill>
                <a:schemeClr val="tx1"/>
              </a:solidFill>
            </a:rPr>
            <a:t>SM en APS y </a:t>
          </a:r>
          <a:r>
            <a:rPr lang="en-US" sz="2400" b="1" noProof="0" dirty="0" err="1" smtClean="0">
              <a:solidFill>
                <a:schemeClr val="tx1"/>
              </a:solidFill>
            </a:rPr>
            <a:t>apoyo</a:t>
          </a:r>
          <a:r>
            <a:rPr lang="en-US" sz="2400" b="1" noProof="0" dirty="0" smtClean="0">
              <a:solidFill>
                <a:schemeClr val="tx1"/>
              </a:solidFill>
            </a:rPr>
            <a:t> social</a:t>
          </a:r>
          <a:endParaRPr lang="en-US" sz="2400" b="1" noProof="0" dirty="0">
            <a:solidFill>
              <a:schemeClr val="tx1"/>
            </a:solidFill>
          </a:endParaRPr>
        </a:p>
      </dgm:t>
    </dgm:pt>
    <dgm:pt modelId="{A59FD9E1-1B22-4F37-822E-F9A92F05BA34}" type="parTrans" cxnId="{8080D8E7-38E0-46EB-8564-FD069F57092D}">
      <dgm:prSet/>
      <dgm:spPr/>
      <dgm:t>
        <a:bodyPr/>
        <a:lstStyle/>
        <a:p>
          <a:endParaRPr lang="es-ES"/>
        </a:p>
      </dgm:t>
    </dgm:pt>
    <dgm:pt modelId="{5BE2ECC8-A223-42FD-B2BB-BDF43DCFB813}" type="sibTrans" cxnId="{8080D8E7-38E0-46EB-8564-FD069F57092D}">
      <dgm:prSet/>
      <dgm:spPr/>
      <dgm:t>
        <a:bodyPr/>
        <a:lstStyle/>
        <a:p>
          <a:endParaRPr lang="es-ES"/>
        </a:p>
      </dgm:t>
    </dgm:pt>
    <dgm:pt modelId="{F93619B6-9551-46A7-9C09-854BCFE1D8F8}">
      <dgm:prSet phldrT="[Texto]" custT="1"/>
      <dgm:spPr/>
      <dgm:t>
        <a:bodyPr/>
        <a:lstStyle/>
        <a:p>
          <a:r>
            <a:rPr lang="en-US" sz="2400" b="1" noProof="0" dirty="0" err="1" smtClean="0">
              <a:solidFill>
                <a:schemeClr val="tx1"/>
              </a:solidFill>
            </a:rPr>
            <a:t>Apoyos</a:t>
          </a:r>
          <a:r>
            <a:rPr lang="en-US" sz="2400" b="1" noProof="0" dirty="0" smtClean="0">
              <a:solidFill>
                <a:schemeClr val="tx1"/>
              </a:solidFill>
            </a:rPr>
            <a:t> </a:t>
          </a:r>
          <a:r>
            <a:rPr lang="en-US" sz="2400" b="1" noProof="0" dirty="0" err="1" smtClean="0">
              <a:solidFill>
                <a:schemeClr val="tx1"/>
              </a:solidFill>
            </a:rPr>
            <a:t>comunitarios</a:t>
          </a:r>
          <a:r>
            <a:rPr lang="en-US" sz="2400" b="1" noProof="0" dirty="0" smtClean="0">
              <a:solidFill>
                <a:schemeClr val="tx1"/>
              </a:solidFill>
            </a:rPr>
            <a:t> </a:t>
          </a:r>
          <a:r>
            <a:rPr lang="en-US" sz="2400" b="1" noProof="0" dirty="0" err="1" smtClean="0">
              <a:solidFill>
                <a:schemeClr val="tx1"/>
              </a:solidFill>
            </a:rPr>
            <a:t>informales</a:t>
          </a:r>
          <a:endParaRPr lang="en-US" sz="2400" b="1" noProof="0" dirty="0">
            <a:solidFill>
              <a:schemeClr val="tx1"/>
            </a:solidFill>
          </a:endParaRPr>
        </a:p>
      </dgm:t>
    </dgm:pt>
    <dgm:pt modelId="{F95E08F6-A069-4478-ABA1-11F67D29578B}" type="parTrans" cxnId="{ACC8B03B-5FAD-417B-8965-091B774FE177}">
      <dgm:prSet/>
      <dgm:spPr/>
      <dgm:t>
        <a:bodyPr/>
        <a:lstStyle/>
        <a:p>
          <a:endParaRPr lang="es-ES"/>
        </a:p>
      </dgm:t>
    </dgm:pt>
    <dgm:pt modelId="{EFF691E6-2A0F-48CC-A0EC-B9BC2156EE02}" type="sibTrans" cxnId="{ACC8B03B-5FAD-417B-8965-091B774FE177}">
      <dgm:prSet/>
      <dgm:spPr/>
      <dgm:t>
        <a:bodyPr/>
        <a:lstStyle/>
        <a:p>
          <a:endParaRPr lang="es-ES"/>
        </a:p>
      </dgm:t>
    </dgm:pt>
    <dgm:pt modelId="{F8A90B82-C3FD-4CF4-9642-0CEC36E9EF5B}">
      <dgm:prSet phldrT="[Texto]" custT="1"/>
      <dgm:spPr/>
      <dgm:t>
        <a:bodyPr/>
        <a:lstStyle/>
        <a:p>
          <a:r>
            <a:rPr lang="es-ES" sz="2400" b="1" noProof="0" dirty="0" err="1" smtClean="0">
              <a:solidFill>
                <a:schemeClr val="tx1"/>
              </a:solidFill>
            </a:rPr>
            <a:t>Autocuidado</a:t>
          </a:r>
          <a:endParaRPr lang="es-ES" sz="2400" b="1" dirty="0">
            <a:solidFill>
              <a:schemeClr val="tx1"/>
            </a:solidFill>
          </a:endParaRPr>
        </a:p>
      </dgm:t>
    </dgm:pt>
    <dgm:pt modelId="{5F8BF288-EA0F-44C7-B5C2-1894840DFB46}" type="parTrans" cxnId="{E15E1934-D108-4B4A-A5AE-96AD6407FF27}">
      <dgm:prSet/>
      <dgm:spPr/>
      <dgm:t>
        <a:bodyPr/>
        <a:lstStyle/>
        <a:p>
          <a:endParaRPr lang="es-ES"/>
        </a:p>
      </dgm:t>
    </dgm:pt>
    <dgm:pt modelId="{0FA8EA86-3E8C-46E0-AEF8-4D1B5841C93E}" type="sibTrans" cxnId="{E15E1934-D108-4B4A-A5AE-96AD6407FF27}">
      <dgm:prSet/>
      <dgm:spPr/>
      <dgm:t>
        <a:bodyPr/>
        <a:lstStyle/>
        <a:p>
          <a:endParaRPr lang="es-ES"/>
        </a:p>
      </dgm:t>
    </dgm:pt>
    <dgm:pt modelId="{567637C2-FBB0-4600-9E60-BFD108AB4B8A}" type="pres">
      <dgm:prSet presAssocID="{8503AAA1-4DC7-4955-A8EA-B552E1E1FF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4E57451-F08E-4DA5-8A39-91A5582C8497}" type="pres">
      <dgm:prSet presAssocID="{DFC2950F-CCD6-4AEA-95D8-46F8FBC58BCB}" presName="Name8" presStyleCnt="0"/>
      <dgm:spPr/>
      <dgm:t>
        <a:bodyPr/>
        <a:lstStyle/>
        <a:p>
          <a:endParaRPr lang="es-ES"/>
        </a:p>
      </dgm:t>
    </dgm:pt>
    <dgm:pt modelId="{8253E498-C72E-4282-A655-6CD573481EA4}" type="pres">
      <dgm:prSet presAssocID="{DFC2950F-CCD6-4AEA-95D8-46F8FBC58BCB}" presName="level" presStyleLbl="node1" presStyleIdx="0" presStyleCnt="6" custScaleX="12095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3E251C3-B5B6-4BCD-B644-F2859E828053}" type="pres">
      <dgm:prSet presAssocID="{DFC2950F-CCD6-4AEA-95D8-46F8FBC58BC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27C4F2-38BD-443D-8B99-C65433D6E83E}" type="pres">
      <dgm:prSet presAssocID="{9EE22E49-EE4C-4E59-A921-6A3C3941F238}" presName="Name8" presStyleCnt="0"/>
      <dgm:spPr/>
      <dgm:t>
        <a:bodyPr/>
        <a:lstStyle/>
        <a:p>
          <a:endParaRPr lang="es-ES"/>
        </a:p>
      </dgm:t>
    </dgm:pt>
    <dgm:pt modelId="{38117CD8-F89F-46C6-974C-EA0D194E1E68}" type="pres">
      <dgm:prSet presAssocID="{9EE22E49-EE4C-4E59-A921-6A3C3941F238}" presName="level" presStyleLbl="node1" presStyleIdx="1" presStyleCnt="6" custScaleX="10751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C42946B-6EB1-4954-8AAB-0CF2AA7F1F19}" type="pres">
      <dgm:prSet presAssocID="{9EE22E49-EE4C-4E59-A921-6A3C3941F23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C63ECA-691B-4EBE-A9D6-4BF16BCBD1CC}" type="pres">
      <dgm:prSet presAssocID="{6C40C672-E9BF-4858-AA67-54E5622C42E3}" presName="Name8" presStyleCnt="0"/>
      <dgm:spPr/>
      <dgm:t>
        <a:bodyPr/>
        <a:lstStyle/>
        <a:p>
          <a:endParaRPr lang="es-ES"/>
        </a:p>
      </dgm:t>
    </dgm:pt>
    <dgm:pt modelId="{43E68941-4B7B-46B0-A4B8-5AAE134B4D46}" type="pres">
      <dgm:prSet presAssocID="{6C40C672-E9BF-4858-AA67-54E5622C42E3}" presName="level" presStyleLbl="node1" presStyleIdx="2" presStyleCnt="6" custScaleX="10303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EF5EC2-3ED5-4236-BFD0-0A8877BB5169}" type="pres">
      <dgm:prSet presAssocID="{6C40C672-E9BF-4858-AA67-54E5622C42E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D54769-B6C6-48BC-8599-5FF48B4928B6}" type="pres">
      <dgm:prSet presAssocID="{84CC2804-C718-473E-8383-A03B743C0EB6}" presName="Name8" presStyleCnt="0"/>
      <dgm:spPr/>
      <dgm:t>
        <a:bodyPr/>
        <a:lstStyle/>
        <a:p>
          <a:endParaRPr lang="es-ES"/>
        </a:p>
      </dgm:t>
    </dgm:pt>
    <dgm:pt modelId="{8470D625-8ABA-486E-81A9-A3E0B5C720F0}" type="pres">
      <dgm:prSet presAssocID="{84CC2804-C718-473E-8383-A03B743C0EB6}" presName="level" presStyleLbl="node1" presStyleIdx="3" presStyleCnt="6" custScaleX="100798" custScaleY="11318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5F87ADE-F170-4AAE-B180-4802FC1F48DE}" type="pres">
      <dgm:prSet presAssocID="{84CC2804-C718-473E-8383-A03B743C0EB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532EDC-5940-4BBA-86DC-C852F478A8FB}" type="pres">
      <dgm:prSet presAssocID="{F93619B6-9551-46A7-9C09-854BCFE1D8F8}" presName="Name8" presStyleCnt="0"/>
      <dgm:spPr/>
      <dgm:t>
        <a:bodyPr/>
        <a:lstStyle/>
        <a:p>
          <a:endParaRPr lang="es-ES"/>
        </a:p>
      </dgm:t>
    </dgm:pt>
    <dgm:pt modelId="{0BCC0152-11DC-4B0B-8BB7-8E4F19C3F7D0}" type="pres">
      <dgm:prSet presAssocID="{F93619B6-9551-46A7-9C09-854BCFE1D8F8}" presName="level" presStyleLbl="node1" presStyleIdx="4" presStyleCnt="6" custScaleX="9945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662F3F-935A-4D68-BA37-42959E9DA491}" type="pres">
      <dgm:prSet presAssocID="{F93619B6-9551-46A7-9C09-854BCFE1D8F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83E4D6-8C4B-4709-968E-67C758A344F0}" type="pres">
      <dgm:prSet presAssocID="{F8A90B82-C3FD-4CF4-9642-0CEC36E9EF5B}" presName="Name8" presStyleCnt="0"/>
      <dgm:spPr/>
      <dgm:t>
        <a:bodyPr/>
        <a:lstStyle/>
        <a:p>
          <a:endParaRPr lang="es-ES"/>
        </a:p>
      </dgm:t>
    </dgm:pt>
    <dgm:pt modelId="{0065899A-11F4-4431-B217-E82F3D0745A6}" type="pres">
      <dgm:prSet presAssocID="{F8A90B82-C3FD-4CF4-9642-0CEC36E9EF5B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F8AA8F-D99C-4544-8024-B8F6B6A89C97}" type="pres">
      <dgm:prSet presAssocID="{F8A90B82-C3FD-4CF4-9642-0CEC36E9EF5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A014A1E-5599-4805-A801-718DF0111BBE}" type="presOf" srcId="{F8A90B82-C3FD-4CF4-9642-0CEC36E9EF5B}" destId="{C2F8AA8F-D99C-4544-8024-B8F6B6A89C97}" srcOrd="1" destOrd="0" presId="urn:microsoft.com/office/officeart/2005/8/layout/pyramid1"/>
    <dgm:cxn modelId="{EFDED7F5-72BA-44A6-B88E-A87B00E1B465}" type="presOf" srcId="{F8A90B82-C3FD-4CF4-9642-0CEC36E9EF5B}" destId="{0065899A-11F4-4431-B217-E82F3D0745A6}" srcOrd="0" destOrd="0" presId="urn:microsoft.com/office/officeart/2005/8/layout/pyramid1"/>
    <dgm:cxn modelId="{431F647B-AD00-4669-B2B0-E209E7258942}" type="presOf" srcId="{9EE22E49-EE4C-4E59-A921-6A3C3941F238}" destId="{38117CD8-F89F-46C6-974C-EA0D194E1E68}" srcOrd="0" destOrd="0" presId="urn:microsoft.com/office/officeart/2005/8/layout/pyramid1"/>
    <dgm:cxn modelId="{59F99E6A-C5A9-4970-81E5-588767AD5466}" type="presOf" srcId="{9EE22E49-EE4C-4E59-A921-6A3C3941F238}" destId="{CC42946B-6EB1-4954-8AAB-0CF2AA7F1F19}" srcOrd="1" destOrd="0" presId="urn:microsoft.com/office/officeart/2005/8/layout/pyramid1"/>
    <dgm:cxn modelId="{BC234BAB-446E-4089-B72B-F8BBC0320506}" type="presOf" srcId="{8503AAA1-4DC7-4955-A8EA-B552E1E1FFA3}" destId="{567637C2-FBB0-4600-9E60-BFD108AB4B8A}" srcOrd="0" destOrd="0" presId="urn:microsoft.com/office/officeart/2005/8/layout/pyramid1"/>
    <dgm:cxn modelId="{17FBFBF0-EF4E-4739-BF57-C0678559DCA5}" type="presOf" srcId="{84CC2804-C718-473E-8383-A03B743C0EB6}" destId="{8470D625-8ABA-486E-81A9-A3E0B5C720F0}" srcOrd="0" destOrd="0" presId="urn:microsoft.com/office/officeart/2005/8/layout/pyramid1"/>
    <dgm:cxn modelId="{D623F663-A7F2-4FBF-A060-56C1071AFFA3}" type="presOf" srcId="{6C40C672-E9BF-4858-AA67-54E5622C42E3}" destId="{43E68941-4B7B-46B0-A4B8-5AAE134B4D46}" srcOrd="0" destOrd="0" presId="urn:microsoft.com/office/officeart/2005/8/layout/pyramid1"/>
    <dgm:cxn modelId="{49E2F70E-B79E-4390-AE11-459686E01D92}" type="presOf" srcId="{DFC2950F-CCD6-4AEA-95D8-46F8FBC58BCB}" destId="{43E251C3-B5B6-4BCD-B644-F2859E828053}" srcOrd="1" destOrd="0" presId="urn:microsoft.com/office/officeart/2005/8/layout/pyramid1"/>
    <dgm:cxn modelId="{ACC8B03B-5FAD-417B-8965-091B774FE177}" srcId="{8503AAA1-4DC7-4955-A8EA-B552E1E1FFA3}" destId="{F93619B6-9551-46A7-9C09-854BCFE1D8F8}" srcOrd="4" destOrd="0" parTransId="{F95E08F6-A069-4478-ABA1-11F67D29578B}" sibTransId="{EFF691E6-2A0F-48CC-A0EC-B9BC2156EE02}"/>
    <dgm:cxn modelId="{7717664E-02F9-4793-B3AF-E52A3F2FD825}" type="presOf" srcId="{F93619B6-9551-46A7-9C09-854BCFE1D8F8}" destId="{F1662F3F-935A-4D68-BA37-42959E9DA491}" srcOrd="1" destOrd="0" presId="urn:microsoft.com/office/officeart/2005/8/layout/pyramid1"/>
    <dgm:cxn modelId="{32AF49D8-247A-490A-B96A-227424C9B5E3}" srcId="{8503AAA1-4DC7-4955-A8EA-B552E1E1FFA3}" destId="{6C40C672-E9BF-4858-AA67-54E5622C42E3}" srcOrd="2" destOrd="0" parTransId="{112E33D4-AC6C-4B0B-9E5F-D5799E338A48}" sibTransId="{D7EDE78B-1229-4EA5-AF21-4C2285235075}"/>
    <dgm:cxn modelId="{56C62830-587A-4B5B-9008-2CDA5127C4CD}" type="presOf" srcId="{84CC2804-C718-473E-8383-A03B743C0EB6}" destId="{55F87ADE-F170-4AAE-B180-4802FC1F48DE}" srcOrd="1" destOrd="0" presId="urn:microsoft.com/office/officeart/2005/8/layout/pyramid1"/>
    <dgm:cxn modelId="{E15E1934-D108-4B4A-A5AE-96AD6407FF27}" srcId="{8503AAA1-4DC7-4955-A8EA-B552E1E1FFA3}" destId="{F8A90B82-C3FD-4CF4-9642-0CEC36E9EF5B}" srcOrd="5" destOrd="0" parTransId="{5F8BF288-EA0F-44C7-B5C2-1894840DFB46}" sibTransId="{0FA8EA86-3E8C-46E0-AEF8-4D1B5841C93E}"/>
    <dgm:cxn modelId="{8080D8E7-38E0-46EB-8564-FD069F57092D}" srcId="{8503AAA1-4DC7-4955-A8EA-B552E1E1FFA3}" destId="{84CC2804-C718-473E-8383-A03B743C0EB6}" srcOrd="3" destOrd="0" parTransId="{A59FD9E1-1B22-4F37-822E-F9A92F05BA34}" sibTransId="{5BE2ECC8-A223-42FD-B2BB-BDF43DCFB813}"/>
    <dgm:cxn modelId="{369BBC1A-6D8E-442E-BA6A-5654186D03C1}" type="presOf" srcId="{F93619B6-9551-46A7-9C09-854BCFE1D8F8}" destId="{0BCC0152-11DC-4B0B-8BB7-8E4F19C3F7D0}" srcOrd="0" destOrd="0" presId="urn:microsoft.com/office/officeart/2005/8/layout/pyramid1"/>
    <dgm:cxn modelId="{4725B730-B3B9-4E9D-9675-A7899106B355}" srcId="{8503AAA1-4DC7-4955-A8EA-B552E1E1FFA3}" destId="{9EE22E49-EE4C-4E59-A921-6A3C3941F238}" srcOrd="1" destOrd="0" parTransId="{5393941E-4293-4B88-9C35-EDBF02D77EE8}" sibTransId="{F69CAAB0-A507-4E84-828E-5D0BBFA864C9}"/>
    <dgm:cxn modelId="{9B68B2AE-6C6D-46CB-89B1-9B11F07DFFB6}" srcId="{8503AAA1-4DC7-4955-A8EA-B552E1E1FFA3}" destId="{DFC2950F-CCD6-4AEA-95D8-46F8FBC58BCB}" srcOrd="0" destOrd="0" parTransId="{09D18AC6-3028-443A-B9DC-AB6CC3972C00}" sibTransId="{2BB1A5DC-F26E-4A2F-9FE8-90485D7055A8}"/>
    <dgm:cxn modelId="{5EFB59AE-33F7-49EB-A300-1F30B83B89D3}" type="presOf" srcId="{6C40C672-E9BF-4858-AA67-54E5622C42E3}" destId="{5EEF5EC2-3ED5-4236-BFD0-0A8877BB5169}" srcOrd="1" destOrd="0" presId="urn:microsoft.com/office/officeart/2005/8/layout/pyramid1"/>
    <dgm:cxn modelId="{123B4157-7E68-4F7F-B4D8-8D22E2A7290B}" type="presOf" srcId="{DFC2950F-CCD6-4AEA-95D8-46F8FBC58BCB}" destId="{8253E498-C72E-4282-A655-6CD573481EA4}" srcOrd="0" destOrd="0" presId="urn:microsoft.com/office/officeart/2005/8/layout/pyramid1"/>
    <dgm:cxn modelId="{67FE37EB-F179-49DF-BC11-9AFCBAB3459C}" type="presParOf" srcId="{567637C2-FBB0-4600-9E60-BFD108AB4B8A}" destId="{34E57451-F08E-4DA5-8A39-91A5582C8497}" srcOrd="0" destOrd="0" presId="urn:microsoft.com/office/officeart/2005/8/layout/pyramid1"/>
    <dgm:cxn modelId="{FE4EC7DC-EC41-4CA2-B97D-457A99120CF7}" type="presParOf" srcId="{34E57451-F08E-4DA5-8A39-91A5582C8497}" destId="{8253E498-C72E-4282-A655-6CD573481EA4}" srcOrd="0" destOrd="0" presId="urn:microsoft.com/office/officeart/2005/8/layout/pyramid1"/>
    <dgm:cxn modelId="{E3D09F7F-69A0-47F5-BD94-73ED61439F8D}" type="presParOf" srcId="{34E57451-F08E-4DA5-8A39-91A5582C8497}" destId="{43E251C3-B5B6-4BCD-B644-F2859E828053}" srcOrd="1" destOrd="0" presId="urn:microsoft.com/office/officeart/2005/8/layout/pyramid1"/>
    <dgm:cxn modelId="{6210FB54-0BD2-40A5-859F-92E32BAB02C3}" type="presParOf" srcId="{567637C2-FBB0-4600-9E60-BFD108AB4B8A}" destId="{1D27C4F2-38BD-443D-8B99-C65433D6E83E}" srcOrd="1" destOrd="0" presId="urn:microsoft.com/office/officeart/2005/8/layout/pyramid1"/>
    <dgm:cxn modelId="{2E6D03B8-8CC5-46BA-887F-A7D128EBE3C7}" type="presParOf" srcId="{1D27C4F2-38BD-443D-8B99-C65433D6E83E}" destId="{38117CD8-F89F-46C6-974C-EA0D194E1E68}" srcOrd="0" destOrd="0" presId="urn:microsoft.com/office/officeart/2005/8/layout/pyramid1"/>
    <dgm:cxn modelId="{5C64B05A-C973-4D5C-825D-A119626C6C9F}" type="presParOf" srcId="{1D27C4F2-38BD-443D-8B99-C65433D6E83E}" destId="{CC42946B-6EB1-4954-8AAB-0CF2AA7F1F19}" srcOrd="1" destOrd="0" presId="urn:microsoft.com/office/officeart/2005/8/layout/pyramid1"/>
    <dgm:cxn modelId="{D685B891-28ED-4AF1-AA35-2BD0BEEEEFC3}" type="presParOf" srcId="{567637C2-FBB0-4600-9E60-BFD108AB4B8A}" destId="{4DC63ECA-691B-4EBE-A9D6-4BF16BCBD1CC}" srcOrd="2" destOrd="0" presId="urn:microsoft.com/office/officeart/2005/8/layout/pyramid1"/>
    <dgm:cxn modelId="{D330BC1D-7E4C-49F5-8746-181D88D7914E}" type="presParOf" srcId="{4DC63ECA-691B-4EBE-A9D6-4BF16BCBD1CC}" destId="{43E68941-4B7B-46B0-A4B8-5AAE134B4D46}" srcOrd="0" destOrd="0" presId="urn:microsoft.com/office/officeart/2005/8/layout/pyramid1"/>
    <dgm:cxn modelId="{F8A004E2-B7C5-45CA-897E-D1E03320D9C5}" type="presParOf" srcId="{4DC63ECA-691B-4EBE-A9D6-4BF16BCBD1CC}" destId="{5EEF5EC2-3ED5-4236-BFD0-0A8877BB5169}" srcOrd="1" destOrd="0" presId="urn:microsoft.com/office/officeart/2005/8/layout/pyramid1"/>
    <dgm:cxn modelId="{546F7C93-4C4A-4B09-A419-883CBDF7A5A6}" type="presParOf" srcId="{567637C2-FBB0-4600-9E60-BFD108AB4B8A}" destId="{11D54769-B6C6-48BC-8599-5FF48B4928B6}" srcOrd="3" destOrd="0" presId="urn:microsoft.com/office/officeart/2005/8/layout/pyramid1"/>
    <dgm:cxn modelId="{D1A5D094-9BEC-4CC5-BAB2-71BA11DFA2C2}" type="presParOf" srcId="{11D54769-B6C6-48BC-8599-5FF48B4928B6}" destId="{8470D625-8ABA-486E-81A9-A3E0B5C720F0}" srcOrd="0" destOrd="0" presId="urn:microsoft.com/office/officeart/2005/8/layout/pyramid1"/>
    <dgm:cxn modelId="{22D8181E-F8C0-4E67-984F-079228AC4399}" type="presParOf" srcId="{11D54769-B6C6-48BC-8599-5FF48B4928B6}" destId="{55F87ADE-F170-4AAE-B180-4802FC1F48DE}" srcOrd="1" destOrd="0" presId="urn:microsoft.com/office/officeart/2005/8/layout/pyramid1"/>
    <dgm:cxn modelId="{60268654-5D81-49B2-B712-6BCFE400261C}" type="presParOf" srcId="{567637C2-FBB0-4600-9E60-BFD108AB4B8A}" destId="{EB532EDC-5940-4BBA-86DC-C852F478A8FB}" srcOrd="4" destOrd="0" presId="urn:microsoft.com/office/officeart/2005/8/layout/pyramid1"/>
    <dgm:cxn modelId="{C38F9668-57A0-4311-B100-D772CAD9D5BD}" type="presParOf" srcId="{EB532EDC-5940-4BBA-86DC-C852F478A8FB}" destId="{0BCC0152-11DC-4B0B-8BB7-8E4F19C3F7D0}" srcOrd="0" destOrd="0" presId="urn:microsoft.com/office/officeart/2005/8/layout/pyramid1"/>
    <dgm:cxn modelId="{605F067F-AA45-4ADA-B7BF-844C923B5C7A}" type="presParOf" srcId="{EB532EDC-5940-4BBA-86DC-C852F478A8FB}" destId="{F1662F3F-935A-4D68-BA37-42959E9DA491}" srcOrd="1" destOrd="0" presId="urn:microsoft.com/office/officeart/2005/8/layout/pyramid1"/>
    <dgm:cxn modelId="{3BC990D9-E03C-4F00-856D-6C6A0F507EE5}" type="presParOf" srcId="{567637C2-FBB0-4600-9E60-BFD108AB4B8A}" destId="{A783E4D6-8C4B-4709-968E-67C758A344F0}" srcOrd="5" destOrd="0" presId="urn:microsoft.com/office/officeart/2005/8/layout/pyramid1"/>
    <dgm:cxn modelId="{097B0CB3-40BA-45E2-917B-4309AB06518B}" type="presParOf" srcId="{A783E4D6-8C4B-4709-968E-67C758A344F0}" destId="{0065899A-11F4-4431-B217-E82F3D0745A6}" srcOrd="0" destOrd="0" presId="urn:microsoft.com/office/officeart/2005/8/layout/pyramid1"/>
    <dgm:cxn modelId="{20B71DE8-59D2-474B-875C-313E20BC3613}" type="presParOf" srcId="{A783E4D6-8C4B-4709-968E-67C758A344F0}" destId="{C2F8AA8F-D99C-4544-8024-B8F6B6A89C9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0DD834-0C91-4438-8722-822D85EF1011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s-ES"/>
        </a:p>
      </dgm:t>
    </dgm:pt>
    <dgm:pt modelId="{6DE5F380-03FC-4B0E-9F05-1983FBA9BA61}" type="pres">
      <dgm:prSet presAssocID="{500DD834-0C91-4438-8722-822D85EF101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843989C-74DC-442D-9BE8-68DF6834C8FF}" type="pres">
      <dgm:prSet presAssocID="{500DD834-0C91-4438-8722-822D85EF1011}" presName="radial" presStyleCnt="0">
        <dgm:presLayoutVars>
          <dgm:animLvl val="ctr"/>
        </dgm:presLayoutVars>
      </dgm:prSet>
      <dgm:spPr/>
    </dgm:pt>
  </dgm:ptLst>
  <dgm:cxnLst>
    <dgm:cxn modelId="{55DE293A-FD3E-4EEE-B261-182F2CE05152}" type="presOf" srcId="{500DD834-0C91-4438-8722-822D85EF1011}" destId="{6DE5F380-03FC-4B0E-9F05-1983FBA9BA61}" srcOrd="0" destOrd="0" presId="urn:microsoft.com/office/officeart/2005/8/layout/radial3"/>
    <dgm:cxn modelId="{060F2215-BDC9-45A5-B4CD-05CBE8D20632}" type="presParOf" srcId="{6DE5F380-03FC-4B0E-9F05-1983FBA9BA61}" destId="{2843989C-74DC-442D-9BE8-68DF6834C8FF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03AAA1-4DC7-4955-A8EA-B552E1E1FFA3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DFC2950F-CCD6-4AEA-95D8-46F8FBC58BCB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400" b="1" noProof="0" dirty="0" smtClean="0"/>
            <a:t>Hospital</a:t>
          </a:r>
        </a:p>
      </dgm:t>
    </dgm:pt>
    <dgm:pt modelId="{09D18AC6-3028-443A-B9DC-AB6CC3972C00}" type="parTrans" cxnId="{9B68B2AE-6C6D-46CB-89B1-9B11F07DFFB6}">
      <dgm:prSet/>
      <dgm:spPr/>
      <dgm:t>
        <a:bodyPr/>
        <a:lstStyle/>
        <a:p>
          <a:endParaRPr lang="es-ES"/>
        </a:p>
      </dgm:t>
    </dgm:pt>
    <dgm:pt modelId="{2BB1A5DC-F26E-4A2F-9FE8-90485D7055A8}" type="sibTrans" cxnId="{9B68B2AE-6C6D-46CB-89B1-9B11F07DFFB6}">
      <dgm:prSet/>
      <dgm:spPr/>
      <dgm:t>
        <a:bodyPr/>
        <a:lstStyle/>
        <a:p>
          <a:endParaRPr lang="es-ES"/>
        </a:p>
      </dgm:t>
    </dgm:pt>
    <dgm:pt modelId="{9EE22E49-EE4C-4E59-A921-6A3C3941F238}">
      <dgm:prSet phldrT="[Texto]" custT="1"/>
      <dgm:spPr/>
      <dgm:t>
        <a:bodyPr/>
        <a:lstStyle/>
        <a:p>
          <a:r>
            <a:rPr lang="en-US" sz="1400" b="1" noProof="0" dirty="0" err="1" smtClean="0">
              <a:solidFill>
                <a:schemeClr val="bg1"/>
              </a:solidFill>
            </a:rPr>
            <a:t>Cuidados</a:t>
          </a:r>
          <a:endParaRPr lang="en-US" sz="1400" b="1" noProof="0" dirty="0" smtClean="0">
            <a:solidFill>
              <a:schemeClr val="bg1"/>
            </a:solidFill>
          </a:endParaRPr>
        </a:p>
        <a:p>
          <a:r>
            <a:rPr lang="en-US" sz="1400" b="1" noProof="0" dirty="0" err="1" smtClean="0">
              <a:solidFill>
                <a:schemeClr val="bg1"/>
              </a:solidFill>
            </a:rPr>
            <a:t>diurnos</a:t>
          </a:r>
          <a:endParaRPr lang="en-US" sz="1400" b="1" noProof="0" dirty="0">
            <a:solidFill>
              <a:schemeClr val="bg1"/>
            </a:solidFill>
          </a:endParaRPr>
        </a:p>
      </dgm:t>
    </dgm:pt>
    <dgm:pt modelId="{5393941E-4293-4B88-9C35-EDBF02D77EE8}" type="parTrans" cxnId="{4725B730-B3B9-4E9D-9675-A7899106B355}">
      <dgm:prSet/>
      <dgm:spPr/>
      <dgm:t>
        <a:bodyPr/>
        <a:lstStyle/>
        <a:p>
          <a:endParaRPr lang="es-ES"/>
        </a:p>
      </dgm:t>
    </dgm:pt>
    <dgm:pt modelId="{F69CAAB0-A507-4E84-828E-5D0BBFA864C9}" type="sibTrans" cxnId="{4725B730-B3B9-4E9D-9675-A7899106B355}">
      <dgm:prSet/>
      <dgm:spPr/>
      <dgm:t>
        <a:bodyPr/>
        <a:lstStyle/>
        <a:p>
          <a:endParaRPr lang="es-ES"/>
        </a:p>
      </dgm:t>
    </dgm:pt>
    <dgm:pt modelId="{6C40C672-E9BF-4858-AA67-54E5622C42E3}">
      <dgm:prSet phldrT="[Texto]" custT="1"/>
      <dgm:spPr/>
      <dgm:t>
        <a:bodyPr/>
        <a:lstStyle/>
        <a:p>
          <a:r>
            <a:rPr lang="en-US" sz="1400" b="1" noProof="0" dirty="0" err="1" smtClean="0"/>
            <a:t>Equipo</a:t>
          </a:r>
          <a:r>
            <a:rPr lang="en-US" sz="1400" b="1" noProof="0" dirty="0" smtClean="0"/>
            <a:t> SM </a:t>
          </a:r>
          <a:r>
            <a:rPr lang="en-US" sz="1400" b="1" noProof="0" dirty="0" err="1" smtClean="0"/>
            <a:t>comunitario</a:t>
          </a:r>
          <a:r>
            <a:rPr lang="en-US" sz="1400" b="1" noProof="0" dirty="0" smtClean="0"/>
            <a:t> y </a:t>
          </a:r>
          <a:r>
            <a:rPr lang="en-US" sz="1400" b="1" noProof="0" dirty="0" err="1" smtClean="0"/>
            <a:t>apoyo</a:t>
          </a:r>
          <a:r>
            <a:rPr lang="en-US" sz="1400" b="1" noProof="0" dirty="0" smtClean="0"/>
            <a:t> social</a:t>
          </a:r>
          <a:endParaRPr lang="en-US" sz="1400" b="1" noProof="0" dirty="0"/>
        </a:p>
      </dgm:t>
    </dgm:pt>
    <dgm:pt modelId="{112E33D4-AC6C-4B0B-9E5F-D5799E338A48}" type="parTrans" cxnId="{32AF49D8-247A-490A-B96A-227424C9B5E3}">
      <dgm:prSet/>
      <dgm:spPr/>
      <dgm:t>
        <a:bodyPr/>
        <a:lstStyle/>
        <a:p>
          <a:endParaRPr lang="es-ES"/>
        </a:p>
      </dgm:t>
    </dgm:pt>
    <dgm:pt modelId="{D7EDE78B-1229-4EA5-AF21-4C2285235075}" type="sibTrans" cxnId="{32AF49D8-247A-490A-B96A-227424C9B5E3}">
      <dgm:prSet/>
      <dgm:spPr/>
      <dgm:t>
        <a:bodyPr/>
        <a:lstStyle/>
        <a:p>
          <a:endParaRPr lang="es-ES"/>
        </a:p>
      </dgm:t>
    </dgm:pt>
    <dgm:pt modelId="{84CC2804-C718-473E-8383-A03B743C0EB6}">
      <dgm:prSet phldrT="[Texto]" custT="1"/>
      <dgm:spPr/>
      <dgm:t>
        <a:bodyPr/>
        <a:lstStyle/>
        <a:p>
          <a:r>
            <a:rPr lang="en-US" sz="1600" b="1" noProof="0" dirty="0" smtClean="0">
              <a:solidFill>
                <a:schemeClr val="tx1"/>
              </a:solidFill>
            </a:rPr>
            <a:t>SM en APS y </a:t>
          </a:r>
          <a:r>
            <a:rPr lang="en-US" sz="1600" b="1" noProof="0" dirty="0" err="1" smtClean="0">
              <a:solidFill>
                <a:schemeClr val="tx1"/>
              </a:solidFill>
            </a:rPr>
            <a:t>apoyo</a:t>
          </a:r>
          <a:r>
            <a:rPr lang="en-US" sz="1600" b="1" noProof="0" dirty="0" smtClean="0">
              <a:solidFill>
                <a:schemeClr val="tx1"/>
              </a:solidFill>
            </a:rPr>
            <a:t> social</a:t>
          </a:r>
          <a:endParaRPr lang="en-US" sz="1600" b="1" noProof="0" dirty="0">
            <a:solidFill>
              <a:schemeClr val="tx1"/>
            </a:solidFill>
          </a:endParaRPr>
        </a:p>
      </dgm:t>
    </dgm:pt>
    <dgm:pt modelId="{A59FD9E1-1B22-4F37-822E-F9A92F05BA34}" type="parTrans" cxnId="{8080D8E7-38E0-46EB-8564-FD069F57092D}">
      <dgm:prSet/>
      <dgm:spPr/>
      <dgm:t>
        <a:bodyPr/>
        <a:lstStyle/>
        <a:p>
          <a:endParaRPr lang="es-ES"/>
        </a:p>
      </dgm:t>
    </dgm:pt>
    <dgm:pt modelId="{5BE2ECC8-A223-42FD-B2BB-BDF43DCFB813}" type="sibTrans" cxnId="{8080D8E7-38E0-46EB-8564-FD069F57092D}">
      <dgm:prSet/>
      <dgm:spPr/>
      <dgm:t>
        <a:bodyPr/>
        <a:lstStyle/>
        <a:p>
          <a:endParaRPr lang="es-ES"/>
        </a:p>
      </dgm:t>
    </dgm:pt>
    <dgm:pt modelId="{567637C2-FBB0-4600-9E60-BFD108AB4B8A}" type="pres">
      <dgm:prSet presAssocID="{8503AAA1-4DC7-4955-A8EA-B552E1E1FF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4E57451-F08E-4DA5-8A39-91A5582C8497}" type="pres">
      <dgm:prSet presAssocID="{DFC2950F-CCD6-4AEA-95D8-46F8FBC58BCB}" presName="Name8" presStyleCnt="0"/>
      <dgm:spPr/>
      <dgm:t>
        <a:bodyPr/>
        <a:lstStyle/>
        <a:p>
          <a:endParaRPr lang="es-ES"/>
        </a:p>
      </dgm:t>
    </dgm:pt>
    <dgm:pt modelId="{8253E498-C72E-4282-A655-6CD573481EA4}" type="pres">
      <dgm:prSet presAssocID="{DFC2950F-CCD6-4AEA-95D8-46F8FBC58BCB}" presName="level" presStyleLbl="node1" presStyleIdx="0" presStyleCnt="4" custScaleX="11569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3E251C3-B5B6-4BCD-B644-F2859E828053}" type="pres">
      <dgm:prSet presAssocID="{DFC2950F-CCD6-4AEA-95D8-46F8FBC58BC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27C4F2-38BD-443D-8B99-C65433D6E83E}" type="pres">
      <dgm:prSet presAssocID="{9EE22E49-EE4C-4E59-A921-6A3C3941F238}" presName="Name8" presStyleCnt="0"/>
      <dgm:spPr/>
      <dgm:t>
        <a:bodyPr/>
        <a:lstStyle/>
        <a:p>
          <a:endParaRPr lang="es-ES"/>
        </a:p>
      </dgm:t>
    </dgm:pt>
    <dgm:pt modelId="{38117CD8-F89F-46C6-974C-EA0D194E1E68}" type="pres">
      <dgm:prSet presAssocID="{9EE22E49-EE4C-4E59-A921-6A3C3941F238}" presName="level" presStyleLbl="node1" presStyleIdx="1" presStyleCnt="4" custScaleX="10751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C42946B-6EB1-4954-8AAB-0CF2AA7F1F19}" type="pres">
      <dgm:prSet presAssocID="{9EE22E49-EE4C-4E59-A921-6A3C3941F23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C63ECA-691B-4EBE-A9D6-4BF16BCBD1CC}" type="pres">
      <dgm:prSet presAssocID="{6C40C672-E9BF-4858-AA67-54E5622C42E3}" presName="Name8" presStyleCnt="0"/>
      <dgm:spPr/>
      <dgm:t>
        <a:bodyPr/>
        <a:lstStyle/>
        <a:p>
          <a:endParaRPr lang="es-ES"/>
        </a:p>
      </dgm:t>
    </dgm:pt>
    <dgm:pt modelId="{43E68941-4B7B-46B0-A4B8-5AAE134B4D46}" type="pres">
      <dgm:prSet presAssocID="{6C40C672-E9BF-4858-AA67-54E5622C42E3}" presName="level" presStyleLbl="node1" presStyleIdx="2" presStyleCnt="4" custScaleX="10263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EF5EC2-3ED5-4236-BFD0-0A8877BB5169}" type="pres">
      <dgm:prSet presAssocID="{6C40C672-E9BF-4858-AA67-54E5622C42E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D54769-B6C6-48BC-8599-5FF48B4928B6}" type="pres">
      <dgm:prSet presAssocID="{84CC2804-C718-473E-8383-A03B743C0EB6}" presName="Name8" presStyleCnt="0"/>
      <dgm:spPr/>
      <dgm:t>
        <a:bodyPr/>
        <a:lstStyle/>
        <a:p>
          <a:endParaRPr lang="es-ES"/>
        </a:p>
      </dgm:t>
    </dgm:pt>
    <dgm:pt modelId="{8470D625-8ABA-486E-81A9-A3E0B5C720F0}" type="pres">
      <dgm:prSet presAssocID="{84CC2804-C718-473E-8383-A03B743C0EB6}" presName="level" presStyleLbl="node1" presStyleIdx="3" presStyleCnt="4" custScaleX="100798" custScaleY="113187" custLinFactNeighborX="399" custLinFactNeighborY="-909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5F87ADE-F170-4AAE-B180-4802FC1F48DE}" type="pres">
      <dgm:prSet presAssocID="{84CC2804-C718-473E-8383-A03B743C0EB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34D4CE6-4F95-4092-93AB-FD0B6A060ADB}" type="presOf" srcId="{6C40C672-E9BF-4858-AA67-54E5622C42E3}" destId="{43E68941-4B7B-46B0-A4B8-5AAE134B4D46}" srcOrd="0" destOrd="0" presId="urn:microsoft.com/office/officeart/2005/8/layout/pyramid1"/>
    <dgm:cxn modelId="{D78FD93F-DF8C-4C8C-8775-EB9686F260DD}" type="presOf" srcId="{DFC2950F-CCD6-4AEA-95D8-46F8FBC58BCB}" destId="{8253E498-C72E-4282-A655-6CD573481EA4}" srcOrd="0" destOrd="0" presId="urn:microsoft.com/office/officeart/2005/8/layout/pyramid1"/>
    <dgm:cxn modelId="{5C6DB90D-B423-4C6E-9AAA-F37526B0CD98}" type="presOf" srcId="{6C40C672-E9BF-4858-AA67-54E5622C42E3}" destId="{5EEF5EC2-3ED5-4236-BFD0-0A8877BB5169}" srcOrd="1" destOrd="0" presId="urn:microsoft.com/office/officeart/2005/8/layout/pyramid1"/>
    <dgm:cxn modelId="{CC313B46-8E42-47A5-865F-60EF3ED87176}" type="presOf" srcId="{84CC2804-C718-473E-8383-A03B743C0EB6}" destId="{8470D625-8ABA-486E-81A9-A3E0B5C720F0}" srcOrd="0" destOrd="0" presId="urn:microsoft.com/office/officeart/2005/8/layout/pyramid1"/>
    <dgm:cxn modelId="{26C2A7BB-90A2-4877-91C9-5E7187678475}" type="presOf" srcId="{9EE22E49-EE4C-4E59-A921-6A3C3941F238}" destId="{CC42946B-6EB1-4954-8AAB-0CF2AA7F1F19}" srcOrd="1" destOrd="0" presId="urn:microsoft.com/office/officeart/2005/8/layout/pyramid1"/>
    <dgm:cxn modelId="{462D5286-9007-47D4-8D65-ACC1E0C52637}" type="presOf" srcId="{84CC2804-C718-473E-8383-A03B743C0EB6}" destId="{55F87ADE-F170-4AAE-B180-4802FC1F48DE}" srcOrd="1" destOrd="0" presId="urn:microsoft.com/office/officeart/2005/8/layout/pyramid1"/>
    <dgm:cxn modelId="{E56F7384-FFB7-444D-8322-734D9D583030}" type="presOf" srcId="{DFC2950F-CCD6-4AEA-95D8-46F8FBC58BCB}" destId="{43E251C3-B5B6-4BCD-B644-F2859E828053}" srcOrd="1" destOrd="0" presId="urn:microsoft.com/office/officeart/2005/8/layout/pyramid1"/>
    <dgm:cxn modelId="{32AF49D8-247A-490A-B96A-227424C9B5E3}" srcId="{8503AAA1-4DC7-4955-A8EA-B552E1E1FFA3}" destId="{6C40C672-E9BF-4858-AA67-54E5622C42E3}" srcOrd="2" destOrd="0" parTransId="{112E33D4-AC6C-4B0B-9E5F-D5799E338A48}" sibTransId="{D7EDE78B-1229-4EA5-AF21-4C2285235075}"/>
    <dgm:cxn modelId="{8080D8E7-38E0-46EB-8564-FD069F57092D}" srcId="{8503AAA1-4DC7-4955-A8EA-B552E1E1FFA3}" destId="{84CC2804-C718-473E-8383-A03B743C0EB6}" srcOrd="3" destOrd="0" parTransId="{A59FD9E1-1B22-4F37-822E-F9A92F05BA34}" sibTransId="{5BE2ECC8-A223-42FD-B2BB-BDF43DCFB813}"/>
    <dgm:cxn modelId="{5ADAA6DC-C992-4778-B554-B95299B76948}" type="presOf" srcId="{9EE22E49-EE4C-4E59-A921-6A3C3941F238}" destId="{38117CD8-F89F-46C6-974C-EA0D194E1E68}" srcOrd="0" destOrd="0" presId="urn:microsoft.com/office/officeart/2005/8/layout/pyramid1"/>
    <dgm:cxn modelId="{4725B730-B3B9-4E9D-9675-A7899106B355}" srcId="{8503AAA1-4DC7-4955-A8EA-B552E1E1FFA3}" destId="{9EE22E49-EE4C-4E59-A921-6A3C3941F238}" srcOrd="1" destOrd="0" parTransId="{5393941E-4293-4B88-9C35-EDBF02D77EE8}" sibTransId="{F69CAAB0-A507-4E84-828E-5D0BBFA864C9}"/>
    <dgm:cxn modelId="{9B68B2AE-6C6D-46CB-89B1-9B11F07DFFB6}" srcId="{8503AAA1-4DC7-4955-A8EA-B552E1E1FFA3}" destId="{DFC2950F-CCD6-4AEA-95D8-46F8FBC58BCB}" srcOrd="0" destOrd="0" parTransId="{09D18AC6-3028-443A-B9DC-AB6CC3972C00}" sibTransId="{2BB1A5DC-F26E-4A2F-9FE8-90485D7055A8}"/>
    <dgm:cxn modelId="{1E0F36DC-143F-426E-97DE-94097E320BA5}" type="presOf" srcId="{8503AAA1-4DC7-4955-A8EA-B552E1E1FFA3}" destId="{567637C2-FBB0-4600-9E60-BFD108AB4B8A}" srcOrd="0" destOrd="0" presId="urn:microsoft.com/office/officeart/2005/8/layout/pyramid1"/>
    <dgm:cxn modelId="{9AC6761C-337E-4C6D-AD96-873E22ECD627}" type="presParOf" srcId="{567637C2-FBB0-4600-9E60-BFD108AB4B8A}" destId="{34E57451-F08E-4DA5-8A39-91A5582C8497}" srcOrd="0" destOrd="0" presId="urn:microsoft.com/office/officeart/2005/8/layout/pyramid1"/>
    <dgm:cxn modelId="{D8978314-27DF-4D98-91F8-1D63240A6835}" type="presParOf" srcId="{34E57451-F08E-4DA5-8A39-91A5582C8497}" destId="{8253E498-C72E-4282-A655-6CD573481EA4}" srcOrd="0" destOrd="0" presId="urn:microsoft.com/office/officeart/2005/8/layout/pyramid1"/>
    <dgm:cxn modelId="{C161F1D8-41FA-4C12-B8E5-9FD41ACD3BC3}" type="presParOf" srcId="{34E57451-F08E-4DA5-8A39-91A5582C8497}" destId="{43E251C3-B5B6-4BCD-B644-F2859E828053}" srcOrd="1" destOrd="0" presId="urn:microsoft.com/office/officeart/2005/8/layout/pyramid1"/>
    <dgm:cxn modelId="{6974F8F4-6B77-446F-9B0F-36AF8F2C7792}" type="presParOf" srcId="{567637C2-FBB0-4600-9E60-BFD108AB4B8A}" destId="{1D27C4F2-38BD-443D-8B99-C65433D6E83E}" srcOrd="1" destOrd="0" presId="urn:microsoft.com/office/officeart/2005/8/layout/pyramid1"/>
    <dgm:cxn modelId="{207FC564-2F05-4EC6-A588-49C9C60C28C5}" type="presParOf" srcId="{1D27C4F2-38BD-443D-8B99-C65433D6E83E}" destId="{38117CD8-F89F-46C6-974C-EA0D194E1E68}" srcOrd="0" destOrd="0" presId="urn:microsoft.com/office/officeart/2005/8/layout/pyramid1"/>
    <dgm:cxn modelId="{272C769E-CE3A-4441-BA83-87CD008C0032}" type="presParOf" srcId="{1D27C4F2-38BD-443D-8B99-C65433D6E83E}" destId="{CC42946B-6EB1-4954-8AAB-0CF2AA7F1F19}" srcOrd="1" destOrd="0" presId="urn:microsoft.com/office/officeart/2005/8/layout/pyramid1"/>
    <dgm:cxn modelId="{629C39DA-4AEA-4C3F-9FCC-ED1C88295671}" type="presParOf" srcId="{567637C2-FBB0-4600-9E60-BFD108AB4B8A}" destId="{4DC63ECA-691B-4EBE-A9D6-4BF16BCBD1CC}" srcOrd="2" destOrd="0" presId="urn:microsoft.com/office/officeart/2005/8/layout/pyramid1"/>
    <dgm:cxn modelId="{DDFE54D8-83C3-4FBD-8952-44D0307B501F}" type="presParOf" srcId="{4DC63ECA-691B-4EBE-A9D6-4BF16BCBD1CC}" destId="{43E68941-4B7B-46B0-A4B8-5AAE134B4D46}" srcOrd="0" destOrd="0" presId="urn:microsoft.com/office/officeart/2005/8/layout/pyramid1"/>
    <dgm:cxn modelId="{A5A12507-D5A9-4CDD-8FE6-419D64E27795}" type="presParOf" srcId="{4DC63ECA-691B-4EBE-A9D6-4BF16BCBD1CC}" destId="{5EEF5EC2-3ED5-4236-BFD0-0A8877BB5169}" srcOrd="1" destOrd="0" presId="urn:microsoft.com/office/officeart/2005/8/layout/pyramid1"/>
    <dgm:cxn modelId="{277639CC-D19B-4064-9B53-0245283F190B}" type="presParOf" srcId="{567637C2-FBB0-4600-9E60-BFD108AB4B8A}" destId="{11D54769-B6C6-48BC-8599-5FF48B4928B6}" srcOrd="3" destOrd="0" presId="urn:microsoft.com/office/officeart/2005/8/layout/pyramid1"/>
    <dgm:cxn modelId="{C0117F72-9A60-4677-8016-079947E36C19}" type="presParOf" srcId="{11D54769-B6C6-48BC-8599-5FF48B4928B6}" destId="{8470D625-8ABA-486E-81A9-A3E0B5C720F0}" srcOrd="0" destOrd="0" presId="urn:microsoft.com/office/officeart/2005/8/layout/pyramid1"/>
    <dgm:cxn modelId="{E2B629C2-908C-4950-A105-55261BEAC57C}" type="presParOf" srcId="{11D54769-B6C6-48BC-8599-5FF48B4928B6}" destId="{55F87ADE-F170-4AAE-B180-4802FC1F48D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53E498-C72E-4282-A655-6CD573481EA4}">
      <dsp:nvSpPr>
        <dsp:cNvPr id="0" name=""/>
        <dsp:cNvSpPr/>
      </dsp:nvSpPr>
      <dsp:spPr>
        <a:xfrm>
          <a:off x="2580572" y="0"/>
          <a:ext cx="1268275" cy="788440"/>
        </a:xfrm>
        <a:prstGeom prst="trapezoid">
          <a:avLst>
            <a:gd name="adj" fmla="val 6649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noProof="0" dirty="0" smtClean="0"/>
            <a:t>Hospital</a:t>
          </a:r>
        </a:p>
      </dsp:txBody>
      <dsp:txXfrm>
        <a:off x="2580572" y="0"/>
        <a:ext cx="1268275" cy="788440"/>
      </dsp:txXfrm>
    </dsp:sp>
    <dsp:sp modelId="{38117CD8-F89F-46C6-974C-EA0D194E1E68}">
      <dsp:nvSpPr>
        <dsp:cNvPr id="0" name=""/>
        <dsp:cNvSpPr/>
      </dsp:nvSpPr>
      <dsp:spPr>
        <a:xfrm>
          <a:off x="2087356" y="788440"/>
          <a:ext cx="2254706" cy="788440"/>
        </a:xfrm>
        <a:prstGeom prst="trapezoid">
          <a:avLst>
            <a:gd name="adj" fmla="val 66494"/>
          </a:avLst>
        </a:prstGeom>
        <a:solidFill>
          <a:schemeClr val="accent2">
            <a:hueOff val="-3465164"/>
            <a:satOff val="3131"/>
            <a:lumOff val="3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err="1" smtClean="0">
              <a:solidFill>
                <a:schemeClr val="bg1"/>
              </a:solidFill>
            </a:rPr>
            <a:t>Cuidados</a:t>
          </a:r>
          <a:endParaRPr lang="en-US" sz="2000" b="1" kern="1200" noProof="0" dirty="0" smtClean="0">
            <a:solidFill>
              <a:schemeClr val="bg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err="1" smtClean="0">
              <a:solidFill>
                <a:schemeClr val="bg1"/>
              </a:solidFill>
            </a:rPr>
            <a:t>diurnos</a:t>
          </a:r>
          <a:endParaRPr lang="en-US" sz="2000" b="1" kern="1200" noProof="0" dirty="0">
            <a:solidFill>
              <a:schemeClr val="bg1"/>
            </a:solidFill>
          </a:endParaRPr>
        </a:p>
      </dsp:txBody>
      <dsp:txXfrm>
        <a:off x="2481930" y="788440"/>
        <a:ext cx="1465559" cy="788440"/>
      </dsp:txXfrm>
    </dsp:sp>
    <dsp:sp modelId="{43E68941-4B7B-46B0-A4B8-5AAE134B4D46}">
      <dsp:nvSpPr>
        <dsp:cNvPr id="0" name=""/>
        <dsp:cNvSpPr/>
      </dsp:nvSpPr>
      <dsp:spPr>
        <a:xfrm>
          <a:off x="1594140" y="1576880"/>
          <a:ext cx="3241138" cy="788440"/>
        </a:xfrm>
        <a:prstGeom prst="trapezoid">
          <a:avLst>
            <a:gd name="adj" fmla="val 66494"/>
          </a:avLst>
        </a:prstGeom>
        <a:solidFill>
          <a:schemeClr val="accent2">
            <a:hueOff val="-6930327"/>
            <a:satOff val="6263"/>
            <a:lumOff val="7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err="1" smtClean="0">
              <a:solidFill>
                <a:schemeClr val="bg1"/>
              </a:solidFill>
            </a:rPr>
            <a:t>Equipo</a:t>
          </a:r>
          <a:r>
            <a:rPr lang="en-US" sz="2000" b="1" kern="1200" noProof="0" dirty="0" smtClean="0">
              <a:solidFill>
                <a:schemeClr val="bg1"/>
              </a:solidFill>
            </a:rPr>
            <a:t> SM </a:t>
          </a:r>
          <a:r>
            <a:rPr lang="en-US" sz="2000" b="1" kern="1200" noProof="0" dirty="0" err="1" smtClean="0">
              <a:solidFill>
                <a:schemeClr val="bg1"/>
              </a:solidFill>
            </a:rPr>
            <a:t>comunitario</a:t>
          </a:r>
          <a:r>
            <a:rPr lang="en-US" sz="2000" b="1" kern="1200" noProof="0" dirty="0" smtClean="0">
              <a:solidFill>
                <a:schemeClr val="bg1"/>
              </a:solidFill>
            </a:rPr>
            <a:t> y </a:t>
          </a:r>
          <a:r>
            <a:rPr lang="en-US" sz="2000" b="1" kern="1200" noProof="0" dirty="0" err="1" smtClean="0">
              <a:solidFill>
                <a:schemeClr val="bg1"/>
              </a:solidFill>
            </a:rPr>
            <a:t>apoyo</a:t>
          </a:r>
          <a:r>
            <a:rPr lang="en-US" sz="2000" b="1" kern="1200" noProof="0" dirty="0" smtClean="0">
              <a:solidFill>
                <a:schemeClr val="bg1"/>
              </a:solidFill>
            </a:rPr>
            <a:t> social</a:t>
          </a:r>
          <a:endParaRPr lang="en-US" sz="2000" b="1" kern="1200" noProof="0" dirty="0">
            <a:solidFill>
              <a:schemeClr val="bg1"/>
            </a:solidFill>
          </a:endParaRPr>
        </a:p>
      </dsp:txBody>
      <dsp:txXfrm>
        <a:off x="2161340" y="1576880"/>
        <a:ext cx="2106739" cy="788440"/>
      </dsp:txXfrm>
    </dsp:sp>
    <dsp:sp modelId="{8470D625-8ABA-486E-81A9-A3E0B5C720F0}">
      <dsp:nvSpPr>
        <dsp:cNvPr id="0" name=""/>
        <dsp:cNvSpPr/>
      </dsp:nvSpPr>
      <dsp:spPr>
        <a:xfrm>
          <a:off x="1031239" y="2365320"/>
          <a:ext cx="4366941" cy="892411"/>
        </a:xfrm>
        <a:prstGeom prst="trapezoid">
          <a:avLst>
            <a:gd name="adj" fmla="val 66494"/>
          </a:avLst>
        </a:prstGeom>
        <a:solidFill>
          <a:schemeClr val="accent2">
            <a:hueOff val="-10395492"/>
            <a:satOff val="9394"/>
            <a:lumOff val="10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Proof="0" dirty="0" smtClean="0">
              <a:solidFill>
                <a:schemeClr val="tx1"/>
              </a:solidFill>
            </a:rPr>
            <a:t>SM en APS y </a:t>
          </a:r>
          <a:r>
            <a:rPr lang="en-US" sz="2400" b="1" kern="1200" noProof="0" dirty="0" err="1" smtClean="0">
              <a:solidFill>
                <a:schemeClr val="tx1"/>
              </a:solidFill>
            </a:rPr>
            <a:t>apoyo</a:t>
          </a:r>
          <a:r>
            <a:rPr lang="en-US" sz="2400" b="1" kern="1200" noProof="0" dirty="0" smtClean="0">
              <a:solidFill>
                <a:schemeClr val="tx1"/>
              </a:solidFill>
            </a:rPr>
            <a:t> social</a:t>
          </a:r>
          <a:endParaRPr lang="en-US" sz="2400" b="1" kern="1200" noProof="0" dirty="0">
            <a:solidFill>
              <a:schemeClr val="tx1"/>
            </a:solidFill>
          </a:endParaRPr>
        </a:p>
      </dsp:txBody>
      <dsp:txXfrm>
        <a:off x="1795453" y="2365320"/>
        <a:ext cx="2838512" cy="892411"/>
      </dsp:txXfrm>
    </dsp:sp>
    <dsp:sp modelId="{0BCC0152-11DC-4B0B-8BB7-8E4F19C3F7D0}">
      <dsp:nvSpPr>
        <dsp:cNvPr id="0" name=""/>
        <dsp:cNvSpPr/>
      </dsp:nvSpPr>
      <dsp:spPr>
        <a:xfrm>
          <a:off x="538952" y="3257731"/>
          <a:ext cx="5351515" cy="788440"/>
        </a:xfrm>
        <a:prstGeom prst="trapezoid">
          <a:avLst>
            <a:gd name="adj" fmla="val 66494"/>
          </a:avLst>
        </a:prstGeom>
        <a:solidFill>
          <a:schemeClr val="accent2">
            <a:hueOff val="-13860655"/>
            <a:satOff val="12526"/>
            <a:lumOff val="14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Proof="0" dirty="0" err="1" smtClean="0">
              <a:solidFill>
                <a:schemeClr val="tx1"/>
              </a:solidFill>
            </a:rPr>
            <a:t>Apoyos</a:t>
          </a:r>
          <a:r>
            <a:rPr lang="en-US" sz="2400" b="1" kern="1200" noProof="0" dirty="0" smtClean="0">
              <a:solidFill>
                <a:schemeClr val="tx1"/>
              </a:solidFill>
            </a:rPr>
            <a:t> </a:t>
          </a:r>
          <a:r>
            <a:rPr lang="en-US" sz="2400" b="1" kern="1200" noProof="0" dirty="0" err="1" smtClean="0">
              <a:solidFill>
                <a:schemeClr val="tx1"/>
              </a:solidFill>
            </a:rPr>
            <a:t>comunitarios</a:t>
          </a:r>
          <a:r>
            <a:rPr lang="en-US" sz="2400" b="1" kern="1200" noProof="0" dirty="0" smtClean="0">
              <a:solidFill>
                <a:schemeClr val="tx1"/>
              </a:solidFill>
            </a:rPr>
            <a:t> </a:t>
          </a:r>
          <a:r>
            <a:rPr lang="en-US" sz="2400" b="1" kern="1200" noProof="0" dirty="0" err="1" smtClean="0">
              <a:solidFill>
                <a:schemeClr val="tx1"/>
              </a:solidFill>
            </a:rPr>
            <a:t>informales</a:t>
          </a:r>
          <a:endParaRPr lang="en-US" sz="2400" b="1" kern="1200" noProof="0" dirty="0">
            <a:solidFill>
              <a:schemeClr val="tx1"/>
            </a:solidFill>
          </a:endParaRPr>
        </a:p>
      </dsp:txBody>
      <dsp:txXfrm>
        <a:off x="1475467" y="3257731"/>
        <a:ext cx="3478484" cy="788440"/>
      </dsp:txXfrm>
    </dsp:sp>
    <dsp:sp modelId="{0065899A-11F4-4431-B217-E82F3D0745A6}">
      <dsp:nvSpPr>
        <dsp:cNvPr id="0" name=""/>
        <dsp:cNvSpPr/>
      </dsp:nvSpPr>
      <dsp:spPr>
        <a:xfrm>
          <a:off x="0" y="4046171"/>
          <a:ext cx="6429419" cy="788440"/>
        </a:xfrm>
        <a:prstGeom prst="trapezoid">
          <a:avLst>
            <a:gd name="adj" fmla="val 66494"/>
          </a:avLst>
        </a:prstGeom>
        <a:solidFill>
          <a:schemeClr val="accent2">
            <a:hueOff val="-17325818"/>
            <a:satOff val="15657"/>
            <a:lumOff val="17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noProof="0" dirty="0" err="1" smtClean="0">
              <a:solidFill>
                <a:schemeClr val="tx1"/>
              </a:solidFill>
            </a:rPr>
            <a:t>Autocuidado</a:t>
          </a:r>
          <a:endParaRPr lang="es-ES" sz="2400" b="1" kern="1200" dirty="0">
            <a:solidFill>
              <a:schemeClr val="tx1"/>
            </a:solidFill>
          </a:endParaRPr>
        </a:p>
      </dsp:txBody>
      <dsp:txXfrm>
        <a:off x="1125148" y="4046171"/>
        <a:ext cx="4179123" cy="7884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53E498-C72E-4282-A655-6CD573481EA4}">
      <dsp:nvSpPr>
        <dsp:cNvPr id="0" name=""/>
        <dsp:cNvSpPr/>
      </dsp:nvSpPr>
      <dsp:spPr>
        <a:xfrm>
          <a:off x="1285885" y="0"/>
          <a:ext cx="1000128" cy="622422"/>
        </a:xfrm>
        <a:prstGeom prst="trapezoid">
          <a:avLst>
            <a:gd name="adj" fmla="val 6944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400" b="1" kern="1200" noProof="0" dirty="0" smtClean="0"/>
            <a:t>Hospital</a:t>
          </a:r>
        </a:p>
      </dsp:txBody>
      <dsp:txXfrm>
        <a:off x="1285885" y="0"/>
        <a:ext cx="1000128" cy="622422"/>
      </dsp:txXfrm>
    </dsp:sp>
    <dsp:sp modelId="{38117CD8-F89F-46C6-974C-EA0D194E1E68}">
      <dsp:nvSpPr>
        <dsp:cNvPr id="0" name=""/>
        <dsp:cNvSpPr/>
      </dsp:nvSpPr>
      <dsp:spPr>
        <a:xfrm>
          <a:off x="856483" y="622422"/>
          <a:ext cx="1858933" cy="622422"/>
        </a:xfrm>
        <a:prstGeom prst="trapezoid">
          <a:avLst>
            <a:gd name="adj" fmla="val 69444"/>
          </a:avLst>
        </a:prstGeom>
        <a:solidFill>
          <a:schemeClr val="accent2">
            <a:hueOff val="-5775273"/>
            <a:satOff val="5219"/>
            <a:lumOff val="5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err="1" smtClean="0">
              <a:solidFill>
                <a:schemeClr val="bg1"/>
              </a:solidFill>
            </a:rPr>
            <a:t>Cuidados</a:t>
          </a:r>
          <a:endParaRPr lang="en-US" sz="1400" b="1" kern="1200" noProof="0" dirty="0" smtClean="0">
            <a:solidFill>
              <a:schemeClr val="bg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err="1" smtClean="0">
              <a:solidFill>
                <a:schemeClr val="bg1"/>
              </a:solidFill>
            </a:rPr>
            <a:t>diurnos</a:t>
          </a:r>
          <a:endParaRPr lang="en-US" sz="1400" b="1" kern="1200" noProof="0" dirty="0">
            <a:solidFill>
              <a:schemeClr val="bg1"/>
            </a:solidFill>
          </a:endParaRPr>
        </a:p>
      </dsp:txBody>
      <dsp:txXfrm>
        <a:off x="1181796" y="622422"/>
        <a:ext cx="1208306" cy="622422"/>
      </dsp:txXfrm>
    </dsp:sp>
    <dsp:sp modelId="{43E68941-4B7B-46B0-A4B8-5AAE134B4D46}">
      <dsp:nvSpPr>
        <dsp:cNvPr id="0" name=""/>
        <dsp:cNvSpPr/>
      </dsp:nvSpPr>
      <dsp:spPr>
        <a:xfrm>
          <a:off x="455068" y="1244844"/>
          <a:ext cx="2661763" cy="622422"/>
        </a:xfrm>
        <a:prstGeom prst="trapezoid">
          <a:avLst>
            <a:gd name="adj" fmla="val 69444"/>
          </a:avLst>
        </a:prstGeom>
        <a:solidFill>
          <a:schemeClr val="accent2">
            <a:hueOff val="-11550546"/>
            <a:satOff val="10438"/>
            <a:lumOff val="11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err="1" smtClean="0"/>
            <a:t>Equipo</a:t>
          </a:r>
          <a:r>
            <a:rPr lang="en-US" sz="1400" b="1" kern="1200" noProof="0" dirty="0" smtClean="0"/>
            <a:t> SM </a:t>
          </a:r>
          <a:r>
            <a:rPr lang="en-US" sz="1400" b="1" kern="1200" noProof="0" dirty="0" err="1" smtClean="0"/>
            <a:t>comunitario</a:t>
          </a:r>
          <a:r>
            <a:rPr lang="en-US" sz="1400" b="1" kern="1200" noProof="0" dirty="0" smtClean="0"/>
            <a:t> y </a:t>
          </a:r>
          <a:r>
            <a:rPr lang="en-US" sz="1400" b="1" kern="1200" noProof="0" dirty="0" err="1" smtClean="0"/>
            <a:t>apoyo</a:t>
          </a:r>
          <a:r>
            <a:rPr lang="en-US" sz="1400" b="1" kern="1200" noProof="0" dirty="0" smtClean="0"/>
            <a:t> social</a:t>
          </a:r>
          <a:endParaRPr lang="en-US" sz="1400" b="1" kern="1200" noProof="0" dirty="0"/>
        </a:p>
      </dsp:txBody>
      <dsp:txXfrm>
        <a:off x="920877" y="1244844"/>
        <a:ext cx="1730145" cy="622422"/>
      </dsp:txXfrm>
    </dsp:sp>
    <dsp:sp modelId="{8470D625-8ABA-486E-81A9-A3E0B5C720F0}">
      <dsp:nvSpPr>
        <dsp:cNvPr id="0" name=""/>
        <dsp:cNvSpPr/>
      </dsp:nvSpPr>
      <dsp:spPr>
        <a:xfrm>
          <a:off x="-14251" y="1861609"/>
          <a:ext cx="3600403" cy="704501"/>
        </a:xfrm>
        <a:prstGeom prst="trapezoid">
          <a:avLst>
            <a:gd name="adj" fmla="val 69444"/>
          </a:avLst>
        </a:prstGeom>
        <a:solidFill>
          <a:schemeClr val="accent2">
            <a:hueOff val="-17325818"/>
            <a:satOff val="15657"/>
            <a:lumOff val="17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>
              <a:solidFill>
                <a:schemeClr val="tx1"/>
              </a:solidFill>
            </a:rPr>
            <a:t>SM en APS y </a:t>
          </a:r>
          <a:r>
            <a:rPr lang="en-US" sz="1600" b="1" kern="1200" noProof="0" dirty="0" err="1" smtClean="0">
              <a:solidFill>
                <a:schemeClr val="tx1"/>
              </a:solidFill>
            </a:rPr>
            <a:t>apoyo</a:t>
          </a:r>
          <a:r>
            <a:rPr lang="en-US" sz="1600" b="1" kern="1200" noProof="0" dirty="0" smtClean="0">
              <a:solidFill>
                <a:schemeClr val="tx1"/>
              </a:solidFill>
            </a:rPr>
            <a:t> social</a:t>
          </a:r>
          <a:endParaRPr lang="en-US" sz="1600" b="1" kern="1200" noProof="0" dirty="0">
            <a:solidFill>
              <a:schemeClr val="tx1"/>
            </a:solidFill>
          </a:endParaRPr>
        </a:p>
      </dsp:txBody>
      <dsp:txXfrm>
        <a:off x="615818" y="1861609"/>
        <a:ext cx="2340262" cy="704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22A69C7-0001-454B-94B5-BCDE0FEE5CCB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CEC396-726F-4CFF-810B-F54DDE2B93E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A69C7-0001-454B-94B5-BCDE0FEE5CCB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C396-726F-4CFF-810B-F54DDE2B93E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A69C7-0001-454B-94B5-BCDE0FEE5CCB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C396-726F-4CFF-810B-F54DDE2B93E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2A69C7-0001-454B-94B5-BCDE0FEE5CCB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CEC396-726F-4CFF-810B-F54DDE2B93E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22A69C7-0001-454B-94B5-BCDE0FEE5CCB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CEC396-726F-4CFF-810B-F54DDE2B93E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A69C7-0001-454B-94B5-BCDE0FEE5CCB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C396-726F-4CFF-810B-F54DDE2B93E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A69C7-0001-454B-94B5-BCDE0FEE5CCB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C396-726F-4CFF-810B-F54DDE2B93E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2A69C7-0001-454B-94B5-BCDE0FEE5CCB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CEC396-726F-4CFF-810B-F54DDE2B93E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A69C7-0001-454B-94B5-BCDE0FEE5CCB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C396-726F-4CFF-810B-F54DDE2B93E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2A69C7-0001-454B-94B5-BCDE0FEE5CCB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CEC396-726F-4CFF-810B-F54DDE2B93E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2A69C7-0001-454B-94B5-BCDE0FEE5CCB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CEC396-726F-4CFF-810B-F54DDE2B93E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2A69C7-0001-454B-94B5-BCDE0FEE5CCB}" type="datetimeFigureOut">
              <a:rPr lang="es-ES" smtClean="0"/>
              <a:pPr/>
              <a:t>23/11/2012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CEC396-726F-4CFF-810B-F54DDE2B93E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Modelos de Salud Pública para disminuir las brechas de atención en salud mental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DR. ALBERTO MINOLETTI</a:t>
            </a:r>
          </a:p>
          <a:p>
            <a:pPr algn="ctr"/>
            <a:r>
              <a:rPr lang="en-US" dirty="0" smtClean="0"/>
              <a:t>ESCUELA DE SALUD PÚBLICA</a:t>
            </a:r>
          </a:p>
          <a:p>
            <a:pPr algn="ctr"/>
            <a:r>
              <a:rPr lang="en-US" dirty="0" smtClean="0"/>
              <a:t>“DR. SALVADOR ALLENDE”</a:t>
            </a:r>
          </a:p>
          <a:p>
            <a:pPr algn="ctr"/>
            <a:r>
              <a:rPr lang="en-US" dirty="0" smtClean="0"/>
              <a:t>FACULTAD DE MEDICINA</a:t>
            </a:r>
          </a:p>
          <a:p>
            <a:pPr algn="ctr"/>
            <a:r>
              <a:rPr lang="en-US" dirty="0" smtClean="0"/>
              <a:t>UNIVERSIDAD DE CHILE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1143000"/>
          </a:xfrm>
        </p:spPr>
        <p:txBody>
          <a:bodyPr>
            <a:normAutofit fontScale="90000"/>
          </a:bodyPr>
          <a:lstStyle/>
          <a:p>
            <a:r>
              <a:rPr lang="es-ES" sz="2400" b="1" dirty="0" smtClean="0">
                <a:solidFill>
                  <a:schemeClr val="tx1"/>
                </a:solidFill>
              </a:rPr>
              <a:t>Tasa de dispositivos ambulatorios y diurnos (hospital de día y centros diurnos) en 2 grupos de países latinoamericanos (por 100.000) (</a:t>
            </a:r>
            <a:r>
              <a:rPr lang="es-ES" sz="2400" b="1" dirty="0" err="1" smtClean="0">
                <a:solidFill>
                  <a:schemeClr val="tx1"/>
                </a:solidFill>
              </a:rPr>
              <a:t>who</a:t>
            </a:r>
            <a:r>
              <a:rPr lang="es-ES" sz="2400" b="1" dirty="0" smtClean="0">
                <a:solidFill>
                  <a:schemeClr val="tx1"/>
                </a:solidFill>
              </a:rPr>
              <a:t> </a:t>
            </a:r>
            <a:r>
              <a:rPr lang="es-ES" sz="2400" b="1" dirty="0" err="1" smtClean="0">
                <a:solidFill>
                  <a:schemeClr val="tx1"/>
                </a:solidFill>
              </a:rPr>
              <a:t>aims</a:t>
            </a:r>
            <a:r>
              <a:rPr lang="es-ES" sz="2400" b="1" dirty="0" smtClean="0">
                <a:solidFill>
                  <a:schemeClr val="tx1"/>
                </a:solidFill>
              </a:rPr>
              <a:t>) </a:t>
            </a:r>
            <a:endParaRPr lang="es-E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785786" y="1600200"/>
          <a:ext cx="7139014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1143000"/>
          </a:xfrm>
        </p:spPr>
        <p:txBody>
          <a:bodyPr>
            <a:normAutofit fontScale="90000"/>
          </a:bodyPr>
          <a:lstStyle/>
          <a:p>
            <a:r>
              <a:rPr lang="es-ES" sz="2400" b="1" dirty="0" smtClean="0">
                <a:solidFill>
                  <a:schemeClr val="tx1"/>
                </a:solidFill>
              </a:rPr>
              <a:t>% presupuesto de salud para SM y % personas atendidas por trastornos mentales en 2 grupos de países latinoamericanos) (</a:t>
            </a:r>
            <a:r>
              <a:rPr lang="es-ES" sz="2400" b="1" dirty="0" err="1" smtClean="0">
                <a:solidFill>
                  <a:schemeClr val="tx1"/>
                </a:solidFill>
              </a:rPr>
              <a:t>who</a:t>
            </a:r>
            <a:r>
              <a:rPr lang="es-ES" sz="2400" b="1" dirty="0" smtClean="0">
                <a:solidFill>
                  <a:schemeClr val="tx1"/>
                </a:solidFill>
              </a:rPr>
              <a:t> </a:t>
            </a:r>
            <a:r>
              <a:rPr lang="es-ES" sz="2400" b="1" dirty="0" err="1" smtClean="0">
                <a:solidFill>
                  <a:schemeClr val="tx1"/>
                </a:solidFill>
              </a:rPr>
              <a:t>aims</a:t>
            </a:r>
            <a:r>
              <a:rPr lang="es-ES" sz="2400" b="1" dirty="0" smtClean="0">
                <a:solidFill>
                  <a:schemeClr val="tx1"/>
                </a:solidFill>
              </a:rPr>
              <a:t>) </a:t>
            </a:r>
            <a:endParaRPr lang="es-E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785786" y="1600200"/>
          <a:ext cx="7139014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/>
          </p:cNvGraphicFramePr>
          <p:nvPr/>
        </p:nvGraphicFramePr>
        <p:xfrm>
          <a:off x="785786" y="357166"/>
          <a:ext cx="685804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sz="2800" b="1" dirty="0" smtClean="0"/>
          </a:p>
          <a:p>
            <a:pPr lvl="1">
              <a:buNone/>
            </a:pPr>
            <a:r>
              <a:rPr lang="es-ES" sz="2800" b="1" dirty="0" smtClean="0"/>
              <a:t>A similitud de recursos Modelo Comunitario tiene una posibilidad mayor de disminuir brecha de atención en SM que Modelo Institucional</a:t>
            </a:r>
          </a:p>
          <a:p>
            <a:pPr>
              <a:buNone/>
            </a:pP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/>
              <a:t>2. Modelo comunitario equilibrado</a:t>
            </a:r>
            <a:endParaRPr lang="es-ES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7715200" cy="1143000"/>
          </a:xfrm>
        </p:spPr>
        <p:txBody>
          <a:bodyPr>
            <a:noAutofit/>
          </a:bodyPr>
          <a:lstStyle/>
          <a:p>
            <a:r>
              <a:rPr lang="es-ES" sz="2400" b="1" dirty="0" smtClean="0">
                <a:solidFill>
                  <a:schemeClr val="tx1"/>
                </a:solidFill>
              </a:rPr>
              <a:t>Modelo comunitario equilibrado de servicios de salud mental (</a:t>
            </a:r>
            <a:r>
              <a:rPr lang="es-ES" sz="2400" b="1" dirty="0" err="1" smtClean="0">
                <a:solidFill>
                  <a:schemeClr val="tx1"/>
                </a:solidFill>
              </a:rPr>
              <a:t>Thornicroft</a:t>
            </a:r>
            <a:r>
              <a:rPr lang="es-ES" sz="2400" b="1" dirty="0" smtClean="0">
                <a:solidFill>
                  <a:schemeClr val="tx1"/>
                </a:solidFill>
              </a:rPr>
              <a:t> 2011) </a:t>
            </a:r>
            <a:r>
              <a:rPr lang="es-ES" sz="2400" b="1" dirty="0" smtClean="0"/>
              <a:t/>
            </a:r>
            <a:br>
              <a:rPr lang="es-ES" sz="2400" b="1" dirty="0" smtClean="0"/>
            </a:br>
            <a:endParaRPr lang="es-ES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Alineado con las necesidades epidemiológicas</a:t>
            </a:r>
          </a:p>
          <a:p>
            <a:r>
              <a:rPr lang="es-ES" dirty="0" smtClean="0"/>
              <a:t>Dispositivos cercanos donde la población vive </a:t>
            </a:r>
          </a:p>
          <a:p>
            <a:r>
              <a:rPr lang="es-ES" dirty="0" smtClean="0"/>
              <a:t>Mínimo uso de hospitalización (</a:t>
            </a:r>
            <a:r>
              <a:rPr lang="es-ES" dirty="0" err="1" smtClean="0"/>
              <a:t>hosp</a:t>
            </a:r>
            <a:r>
              <a:rPr lang="es-ES" dirty="0" smtClean="0"/>
              <a:t>. general)</a:t>
            </a:r>
          </a:p>
          <a:p>
            <a:r>
              <a:rPr lang="es-ES" dirty="0" smtClean="0"/>
              <a:t>Autoayuda y empoderamiento de usuarios</a:t>
            </a:r>
          </a:p>
          <a:p>
            <a:r>
              <a:rPr lang="es-ES" dirty="0" smtClean="0"/>
              <a:t>Ayuda mutua y apoyo entre pares</a:t>
            </a:r>
          </a:p>
          <a:p>
            <a:r>
              <a:rPr lang="es-ES" dirty="0" smtClean="0"/>
              <a:t>Participación de la comunidad en provisión de servicios</a:t>
            </a:r>
          </a:p>
          <a:p>
            <a:r>
              <a:rPr lang="es-ES" dirty="0" smtClean="0"/>
              <a:t>Tratamiento inicial en atención primaria (APS)</a:t>
            </a:r>
          </a:p>
          <a:p>
            <a:r>
              <a:rPr lang="es-ES" dirty="0" smtClean="0"/>
              <a:t>Supervisión y apoyo de especialistas a APS</a:t>
            </a:r>
          </a:p>
          <a:p>
            <a:r>
              <a:rPr lang="es-ES" dirty="0" smtClean="0"/>
              <a:t>Atención escalonada de especialistas y hospital</a:t>
            </a:r>
          </a:p>
          <a:p>
            <a:r>
              <a:rPr lang="es-ES" dirty="0" smtClean="0"/>
              <a:t>Redes locales con </a:t>
            </a:r>
            <a:r>
              <a:rPr lang="es-ES" dirty="0" err="1" smtClean="0"/>
              <a:t>ONGs</a:t>
            </a:r>
            <a:r>
              <a:rPr lang="es-ES" dirty="0" smtClean="0"/>
              <a:t>, comunidad y otros sectores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sz="2800" b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CA" sz="28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CA" sz="2800" b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CA" sz="28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CA" sz="2800" b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CA" sz="28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CA" sz="2800" b="1" dirty="0" err="1" smtClean="0">
                <a:solidFill>
                  <a:schemeClr val="tx1"/>
                </a:solidFill>
                <a:latin typeface="Arial Black" pitchFamily="34" charset="0"/>
              </a:rPr>
              <a:t>Modelo</a:t>
            </a:r>
            <a:r>
              <a:rPr lang="en-CA" sz="28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CA" sz="2800" b="1" dirty="0" err="1" smtClean="0">
                <a:solidFill>
                  <a:schemeClr val="tx1"/>
                </a:solidFill>
                <a:latin typeface="Arial Black" pitchFamily="34" charset="0"/>
              </a:rPr>
              <a:t>comunitario</a:t>
            </a:r>
            <a:r>
              <a:rPr lang="en-CA" sz="28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CA" sz="2800" b="1" dirty="0" err="1" smtClean="0">
                <a:solidFill>
                  <a:schemeClr val="tx1"/>
                </a:solidFill>
                <a:latin typeface="Arial Black" pitchFamily="34" charset="0"/>
              </a:rPr>
              <a:t>equilibrado</a:t>
            </a:r>
            <a:r>
              <a:rPr lang="en-CA" sz="2800" b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en-CA" sz="28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CA" sz="2800" b="1" dirty="0" smtClean="0">
                <a:solidFill>
                  <a:schemeClr val="tx1"/>
                </a:solidFill>
                <a:latin typeface="Arial Black" pitchFamily="34" charset="0"/>
              </a:rPr>
              <a:t>(</a:t>
            </a:r>
            <a:r>
              <a:rPr lang="en-CA" sz="2800" b="1" dirty="0" err="1" smtClean="0">
                <a:solidFill>
                  <a:schemeClr val="tx1"/>
                </a:solidFill>
                <a:latin typeface="Arial Black" pitchFamily="34" charset="0"/>
              </a:rPr>
              <a:t>basado</a:t>
            </a:r>
            <a:r>
              <a:rPr lang="en-CA" sz="28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CA" sz="2800" b="1" dirty="0" err="1" smtClean="0">
                <a:solidFill>
                  <a:schemeClr val="tx1"/>
                </a:solidFill>
                <a:latin typeface="Arial Black" pitchFamily="34" charset="0"/>
              </a:rPr>
              <a:t>em</a:t>
            </a:r>
            <a:r>
              <a:rPr lang="en-CA" sz="28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CA" sz="2800" b="1" dirty="0" err="1" smtClean="0">
                <a:solidFill>
                  <a:schemeClr val="tx1"/>
                </a:solidFill>
                <a:latin typeface="Arial Black" pitchFamily="34" charset="0"/>
              </a:rPr>
              <a:t>oms</a:t>
            </a:r>
            <a:r>
              <a:rPr lang="en-CA" sz="2800" b="1" dirty="0" smtClean="0">
                <a:solidFill>
                  <a:schemeClr val="tx1"/>
                </a:solidFill>
                <a:latin typeface="Arial Black" pitchFamily="34" charset="0"/>
              </a:rPr>
              <a:t> 2009)  </a:t>
            </a:r>
            <a:br>
              <a:rPr lang="en-CA" sz="2800" b="1" dirty="0" smtClean="0">
                <a:solidFill>
                  <a:schemeClr val="tx1"/>
                </a:solidFill>
                <a:latin typeface="Arial Black" pitchFamily="34" charset="0"/>
              </a:rPr>
            </a:br>
            <a:endParaRPr lang="es-ES" sz="2800" dirty="0"/>
          </a:p>
        </p:txBody>
      </p:sp>
      <p:graphicFrame>
        <p:nvGraphicFramePr>
          <p:cNvPr id="3" name="2 Diagrama"/>
          <p:cNvGraphicFramePr/>
          <p:nvPr/>
        </p:nvGraphicFramePr>
        <p:xfrm>
          <a:off x="1357290" y="1340768"/>
          <a:ext cx="6429420" cy="4834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utoShape 63"/>
          <p:cNvSpPr>
            <a:spLocks noChangeArrowheads="1"/>
          </p:cNvSpPr>
          <p:nvPr/>
        </p:nvSpPr>
        <p:spPr bwMode="auto">
          <a:xfrm rot="10800000">
            <a:off x="755650" y="1628775"/>
            <a:ext cx="144463" cy="3960813"/>
          </a:xfrm>
          <a:prstGeom prst="triangle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912813"/>
            <a:endParaRPr lang="es-ES"/>
          </a:p>
        </p:txBody>
      </p:sp>
      <p:sp>
        <p:nvSpPr>
          <p:cNvPr id="6" name="Freeform 28"/>
          <p:cNvSpPr>
            <a:spLocks/>
          </p:cNvSpPr>
          <p:nvPr/>
        </p:nvSpPr>
        <p:spPr bwMode="auto">
          <a:xfrm rot="10800000">
            <a:off x="755650" y="5589588"/>
            <a:ext cx="142875" cy="185737"/>
          </a:xfrm>
          <a:custGeom>
            <a:avLst/>
            <a:gdLst>
              <a:gd name="T0" fmla="*/ 2147483647 w 90"/>
              <a:gd name="T1" fmla="*/ 2147483647 h 233"/>
              <a:gd name="T2" fmla="*/ 2147483647 w 90"/>
              <a:gd name="T3" fmla="*/ 2147483647 h 233"/>
              <a:gd name="T4" fmla="*/ 0 w 90"/>
              <a:gd name="T5" fmla="*/ 2147483647 h 233"/>
              <a:gd name="T6" fmla="*/ 2147483647 w 90"/>
              <a:gd name="T7" fmla="*/ 0 h 233"/>
              <a:gd name="T8" fmla="*/ 2147483647 w 90"/>
              <a:gd name="T9" fmla="*/ 2147483647 h 2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"/>
              <a:gd name="T16" fmla="*/ 0 h 233"/>
              <a:gd name="T17" fmla="*/ 90 w 90"/>
              <a:gd name="T18" fmla="*/ 233 h 2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" h="233">
                <a:moveTo>
                  <a:pt x="90" y="233"/>
                </a:moveTo>
                <a:lnTo>
                  <a:pt x="45" y="204"/>
                </a:lnTo>
                <a:lnTo>
                  <a:pt x="0" y="233"/>
                </a:lnTo>
                <a:lnTo>
                  <a:pt x="45" y="0"/>
                </a:lnTo>
                <a:lnTo>
                  <a:pt x="90" y="23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" name="Text Box 38"/>
          <p:cNvSpPr txBox="1">
            <a:spLocks noChangeArrowheads="1"/>
          </p:cNvSpPr>
          <p:nvPr/>
        </p:nvSpPr>
        <p:spPr bwMode="auto">
          <a:xfrm>
            <a:off x="395288" y="1341438"/>
            <a:ext cx="936625" cy="274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41313" indent="-341313" algn="ctr" defTabSz="912813" eaLnBrk="0" hangingPunct="0">
              <a:spcBef>
                <a:spcPct val="50000"/>
              </a:spcBef>
            </a:pPr>
            <a:r>
              <a:rPr lang="en-GB" sz="1200" b="1" dirty="0" smtClean="0">
                <a:cs typeface="Arial" charset="0"/>
              </a:rPr>
              <a:t>ALTO</a:t>
            </a:r>
            <a:endParaRPr lang="en-GB" sz="1200" b="1" dirty="0">
              <a:cs typeface="Arial" charset="0"/>
            </a:endParaRPr>
          </a:p>
        </p:txBody>
      </p:sp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468313" y="5805488"/>
            <a:ext cx="647700" cy="274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41313" indent="-341313" algn="ctr" defTabSz="912813" eaLnBrk="0" hangingPunct="0">
              <a:spcBef>
                <a:spcPct val="50000"/>
              </a:spcBef>
            </a:pPr>
            <a:r>
              <a:rPr lang="en-GB" sz="1200" b="1" dirty="0" smtClean="0">
                <a:cs typeface="Arial" charset="0"/>
              </a:rPr>
              <a:t>BAJO</a:t>
            </a:r>
            <a:endParaRPr lang="en-GB" sz="1200" b="1" dirty="0">
              <a:cs typeface="Arial" charset="0"/>
            </a:endParaRPr>
          </a:p>
        </p:txBody>
      </p:sp>
      <p:sp>
        <p:nvSpPr>
          <p:cNvPr id="9" name="Rectangle 32"/>
          <p:cNvSpPr>
            <a:spLocks noChangeArrowheads="1"/>
          </p:cNvSpPr>
          <p:nvPr/>
        </p:nvSpPr>
        <p:spPr bwMode="auto">
          <a:xfrm rot="5400000">
            <a:off x="126938" y="3646166"/>
            <a:ext cx="8335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1313" indent="-341313" defTabSz="912813" eaLnBrk="0" hangingPunct="0">
              <a:spcBef>
                <a:spcPct val="20000"/>
              </a:spcBef>
            </a:pPr>
            <a:r>
              <a:rPr lang="en-GB" sz="1500" b="1" dirty="0" smtClean="0">
                <a:solidFill>
                  <a:srgbClr val="000000"/>
                </a:solidFill>
                <a:cs typeface="Arial" charset="0"/>
              </a:rPr>
              <a:t>COSTOS</a:t>
            </a:r>
            <a:endParaRPr lang="en-GB" sz="2800" b="1" dirty="0">
              <a:solidFill>
                <a:srgbClr val="0000CC"/>
              </a:solidFill>
              <a:cs typeface="Arial" charset="0"/>
            </a:endParaRPr>
          </a:p>
        </p:txBody>
      </p:sp>
      <p:sp>
        <p:nvSpPr>
          <p:cNvPr id="10" name="AutoShape 62"/>
          <p:cNvSpPr>
            <a:spLocks noChangeArrowheads="1"/>
          </p:cNvSpPr>
          <p:nvPr/>
        </p:nvSpPr>
        <p:spPr bwMode="auto">
          <a:xfrm>
            <a:off x="8143900" y="1857364"/>
            <a:ext cx="144462" cy="3960813"/>
          </a:xfrm>
          <a:prstGeom prst="triangle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912813"/>
            <a:endParaRPr lang="es-ES"/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7858148" y="1357298"/>
            <a:ext cx="6477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41313" indent="-341313" algn="ctr" defTabSz="912813" eaLnBrk="0" hangingPunct="0">
              <a:spcBef>
                <a:spcPct val="50000"/>
              </a:spcBef>
            </a:pPr>
            <a:r>
              <a:rPr lang="en-GB" sz="1200" b="1" dirty="0" smtClean="0">
                <a:cs typeface="Arial" charset="0"/>
              </a:rPr>
              <a:t>BAJO</a:t>
            </a:r>
            <a:endParaRPr lang="en-GB" sz="1200" b="1" dirty="0">
              <a:cs typeface="Arial" charset="0"/>
            </a:endParaRPr>
          </a:p>
        </p:txBody>
      </p:sp>
      <p:sp>
        <p:nvSpPr>
          <p:cNvPr id="12" name="Freeform 27"/>
          <p:cNvSpPr>
            <a:spLocks/>
          </p:cNvSpPr>
          <p:nvPr/>
        </p:nvSpPr>
        <p:spPr bwMode="auto">
          <a:xfrm rot="10800000">
            <a:off x="8143900" y="1785926"/>
            <a:ext cx="142875" cy="184150"/>
          </a:xfrm>
          <a:custGeom>
            <a:avLst/>
            <a:gdLst>
              <a:gd name="T0" fmla="*/ 0 w 90"/>
              <a:gd name="T1" fmla="*/ 0 h 233"/>
              <a:gd name="T2" fmla="*/ 2147483647 w 90"/>
              <a:gd name="T3" fmla="*/ 2147483647 h 233"/>
              <a:gd name="T4" fmla="*/ 2147483647 w 90"/>
              <a:gd name="T5" fmla="*/ 0 h 233"/>
              <a:gd name="T6" fmla="*/ 2147483647 w 90"/>
              <a:gd name="T7" fmla="*/ 2147483647 h 233"/>
              <a:gd name="T8" fmla="*/ 0 w 90"/>
              <a:gd name="T9" fmla="*/ 0 h 2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"/>
              <a:gd name="T16" fmla="*/ 0 h 233"/>
              <a:gd name="T17" fmla="*/ 90 w 90"/>
              <a:gd name="T18" fmla="*/ 233 h 2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" h="233">
                <a:moveTo>
                  <a:pt x="0" y="0"/>
                </a:moveTo>
                <a:lnTo>
                  <a:pt x="45" y="29"/>
                </a:lnTo>
                <a:lnTo>
                  <a:pt x="90" y="0"/>
                </a:lnTo>
                <a:lnTo>
                  <a:pt x="45" y="2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3" name="Text Box 37"/>
          <p:cNvSpPr txBox="1">
            <a:spLocks noChangeArrowheads="1"/>
          </p:cNvSpPr>
          <p:nvPr/>
        </p:nvSpPr>
        <p:spPr bwMode="auto">
          <a:xfrm>
            <a:off x="7715272" y="5929330"/>
            <a:ext cx="936625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41313" indent="-341313" algn="ctr" defTabSz="912813" eaLnBrk="0" hangingPunct="0">
              <a:spcBef>
                <a:spcPct val="50000"/>
              </a:spcBef>
            </a:pPr>
            <a:r>
              <a:rPr lang="en-GB" sz="1200" b="1" dirty="0" smtClean="0">
                <a:cs typeface="Arial" charset="0"/>
              </a:rPr>
              <a:t>ALTO</a:t>
            </a:r>
            <a:endParaRPr lang="en-GB" sz="1200" b="1" dirty="0">
              <a:cs typeface="Arial" charset="0"/>
            </a:endParaRPr>
          </a:p>
        </p:txBody>
      </p:sp>
      <p:sp>
        <p:nvSpPr>
          <p:cNvPr id="14" name="Rectangle 30"/>
          <p:cNvSpPr>
            <a:spLocks noChangeArrowheads="1"/>
          </p:cNvSpPr>
          <p:nvPr/>
        </p:nvSpPr>
        <p:spPr bwMode="auto">
          <a:xfrm rot="5400000">
            <a:off x="7208636" y="3496936"/>
            <a:ext cx="267380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1313" indent="-341313" defTabSz="912813" eaLnBrk="0" hangingPunct="0">
              <a:spcBef>
                <a:spcPct val="20000"/>
              </a:spcBef>
            </a:pPr>
            <a:r>
              <a:rPr lang="en-GB" sz="1500" b="1" dirty="0" smtClean="0">
                <a:solidFill>
                  <a:srgbClr val="000000"/>
                </a:solidFill>
                <a:cs typeface="Arial" charset="0"/>
              </a:rPr>
              <a:t>FRECUENCIA NECESARIA</a:t>
            </a:r>
            <a:endParaRPr lang="en-GB" sz="2800" b="1" dirty="0">
              <a:solidFill>
                <a:srgbClr val="0000CC"/>
              </a:solidFill>
              <a:cs typeface="Arial" charset="0"/>
            </a:endParaRPr>
          </a:p>
        </p:txBody>
      </p:sp>
      <p:sp>
        <p:nvSpPr>
          <p:cNvPr id="15" name="Line 47"/>
          <p:cNvSpPr>
            <a:spLocks noChangeShapeType="1"/>
          </p:cNvSpPr>
          <p:nvPr/>
        </p:nvSpPr>
        <p:spPr bwMode="auto">
          <a:xfrm rot="10800000">
            <a:off x="1984375" y="6089651"/>
            <a:ext cx="4748212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" name="Freeform 49"/>
          <p:cNvSpPr>
            <a:spLocks/>
          </p:cNvSpPr>
          <p:nvPr/>
        </p:nvSpPr>
        <p:spPr bwMode="auto">
          <a:xfrm rot="10800000">
            <a:off x="1811338" y="6021388"/>
            <a:ext cx="230187" cy="114300"/>
          </a:xfrm>
          <a:custGeom>
            <a:avLst/>
            <a:gdLst>
              <a:gd name="T0" fmla="*/ 0 w 145"/>
              <a:gd name="T1" fmla="*/ 0 h 146"/>
              <a:gd name="T2" fmla="*/ 18 w 145"/>
              <a:gd name="T3" fmla="*/ 0 h 146"/>
              <a:gd name="T4" fmla="*/ 0 w 145"/>
              <a:gd name="T5" fmla="*/ 0 h 146"/>
              <a:gd name="T6" fmla="*/ 145 w 145"/>
              <a:gd name="T7" fmla="*/ 0 h 146"/>
              <a:gd name="T8" fmla="*/ 0 w 145"/>
              <a:gd name="T9" fmla="*/ 0 h 1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146"/>
              <a:gd name="T17" fmla="*/ 145 w 145"/>
              <a:gd name="T18" fmla="*/ 146 h 1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146">
                <a:moveTo>
                  <a:pt x="0" y="146"/>
                </a:moveTo>
                <a:lnTo>
                  <a:pt x="18" y="73"/>
                </a:lnTo>
                <a:lnTo>
                  <a:pt x="0" y="0"/>
                </a:lnTo>
                <a:lnTo>
                  <a:pt x="145" y="73"/>
                </a:lnTo>
                <a:lnTo>
                  <a:pt x="0" y="14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7" name="Freeform 48"/>
          <p:cNvSpPr>
            <a:spLocks/>
          </p:cNvSpPr>
          <p:nvPr/>
        </p:nvSpPr>
        <p:spPr bwMode="auto">
          <a:xfrm rot="10800000">
            <a:off x="6656388" y="6021388"/>
            <a:ext cx="230187" cy="114300"/>
          </a:xfrm>
          <a:custGeom>
            <a:avLst/>
            <a:gdLst>
              <a:gd name="T0" fmla="*/ 145 w 145"/>
              <a:gd name="T1" fmla="*/ 0 h 146"/>
              <a:gd name="T2" fmla="*/ 127 w 145"/>
              <a:gd name="T3" fmla="*/ 0 h 146"/>
              <a:gd name="T4" fmla="*/ 145 w 145"/>
              <a:gd name="T5" fmla="*/ 0 h 146"/>
              <a:gd name="T6" fmla="*/ 0 w 145"/>
              <a:gd name="T7" fmla="*/ 0 h 146"/>
              <a:gd name="T8" fmla="*/ 145 w 145"/>
              <a:gd name="T9" fmla="*/ 0 h 1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146"/>
              <a:gd name="T17" fmla="*/ 145 w 145"/>
              <a:gd name="T18" fmla="*/ 146 h 1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146">
                <a:moveTo>
                  <a:pt x="145" y="0"/>
                </a:moveTo>
                <a:lnTo>
                  <a:pt x="127" y="73"/>
                </a:lnTo>
                <a:lnTo>
                  <a:pt x="145" y="146"/>
                </a:lnTo>
                <a:lnTo>
                  <a:pt x="0" y="73"/>
                </a:lnTo>
                <a:lnTo>
                  <a:pt x="145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8" name="Text Box 52"/>
          <p:cNvSpPr txBox="1">
            <a:spLocks noChangeArrowheads="1"/>
          </p:cNvSpPr>
          <p:nvPr/>
        </p:nvSpPr>
        <p:spPr bwMode="auto">
          <a:xfrm>
            <a:off x="2000232" y="6072206"/>
            <a:ext cx="4786312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41313" indent="-341313" algn="ctr" defTabSz="912813" eaLnBrk="0" hangingPunct="0">
              <a:spcBef>
                <a:spcPct val="50000"/>
              </a:spcBef>
            </a:pPr>
            <a:r>
              <a:rPr lang="en-GB" b="1" dirty="0" smtClean="0">
                <a:cs typeface="Arial" charset="0"/>
              </a:rPr>
              <a:t>CANTIDAD DE SERVICIOS</a:t>
            </a:r>
            <a:endParaRPr lang="en-GB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6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555625" y="476672"/>
          <a:ext cx="8264847" cy="6120680"/>
        </p:xfrm>
        <a:graphic>
          <a:graphicData uri="http://schemas.openxmlformats.org/presentationml/2006/ole">
            <p:oleObj spid="_x0000_s1026" name="Worksheet" r:id="rId3" imgW="8162870" imgH="597230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b="1" dirty="0" smtClean="0">
                <a:solidFill>
                  <a:schemeClr val="tx1"/>
                </a:solidFill>
              </a:rPr>
              <a:t>Modelo comunitario equilibrado según nivel de ingresos</a:t>
            </a:r>
            <a:r>
              <a:rPr lang="es-ES" sz="2000" b="1" dirty="0" smtClean="0"/>
              <a:t> </a:t>
            </a:r>
            <a:r>
              <a:rPr lang="es-ES" sz="2000" b="1" dirty="0" smtClean="0">
                <a:solidFill>
                  <a:schemeClr val="tx1"/>
                </a:solidFill>
              </a:rPr>
              <a:t>(adaptado de </a:t>
            </a:r>
            <a:r>
              <a:rPr lang="es-ES" sz="2000" b="1" dirty="0" err="1" smtClean="0">
                <a:solidFill>
                  <a:schemeClr val="tx1"/>
                </a:solidFill>
              </a:rPr>
              <a:t>Thornicroft</a:t>
            </a:r>
            <a:r>
              <a:rPr lang="es-ES" sz="2000" b="1" dirty="0" smtClean="0">
                <a:solidFill>
                  <a:schemeClr val="tx1"/>
                </a:solidFill>
              </a:rPr>
              <a:t>, </a:t>
            </a:r>
            <a:r>
              <a:rPr lang="es-ES" sz="2000" b="1" dirty="0" err="1" smtClean="0">
                <a:solidFill>
                  <a:schemeClr val="tx1"/>
                </a:solidFill>
              </a:rPr>
              <a:t>Tansella</a:t>
            </a:r>
            <a:r>
              <a:rPr lang="es-ES" sz="2000" b="1" dirty="0" smtClean="0">
                <a:solidFill>
                  <a:schemeClr val="tx1"/>
                </a:solidFill>
              </a:rPr>
              <a:t> y </a:t>
            </a:r>
            <a:r>
              <a:rPr lang="es-ES" sz="2000" b="1" dirty="0" err="1" smtClean="0">
                <a:solidFill>
                  <a:schemeClr val="tx1"/>
                </a:solidFill>
              </a:rPr>
              <a:t>Drake</a:t>
            </a:r>
            <a:r>
              <a:rPr lang="es-ES" sz="2000" b="1" dirty="0" smtClean="0">
                <a:solidFill>
                  <a:schemeClr val="tx1"/>
                </a:solidFill>
              </a:rPr>
              <a:t> 2011)</a:t>
            </a:r>
            <a:endParaRPr lang="es-E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200" dirty="0" smtClean="0"/>
                        <a:t>Áreas </a:t>
                      </a:r>
                      <a:r>
                        <a:rPr lang="es-ES" sz="2200" baseline="0" dirty="0" smtClean="0"/>
                        <a:t>de recursos bajos</a:t>
                      </a:r>
                      <a:endParaRPr lang="es-E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dirty="0" smtClean="0"/>
                        <a:t>Áreas </a:t>
                      </a:r>
                      <a:r>
                        <a:rPr lang="es-ES" sz="2200" baseline="0" dirty="0" smtClean="0"/>
                        <a:t>de recursos medios </a:t>
                      </a:r>
                      <a:endParaRPr lang="es-E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dirty="0" smtClean="0"/>
                        <a:t>Áreas </a:t>
                      </a:r>
                      <a:r>
                        <a:rPr lang="es-ES" sz="2200" baseline="0" dirty="0" smtClean="0"/>
                        <a:t>de recursos altos </a:t>
                      </a:r>
                      <a:endParaRPr lang="es-E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Paso 1: </a:t>
                      </a:r>
                      <a:r>
                        <a:rPr lang="es-ES" sz="2000" b="0" dirty="0" smtClean="0"/>
                        <a:t>atención primaria con apoyo de especialistas</a:t>
                      </a:r>
                      <a:endParaRPr lang="es-E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/>
                        <a:t>Paso 1: </a:t>
                      </a:r>
                      <a:r>
                        <a:rPr lang="es-ES" sz="2000" b="0" dirty="0" smtClean="0"/>
                        <a:t>atención primaria con apoyo de especialistas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/>
                        <a:t>Paso 1: </a:t>
                      </a:r>
                      <a:r>
                        <a:rPr lang="es-ES" sz="2000" b="0" dirty="0" smtClean="0"/>
                        <a:t>atención primaria con apoyo de especialistas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Paso</a:t>
                      </a:r>
                      <a:r>
                        <a:rPr lang="es-ES" sz="2000" b="1" baseline="0" dirty="0" smtClean="0"/>
                        <a:t> 2: </a:t>
                      </a:r>
                      <a:r>
                        <a:rPr lang="es-ES" sz="2000" b="0" baseline="0" dirty="0" smtClean="0"/>
                        <a:t>atención especializada general de salud mental</a:t>
                      </a:r>
                      <a:endParaRPr lang="es-E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 smtClean="0"/>
                        <a:t>Paso</a:t>
                      </a:r>
                      <a:r>
                        <a:rPr lang="es-ES" sz="2000" b="1" baseline="0" dirty="0" smtClean="0"/>
                        <a:t> 2: </a:t>
                      </a:r>
                      <a:r>
                        <a:rPr lang="es-ES" sz="2000" b="0" baseline="0" dirty="0" smtClean="0"/>
                        <a:t>atención especializada general de salud mental</a:t>
                      </a:r>
                      <a:endParaRPr lang="es-ES" sz="20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Paso 3: </a:t>
                      </a:r>
                      <a:r>
                        <a:rPr lang="es-ES" sz="2000" b="0" dirty="0" smtClean="0"/>
                        <a:t>atención</a:t>
                      </a:r>
                      <a:r>
                        <a:rPr lang="es-ES" sz="2000" b="0" baseline="0" dirty="0" smtClean="0"/>
                        <a:t> de salud mental sub-especializada</a:t>
                      </a:r>
                      <a:endParaRPr lang="es-ES" sz="20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dirty="0" err="1" smtClean="0">
                <a:solidFill>
                  <a:schemeClr val="accent1">
                    <a:lumMod val="75000"/>
                  </a:schemeClr>
                </a:solidFill>
              </a:rPr>
              <a:t>Stepped</a:t>
            </a: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800" b="1" dirty="0" err="1" smtClean="0">
                <a:solidFill>
                  <a:schemeClr val="accent1">
                    <a:lumMod val="75000"/>
                  </a:schemeClr>
                </a:solidFill>
              </a:rPr>
              <a:t>care</a:t>
            </a: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s-ES" sz="2800" b="1" dirty="0" err="1" smtClean="0">
                <a:solidFill>
                  <a:schemeClr val="accent1">
                    <a:lumMod val="75000"/>
                  </a:schemeClr>
                </a:solidFill>
              </a:rPr>
              <a:t>Milbank</a:t>
            </a: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 Memorial </a:t>
            </a:r>
            <a:r>
              <a:rPr lang="es-ES" sz="2800" b="1" dirty="0" err="1" smtClean="0">
                <a:solidFill>
                  <a:schemeClr val="accent1">
                    <a:lumMod val="75000"/>
                  </a:schemeClr>
                </a:solidFill>
              </a:rPr>
              <a:t>Fund</a:t>
            </a: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 2010)</a:t>
            </a:r>
            <a:endParaRPr lang="es-E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Clr>
                <a:schemeClr val="tx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s-ES_tradnl" dirty="0" smtClean="0"/>
              <a:t>Orientación y referencia a grupos de ayuda mutua y comunitarios + actividades saludables (ejercicio físico)</a:t>
            </a:r>
          </a:p>
          <a:p>
            <a:pPr marL="514350" indent="-514350">
              <a:buClr>
                <a:schemeClr val="tx2">
                  <a:lumMod val="50000"/>
                </a:schemeClr>
              </a:buClr>
              <a:buSzPct val="100000"/>
              <a:buFont typeface="+mj-lt"/>
              <a:buAutoNum type="arabicPeriod"/>
            </a:pPr>
            <a:endParaRPr lang="es-ES_tradnl" dirty="0" smtClean="0"/>
          </a:p>
          <a:p>
            <a:pPr marL="514350" indent="-514350">
              <a:buClr>
                <a:schemeClr val="tx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s-ES_tradnl" dirty="0" smtClean="0"/>
              <a:t>Equipo APS general entrega </a:t>
            </a:r>
            <a:r>
              <a:rPr lang="es-ES_tradnl" dirty="0" err="1" smtClean="0"/>
              <a:t>psicoeducación</a:t>
            </a:r>
            <a:r>
              <a:rPr lang="es-ES_tradnl" dirty="0" smtClean="0"/>
              <a:t> (de preferencia grupal) y seguimiento</a:t>
            </a:r>
          </a:p>
          <a:p>
            <a:pPr marL="514350" indent="-514350">
              <a:buClr>
                <a:schemeClr val="tx2">
                  <a:lumMod val="50000"/>
                </a:schemeClr>
              </a:buClr>
              <a:buSzPct val="100000"/>
              <a:buFont typeface="+mj-lt"/>
              <a:buAutoNum type="arabicPeriod"/>
            </a:pPr>
            <a:endParaRPr lang="es-ES_tradnl" dirty="0" smtClean="0"/>
          </a:p>
          <a:p>
            <a:pPr marL="514350" indent="-514350">
              <a:buClr>
                <a:schemeClr val="tx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s-ES_tradnl" dirty="0" smtClean="0"/>
              <a:t>Profesionales capacitados en SM proveen medicamentos y terapia cognitivo conductual con guías, algoritmos y protocolos</a:t>
            </a:r>
          </a:p>
          <a:p>
            <a:pPr marL="514350" indent="-514350">
              <a:buClr>
                <a:schemeClr val="tx2">
                  <a:lumMod val="50000"/>
                </a:schemeClr>
              </a:buClr>
              <a:buSzPct val="100000"/>
              <a:buFont typeface="+mj-lt"/>
              <a:buAutoNum type="arabicPeriod"/>
            </a:pPr>
            <a:endParaRPr lang="es-ES_tradnl" dirty="0" smtClean="0"/>
          </a:p>
          <a:p>
            <a:pPr marL="514350" indent="-514350">
              <a:buClr>
                <a:schemeClr val="tx2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s-ES_tradnl" dirty="0" smtClean="0"/>
              <a:t>Si usuario no responde con pasos previos (o si requiere tratamiento especializado)  se refiere al nivel secundario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85720" y="274638"/>
            <a:ext cx="7786742" cy="1143000"/>
          </a:xfrm>
        </p:spPr>
        <p:txBody>
          <a:bodyPr>
            <a:normAutofit fontScale="90000"/>
          </a:bodyPr>
          <a:lstStyle/>
          <a:p>
            <a:r>
              <a:rPr lang="es-ES" sz="2400" dirty="0" smtClean="0"/>
              <a:t>brecha media de tratamiento por trastornos mentales (%) en las </a:t>
            </a:r>
            <a:r>
              <a:rPr lang="es-ES" sz="2400" dirty="0" err="1" smtClean="0"/>
              <a:t>américas</a:t>
            </a:r>
            <a:r>
              <a:rPr lang="es-ES" sz="2400" dirty="0" smtClean="0"/>
              <a:t> en base a estudios de prevalencia (</a:t>
            </a:r>
            <a:r>
              <a:rPr lang="es-ES" sz="2400" dirty="0" err="1" smtClean="0"/>
              <a:t>kohn</a:t>
            </a:r>
            <a:r>
              <a:rPr lang="es-ES" sz="2400" dirty="0" smtClean="0"/>
              <a:t> 2009)</a:t>
            </a:r>
            <a:endParaRPr lang="es-ES" sz="2400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Gráfico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642918"/>
            <a:ext cx="7643866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tx1"/>
                </a:solidFill>
              </a:rPr>
              <a:t>% de utilización de dispositivos </a:t>
            </a:r>
            <a:r>
              <a:rPr lang="es-ES" sz="2800" b="1" dirty="0" err="1" smtClean="0">
                <a:solidFill>
                  <a:schemeClr val="tx1"/>
                </a:solidFill>
              </a:rPr>
              <a:t>sm</a:t>
            </a:r>
            <a:r>
              <a:rPr lang="es-ES" sz="2800" b="1" dirty="0" smtClean="0">
                <a:solidFill>
                  <a:schemeClr val="tx1"/>
                </a:solidFill>
              </a:rPr>
              <a:t> en 2 áreas de Santiago: personas atendidas por trastornos mentales en 1 año (2011)</a:t>
            </a:r>
            <a:endParaRPr lang="es-E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28596" y="1571612"/>
          <a:ext cx="7758138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sz="2800" b="1" dirty="0" smtClean="0"/>
          </a:p>
          <a:p>
            <a:pPr lvl="1">
              <a:buNone/>
            </a:pPr>
            <a:r>
              <a:rPr lang="es-ES" sz="2800" b="1" dirty="0" smtClean="0"/>
              <a:t>A similitud de recursos Modelo Comunitario Equilibrado tiene una posibilidad mayor de disminuir brecha de atención en SM que Modelo Comunitario </a:t>
            </a:r>
            <a:r>
              <a:rPr lang="es-ES" sz="2800" b="1" dirty="0" err="1" smtClean="0"/>
              <a:t>Dequilibrado</a:t>
            </a:r>
            <a:r>
              <a:rPr lang="es-ES" sz="2800" b="1" dirty="0" smtClean="0"/>
              <a:t> </a:t>
            </a:r>
          </a:p>
          <a:p>
            <a:pPr>
              <a:buNone/>
            </a:pP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/>
              <a:t>3. Modelo con protagonismo comunitario </a:t>
            </a:r>
            <a:endParaRPr lang="es-ES" sz="40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dirty="0" smtClean="0"/>
              <a:t>¿ por qué un modelo con protagonismo comunitario?</a:t>
            </a:r>
            <a:endParaRPr lang="es-ES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Determinantes sociales de trastornos mentales (ej. Pobreza, exclusión, violencia, cesantía, redes sociales débiles, etc.)</a:t>
            </a:r>
          </a:p>
          <a:p>
            <a:endParaRPr lang="es-ES" dirty="0" smtClean="0"/>
          </a:p>
          <a:p>
            <a:r>
              <a:rPr lang="es-ES" dirty="0" smtClean="0"/>
              <a:t>Recursos comunitarios que pueden contribuir a disminuir brechas (prevención, tratamiento, rehabilitación, inclusión social)</a:t>
            </a:r>
          </a:p>
          <a:p>
            <a:endParaRPr lang="es-ES" dirty="0" smtClean="0"/>
          </a:p>
          <a:p>
            <a:r>
              <a:rPr lang="es-ES" dirty="0" smtClean="0"/>
              <a:t>Experticia de personas y grupos comunitarios que no se encuentra en los profesionales (ej. AA, apoyo de pares, abogacía pro derechos, </a:t>
            </a:r>
            <a:r>
              <a:rPr lang="es-ES" dirty="0" err="1" smtClean="0"/>
              <a:t>recovery</a:t>
            </a:r>
            <a:r>
              <a:rPr lang="es-ES" dirty="0" smtClean="0"/>
              <a:t>, etc.)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b="1" dirty="0" smtClean="0">
                <a:solidFill>
                  <a:schemeClr val="tx1"/>
                </a:solidFill>
              </a:rPr>
              <a:t>MODELO COMUNITARIO EQUILIBRADO Y CON PROTAGONISMO DE LA COMUNIDAD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endParaRPr lang="es-E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Elipse"/>
          <p:cNvSpPr/>
          <p:nvPr/>
        </p:nvSpPr>
        <p:spPr>
          <a:xfrm>
            <a:off x="1571604" y="1643050"/>
            <a:ext cx="5000660" cy="47863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6" name="5 Diagrama"/>
          <p:cNvGraphicFramePr/>
          <p:nvPr/>
        </p:nvGraphicFramePr>
        <p:xfrm>
          <a:off x="2285984" y="2500306"/>
          <a:ext cx="3571900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7 CuadroTexto"/>
          <p:cNvSpPr txBox="1"/>
          <p:nvPr/>
        </p:nvSpPr>
        <p:spPr>
          <a:xfrm rot="18216216">
            <a:off x="1385279" y="2981586"/>
            <a:ext cx="2359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COMUNIDAD</a:t>
            </a:r>
          </a:p>
          <a:p>
            <a:pPr algn="ctr"/>
            <a:r>
              <a:rPr lang="es-ES" dirty="0" smtClean="0"/>
              <a:t>(rol en servicios SM)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2714612" y="5357826"/>
            <a:ext cx="2816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COMUNIDAD</a:t>
            </a:r>
          </a:p>
          <a:p>
            <a:r>
              <a:rPr lang="es-ES" dirty="0" smtClean="0"/>
              <a:t>(múltiples interacciones)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 rot="3349861">
            <a:off x="4217309" y="2969303"/>
            <a:ext cx="2512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COMUNIDAD</a:t>
            </a:r>
          </a:p>
          <a:p>
            <a:r>
              <a:rPr lang="es-ES" dirty="0" smtClean="0"/>
              <a:t>(rol intracomunitario)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400" dirty="0" smtClean="0">
                <a:solidFill>
                  <a:schemeClr val="tx1"/>
                </a:solidFill>
              </a:rPr>
              <a:t>Roles de la comunidad en la provisión de servicios (adaptado de Margaret </a:t>
            </a:r>
            <a:r>
              <a:rPr lang="es-ES" sz="2400" dirty="0" err="1" smtClean="0">
                <a:solidFill>
                  <a:schemeClr val="tx1"/>
                </a:solidFill>
              </a:rPr>
              <a:t>Swarbrick</a:t>
            </a:r>
            <a:r>
              <a:rPr lang="es-ES" sz="2400" dirty="0" smtClean="0">
                <a:solidFill>
                  <a:schemeClr val="tx1"/>
                </a:solidFill>
              </a:rPr>
              <a:t> 2011)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>
            <a:normAutofit/>
          </a:bodyPr>
          <a:lstStyle/>
          <a:p>
            <a:r>
              <a:rPr lang="es-ES" sz="2000" dirty="0" smtClean="0"/>
              <a:t>Grupos de ayuda mutua: educación y técnicas terapéuticas, apoyo social, instrumental y práctico.</a:t>
            </a:r>
          </a:p>
          <a:p>
            <a:r>
              <a:rPr lang="es-ES" sz="2000" dirty="0" smtClean="0"/>
              <a:t>Empoderamiento: participación en decisiones de tratamiento e influir en planificación de servicios</a:t>
            </a:r>
          </a:p>
          <a:p>
            <a:r>
              <a:rPr lang="es-ES" sz="2000" dirty="0" smtClean="0"/>
              <a:t>Abogacía pro Derechos Humanos e inclusión social de </a:t>
            </a:r>
            <a:r>
              <a:rPr lang="es-ES" sz="2000" dirty="0" err="1" smtClean="0"/>
              <a:t>PcDM</a:t>
            </a:r>
            <a:endParaRPr lang="es-ES" sz="2000" dirty="0" smtClean="0"/>
          </a:p>
          <a:p>
            <a:r>
              <a:rPr lang="es-ES" sz="2000" dirty="0" smtClean="0"/>
              <a:t>Movimiento pro “</a:t>
            </a:r>
            <a:r>
              <a:rPr lang="es-ES" sz="2000" dirty="0" err="1" smtClean="0"/>
              <a:t>recovery</a:t>
            </a:r>
            <a:r>
              <a:rPr lang="es-ES" sz="2000" dirty="0" smtClean="0"/>
              <a:t>”: capacidad para tener una vida plena y productiva a pesar de la discapacidad</a:t>
            </a:r>
          </a:p>
          <a:p>
            <a:r>
              <a:rPr lang="es-ES" sz="2000" dirty="0" smtClean="0"/>
              <a:t>Usuarios contratados por servicios de SM: su experiencia personal es usada como herramienta terapéutica (pares)</a:t>
            </a:r>
          </a:p>
          <a:p>
            <a:r>
              <a:rPr lang="es-ES" sz="2000" dirty="0" smtClean="0"/>
              <a:t>Usuarios como asociados de servicios de SM: las decisiones y el control son compartidas entre usuarios y profesionales</a:t>
            </a:r>
          </a:p>
          <a:p>
            <a:r>
              <a:rPr lang="es-ES" sz="2000" dirty="0" smtClean="0"/>
              <a:t>Servicios de SM conducidos por usuarios: planificación, operación y evaluación con foco en sus necesidades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sz="2800" b="1" dirty="0" smtClean="0"/>
          </a:p>
          <a:p>
            <a:pPr lvl="1">
              <a:buNone/>
            </a:pPr>
            <a:r>
              <a:rPr lang="es-ES" sz="2800" b="1" dirty="0" smtClean="0"/>
              <a:t>A similitud de recursos Modelo con Protagonismo Comunitario tiene una posibilidad mayor de disminuir brecha de atención en SM que Modelo  sin Protagonismo Comunitario</a:t>
            </a:r>
          </a:p>
          <a:p>
            <a:pPr>
              <a:buNone/>
            </a:pPr>
            <a:endParaRPr lang="es-ES" sz="2800" b="1" dirty="0" smtClean="0"/>
          </a:p>
          <a:p>
            <a:pPr>
              <a:buNone/>
            </a:pPr>
            <a:r>
              <a:rPr lang="es-ES" sz="2800" b="1" dirty="0" smtClean="0"/>
              <a:t>… aunque aún no existen evidencias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/>
              <a:t>Conclusiones</a:t>
            </a:r>
            <a:br>
              <a:rPr lang="es-ES" sz="4000" dirty="0" smtClean="0"/>
            </a:br>
            <a:r>
              <a:rPr lang="es-ES" sz="4000" dirty="0" smtClean="0"/>
              <a:t/>
            </a:r>
            <a:br>
              <a:rPr lang="es-ES" sz="4000" dirty="0" smtClean="0"/>
            </a:br>
            <a:endParaRPr lang="es-ES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Brechas de atención en </a:t>
            </a:r>
            <a:r>
              <a:rPr lang="es-ES" b="1" dirty="0" err="1" smtClean="0"/>
              <a:t>sm</a:t>
            </a:r>
            <a:r>
              <a:rPr lang="es-ES" b="1" dirty="0" smtClean="0"/>
              <a:t> </a:t>
            </a:r>
            <a:br>
              <a:rPr lang="es-ES" b="1" dirty="0" smtClean="0"/>
            </a:br>
            <a:r>
              <a:rPr lang="es-ES" b="1" dirty="0" smtClean="0"/>
              <a:t>y modelos </a:t>
            </a:r>
            <a:endParaRPr lang="es-ES" b="1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Existe una experiencia y acumulación de conocimientos creciente sobre sistemas de servicios de SM</a:t>
            </a:r>
          </a:p>
          <a:p>
            <a:endParaRPr lang="es-ES" sz="1400" dirty="0" smtClean="0"/>
          </a:p>
          <a:p>
            <a:r>
              <a:rPr lang="es-ES" dirty="0" smtClean="0"/>
              <a:t>Los modelos comunitarios “equilibrado”  y “con protagonismo comunitario”  muestran perspectivas interesantes para abordar brechas de atención</a:t>
            </a:r>
          </a:p>
          <a:p>
            <a:endParaRPr lang="es-ES" sz="1400" dirty="0" smtClean="0"/>
          </a:p>
          <a:p>
            <a:r>
              <a:rPr lang="es-ES" dirty="0" smtClean="0"/>
              <a:t>Se requiere profundizar en investigaciones sobre modelos y sistemas de servicios de SM en Latino América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1 Título"/>
          <p:cNvSpPr>
            <a:spLocks noGrp="1"/>
          </p:cNvSpPr>
          <p:nvPr>
            <p:ph type="title"/>
          </p:nvPr>
        </p:nvSpPr>
        <p:spPr>
          <a:xfrm>
            <a:off x="539552" y="47667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2200" b="1" dirty="0" smtClean="0"/>
              <a:t>Chile: Alta brecha de tratamiento en SM: 22,2% de prevalencia de trastornos mentales y solo 6% de beneficiarios de sistema público en tratamiento </a:t>
            </a:r>
            <a:endParaRPr lang="es-ES" sz="2200" b="1" dirty="0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094408" y="2039640"/>
          <a:ext cx="6451128" cy="3714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/>
              <a:t>1. Modelo comunitario</a:t>
            </a:r>
            <a:endParaRPr lang="es-ES" sz="40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Modelos para organizar servicios de salud mental 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s-ES_tradnl" dirty="0" smtClean="0"/>
              <a:t>Dispositivo monovalente grande</a:t>
            </a:r>
          </a:p>
          <a:p>
            <a:pPr>
              <a:spcBef>
                <a:spcPts val="0"/>
              </a:spcBef>
            </a:pPr>
            <a:r>
              <a:rPr lang="es-ES_tradnl" dirty="0" smtClean="0"/>
              <a:t>Área poblacional amplia (país o región) </a:t>
            </a:r>
          </a:p>
          <a:p>
            <a:pPr>
              <a:spcBef>
                <a:spcPts val="0"/>
              </a:spcBef>
            </a:pPr>
            <a:r>
              <a:rPr lang="es-ES_tradnl" dirty="0" smtClean="0"/>
              <a:t>Foco en hospitalización</a:t>
            </a:r>
            <a:endParaRPr lang="es-CL" dirty="0" smtClean="0"/>
          </a:p>
          <a:p>
            <a:pPr>
              <a:spcBef>
                <a:spcPts val="0"/>
              </a:spcBef>
            </a:pPr>
            <a:r>
              <a:rPr lang="es-ES_tradnl" dirty="0" smtClean="0"/>
              <a:t>Enfermedades graves</a:t>
            </a:r>
          </a:p>
          <a:p>
            <a:pPr>
              <a:spcBef>
                <a:spcPts val="0"/>
              </a:spcBef>
              <a:buNone/>
            </a:pPr>
            <a:endParaRPr lang="es-ES_tradnl" sz="1600" dirty="0" smtClean="0"/>
          </a:p>
          <a:p>
            <a:pPr>
              <a:spcBef>
                <a:spcPts val="0"/>
              </a:spcBef>
            </a:pPr>
            <a:r>
              <a:rPr lang="es-ES_tradnl" dirty="0" smtClean="0"/>
              <a:t>Atención de crisis severas</a:t>
            </a:r>
          </a:p>
          <a:p>
            <a:endParaRPr lang="es-ES_tradnl" dirty="0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Red de dispositivos de salud general</a:t>
            </a:r>
          </a:p>
          <a:p>
            <a:r>
              <a:rPr lang="es-ES_tradnl" dirty="0" smtClean="0"/>
              <a:t>Población de un territorio pequeño</a:t>
            </a:r>
          </a:p>
          <a:p>
            <a:r>
              <a:rPr lang="es-ES_tradnl" dirty="0" smtClean="0"/>
              <a:t>Foco ambulatorio</a:t>
            </a:r>
          </a:p>
          <a:p>
            <a:pPr>
              <a:buNone/>
            </a:pPr>
            <a:endParaRPr lang="es-CL" sz="1400" dirty="0" smtClean="0"/>
          </a:p>
          <a:p>
            <a:r>
              <a:rPr lang="es-ES_tradnl" dirty="0" smtClean="0"/>
              <a:t>Enfermedades graves y comunes</a:t>
            </a:r>
          </a:p>
          <a:p>
            <a:r>
              <a:rPr lang="es-ES_tradnl" dirty="0" smtClean="0"/>
              <a:t>Prevención de crisis severas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s-ES_tradnl" dirty="0" smtClean="0"/>
              <a:t>Institucional </a:t>
            </a:r>
            <a:endParaRPr lang="es-CL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ES_tradnl" dirty="0" smtClean="0"/>
              <a:t>Comunitario 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200" b="1" dirty="0" smtClean="0"/>
              <a:t>Diferencias entre actitudes institucionales y comunitarias (</a:t>
            </a:r>
            <a:r>
              <a:rPr lang="es-ES" sz="2200" b="1" dirty="0" err="1" smtClean="0"/>
              <a:t>Thornicroft</a:t>
            </a:r>
            <a:r>
              <a:rPr lang="es-ES" sz="2200" b="1" dirty="0" smtClean="0"/>
              <a:t> y </a:t>
            </a:r>
            <a:r>
              <a:rPr lang="es-ES" sz="2200" b="1" dirty="0" err="1" smtClean="0"/>
              <a:t>Tansella</a:t>
            </a:r>
            <a:r>
              <a:rPr lang="es-ES" sz="2200" b="1" dirty="0" smtClean="0"/>
              <a:t> 2009) 1</a:t>
            </a:r>
            <a:br>
              <a:rPr lang="es-ES" sz="2200" b="1" dirty="0" smtClean="0"/>
            </a:br>
            <a:endParaRPr lang="es-ES" sz="22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Actitud institucional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Actitud comunitaria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Pacientes dentro de</a:t>
                      </a:r>
                      <a:r>
                        <a:rPr lang="es-ES" baseline="0" dirty="0" smtClean="0"/>
                        <a:t> un dispositivo de salud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Usuarios en sus hogares y con sus familias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Foco en</a:t>
                      </a:r>
                      <a:r>
                        <a:rPr lang="es-ES" baseline="0" dirty="0" smtClean="0"/>
                        <a:t> el control de síntomas y conductas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Foco en las necesidades de la persona y la familia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Decisiones jerárquicas (modelo biomédico)</a:t>
                      </a:r>
                    </a:p>
                    <a:p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Decisiones compartidas y negociaciones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Predominio de tratamientos farmacológicos</a:t>
                      </a:r>
                    </a:p>
                    <a:p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Intervenciones farmacológicas, psicológicas y sociales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200" b="1" dirty="0" smtClean="0"/>
              <a:t>Diferencias entre actitudes institucionales y comunitarias (</a:t>
            </a:r>
            <a:r>
              <a:rPr lang="es-ES" sz="2200" b="1" dirty="0" err="1" smtClean="0"/>
              <a:t>Thornicroft</a:t>
            </a:r>
            <a:r>
              <a:rPr lang="es-ES" sz="2200" b="1" dirty="0" smtClean="0"/>
              <a:t> y </a:t>
            </a:r>
            <a:r>
              <a:rPr lang="es-ES" sz="2200" b="1" dirty="0" err="1" smtClean="0"/>
              <a:t>Tansella</a:t>
            </a:r>
            <a:r>
              <a:rPr lang="es-ES" sz="2200" b="1" dirty="0" smtClean="0"/>
              <a:t> 2009) 2</a:t>
            </a:r>
            <a:br>
              <a:rPr lang="es-ES" sz="2200" b="1" dirty="0" smtClean="0"/>
            </a:br>
            <a:endParaRPr lang="es-ES" sz="22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543824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12"/>
                <a:gridCol w="37719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Actitud institucional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Actitud comunitaria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Liderazgo</a:t>
                      </a:r>
                      <a:r>
                        <a:rPr lang="es-ES" baseline="0" dirty="0" smtClean="0"/>
                        <a:t> del médico</a:t>
                      </a:r>
                    </a:p>
                    <a:p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Liderazgo de cualquier profesión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Separación entre tratamiento y rehabilitación</a:t>
                      </a:r>
                    </a:p>
                    <a:p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Integración de tratamiento e intervenciones</a:t>
                      </a:r>
                      <a:r>
                        <a:rPr lang="es-ES" baseline="0" dirty="0" smtClean="0"/>
                        <a:t> sociales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Pacientes con síntomas severos deben estar en hospitales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Los síntomas solos no </a:t>
                      </a:r>
                      <a:r>
                        <a:rPr lang="es-ES" baseline="0" dirty="0" smtClean="0"/>
                        <a:t>determinan el dispositivo para la persona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Paternalismo: el equipo es responsable de la conducta de los usuarios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Empoderamiento: el usuario</a:t>
                      </a:r>
                      <a:r>
                        <a:rPr lang="es-ES" baseline="0" dirty="0" smtClean="0"/>
                        <a:t> es responsable de su conducta (decisiones y consecuencias)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b="1" dirty="0" smtClean="0"/>
              <a:t>Comparación de modelo comunitario con el institucional en varios estudios (OMS 2003)</a:t>
            </a:r>
            <a:endParaRPr lang="es-ES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ES" sz="2200" dirty="0" smtClean="0"/>
          </a:p>
          <a:p>
            <a:r>
              <a:rPr lang="es-ES" sz="2200" dirty="0" smtClean="0"/>
              <a:t>Mayor acceso y cobertura</a:t>
            </a:r>
          </a:p>
          <a:p>
            <a:r>
              <a:rPr lang="es-ES" sz="2200" dirty="0" smtClean="0"/>
              <a:t>Mayor adherencia a tratamiento</a:t>
            </a:r>
          </a:p>
          <a:p>
            <a:r>
              <a:rPr lang="es-ES" sz="2200" dirty="0" smtClean="0"/>
              <a:t>Mayor satisfacción usuaria</a:t>
            </a:r>
          </a:p>
          <a:p>
            <a:r>
              <a:rPr lang="es-ES" sz="2200" dirty="0" smtClean="0"/>
              <a:t>Menores tasas de hospitalización y re-hospitalización</a:t>
            </a:r>
          </a:p>
          <a:p>
            <a:r>
              <a:rPr lang="es-ES" sz="2200" dirty="0" smtClean="0"/>
              <a:t>Niveles de sintomatología similar (menor en algunos estudios)</a:t>
            </a:r>
          </a:p>
          <a:p>
            <a:r>
              <a:rPr lang="es-ES" sz="2200" dirty="0" smtClean="0"/>
              <a:t>Funcionamiento social similar (superior en algunos estudios)</a:t>
            </a:r>
            <a:endParaRPr lang="es-E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800" b="1" dirty="0" smtClean="0">
                <a:solidFill>
                  <a:schemeClr val="tx1"/>
                </a:solidFill>
              </a:rPr>
              <a:t>Tasas promedios de camas en hospitales psiquiátricos y de camas psiquiátricas en hospitales generales 2001-2011 (por 100.000 habitantes) (OMS proyecto atlas y WHO-AIMS)</a:t>
            </a:r>
            <a:endParaRPr lang="es-ES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698</TotalTime>
  <Words>1123</Words>
  <Application>Microsoft Office PowerPoint</Application>
  <PresentationFormat>Presentación en pantalla (4:3)</PresentationFormat>
  <Paragraphs>154</Paragraphs>
  <Slides>29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1" baseType="lpstr">
      <vt:lpstr>Mirador</vt:lpstr>
      <vt:lpstr>Worksheet</vt:lpstr>
      <vt:lpstr>Modelos de Salud Pública para disminuir las brechas de atención en salud mental  </vt:lpstr>
      <vt:lpstr>brecha media de tratamiento por trastornos mentales (%) en las américas en base a estudios de prevalencia (kohn 2009)</vt:lpstr>
      <vt:lpstr>Chile: Alta brecha de tratamiento en SM: 22,2% de prevalencia de trastornos mentales y solo 6% de beneficiarios de sistema público en tratamiento </vt:lpstr>
      <vt:lpstr>1. Modelo comunitario</vt:lpstr>
      <vt:lpstr>Modelos para organizar servicios de salud mental </vt:lpstr>
      <vt:lpstr>Diferencias entre actitudes institucionales y comunitarias (Thornicroft y Tansella 2009) 1 </vt:lpstr>
      <vt:lpstr>Diferencias entre actitudes institucionales y comunitarias (Thornicroft y Tansella 2009) 2 </vt:lpstr>
      <vt:lpstr>Comparación de modelo comunitario con el institucional en varios estudios (OMS 2003)</vt:lpstr>
      <vt:lpstr>Tasas promedios de camas en hospitales psiquiátricos y de camas psiquiátricas en hospitales generales 2001-2011 (por 100.000 habitantes) (OMS proyecto atlas y WHO-AIMS)</vt:lpstr>
      <vt:lpstr>Tasa de dispositivos ambulatorios y diurnos (hospital de día y centros diurnos) en 2 grupos de países latinoamericanos (por 100.000) (who aims) </vt:lpstr>
      <vt:lpstr>% presupuesto de salud para SM y % personas atendidas por trastornos mentales en 2 grupos de países latinoamericanos) (who aims) </vt:lpstr>
      <vt:lpstr>Diapositiva 12</vt:lpstr>
      <vt:lpstr>Diapositiva 13</vt:lpstr>
      <vt:lpstr>2. Modelo comunitario equilibrado</vt:lpstr>
      <vt:lpstr>Modelo comunitario equilibrado de servicios de salud mental (Thornicroft 2011)  </vt:lpstr>
      <vt:lpstr>   Modelo comunitario equilibrado (basado em oms 2009)   </vt:lpstr>
      <vt:lpstr>Diapositiva 17</vt:lpstr>
      <vt:lpstr>Modelo comunitario equilibrado según nivel de ingresos (adaptado de Thornicroft, Tansella y Drake 2011)</vt:lpstr>
      <vt:lpstr>Stepped care (Milbank Memorial Fund 2010)</vt:lpstr>
      <vt:lpstr>Diapositiva 20</vt:lpstr>
      <vt:lpstr>% de utilización de dispositivos sm en 2 áreas de Santiago: personas atendidas por trastornos mentales en 1 año (2011)</vt:lpstr>
      <vt:lpstr>Diapositiva 22</vt:lpstr>
      <vt:lpstr>3. Modelo con protagonismo comunitario </vt:lpstr>
      <vt:lpstr>¿ por qué un modelo con protagonismo comunitario?</vt:lpstr>
      <vt:lpstr>MODELO COMUNITARIO EQUILIBRADO Y CON PROTAGONISMO DE LA COMUNIDAD </vt:lpstr>
      <vt:lpstr>Roles de la comunidad en la provisión de servicios (adaptado de Margaret Swarbrick 2011)</vt:lpstr>
      <vt:lpstr>Diapositiva 27</vt:lpstr>
      <vt:lpstr>Conclusiones  </vt:lpstr>
      <vt:lpstr>Brechas de atención en sm  y modelos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MHGap PROGRAMA DE ACCION PARA SUPERAR LAS BRECHAS EN SALUD MENTAL</dc:title>
  <dc:creator>Tito</dc:creator>
  <cp:lastModifiedBy>Tito</cp:lastModifiedBy>
  <cp:revision>73</cp:revision>
  <dcterms:created xsi:type="dcterms:W3CDTF">2012-06-11T10:41:21Z</dcterms:created>
  <dcterms:modified xsi:type="dcterms:W3CDTF">2012-11-23T14:36:29Z</dcterms:modified>
</cp:coreProperties>
</file>