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IEGO\resumenes%20congresos\base%20ttados%20para%20SP%20UNC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IEGO\resumenes%20congresos\base%20ttados%20para%20SP%20UNC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IEGO\resumenes%20congresos\base%20ttados%20para%20SP%20UN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'GRAFICOS 2'!$H$3:$H$5</c:f>
              <c:strCache>
                <c:ptCount val="3"/>
                <c:pt idx="0">
                  <c:v>NEGATIVO</c:v>
                </c:pt>
                <c:pt idx="1">
                  <c:v>DISCORDANTE</c:v>
                </c:pt>
                <c:pt idx="2">
                  <c:v>POSITIVO</c:v>
                </c:pt>
              </c:strCache>
            </c:strRef>
          </c:cat>
          <c:val>
            <c:numRef>
              <c:f>'GRAFICOS 2'!$I$3:$I$5</c:f>
              <c:numCache>
                <c:formatCode>General</c:formatCode>
                <c:ptCount val="3"/>
                <c:pt idx="0">
                  <c:v>11</c:v>
                </c:pt>
                <c:pt idx="1">
                  <c:v>14</c:v>
                </c:pt>
                <c:pt idx="2">
                  <c:v>42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es-A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0.10416666666666674"/>
          <c:y val="4.8611111111111112E-2"/>
          <c:w val="0.63750000000000051"/>
          <c:h val="0.8298611111111116"/>
        </c:manualLayout>
      </c:layout>
      <c:barChart>
        <c:barDir val="col"/>
        <c:grouping val="percentStacked"/>
        <c:ser>
          <c:idx val="0"/>
          <c:order val="0"/>
          <c:tx>
            <c:strRef>
              <c:f>'GRAFICOS 2'!$I$14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666699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'GRAFICOS 2'!$H$15:$H$17</c:f>
              <c:strCache>
                <c:ptCount val="3"/>
                <c:pt idx="0">
                  <c:v>1 A 4</c:v>
                </c:pt>
                <c:pt idx="1">
                  <c:v>5 A 9</c:v>
                </c:pt>
                <c:pt idx="2">
                  <c:v>10 A 14</c:v>
                </c:pt>
              </c:strCache>
            </c:strRef>
          </c:cat>
          <c:val>
            <c:numRef>
              <c:f>'GRAFICOS 2'!$I$15:$I$17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'GRAFICOS 2'!$J$14</c:f>
              <c:strCache>
                <c:ptCount val="1"/>
                <c:pt idx="0">
                  <c:v>DISCORDANTE</c:v>
                </c:pt>
              </c:strCache>
            </c:strRef>
          </c:tx>
          <c:spPr>
            <a:solidFill>
              <a:srgbClr val="993366"/>
            </a:solidFill>
            <a:ln w="25400">
              <a:noFill/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'GRAFICOS 2'!$H$15:$H$17</c:f>
              <c:strCache>
                <c:ptCount val="3"/>
                <c:pt idx="0">
                  <c:v>1 A 4</c:v>
                </c:pt>
                <c:pt idx="1">
                  <c:v>5 A 9</c:v>
                </c:pt>
                <c:pt idx="2">
                  <c:v>10 A 14</c:v>
                </c:pt>
              </c:strCache>
            </c:strRef>
          </c:cat>
          <c:val>
            <c:numRef>
              <c:f>'GRAFICOS 2'!$J$15:$J$17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'GRAFICOS 2'!$K$14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969696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LegendKey val="1"/>
            <c:showVal val="1"/>
          </c:dLbls>
          <c:cat>
            <c:strRef>
              <c:f>'GRAFICOS 2'!$H$15:$H$17</c:f>
              <c:strCache>
                <c:ptCount val="3"/>
                <c:pt idx="0">
                  <c:v>1 A 4</c:v>
                </c:pt>
                <c:pt idx="1">
                  <c:v>5 A 9</c:v>
                </c:pt>
                <c:pt idx="2">
                  <c:v>10 A 14</c:v>
                </c:pt>
              </c:strCache>
            </c:strRef>
          </c:cat>
          <c:val>
            <c:numRef>
              <c:f>'GRAFICOS 2'!$K$15:$K$17</c:f>
              <c:numCache>
                <c:formatCode>General</c:formatCode>
                <c:ptCount val="3"/>
                <c:pt idx="0">
                  <c:v>4</c:v>
                </c:pt>
                <c:pt idx="1">
                  <c:v>21</c:v>
                </c:pt>
                <c:pt idx="2">
                  <c:v>17</c:v>
                </c:pt>
              </c:numCache>
            </c:numRef>
          </c:val>
        </c:ser>
        <c:overlap val="100"/>
        <c:axId val="64836352"/>
        <c:axId val="64837888"/>
      </c:barChart>
      <c:catAx>
        <c:axId val="6483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AR"/>
          </a:p>
        </c:txPr>
        <c:crossAx val="64837888"/>
        <c:crosses val="autoZero"/>
        <c:lblAlgn val="ctr"/>
        <c:lblOffset val="100"/>
        <c:tickLblSkip val="1"/>
        <c:tickMarkSkip val="1"/>
      </c:catAx>
      <c:valAx>
        <c:axId val="648378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AR"/>
          </a:p>
        </c:txPr>
        <c:crossAx val="648363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7083333333333415"/>
          <c:y val="0.37152777777777846"/>
          <c:w val="0.21041666666666684"/>
          <c:h val="0.25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BBA3F-25AB-4A45-991A-C76FC3E8155B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36749-D010-4DB6-A00C-E4297ACE64F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36749-D010-4DB6-A00C-E4297ACE64F6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B7222-686E-427E-9331-B1F68022EBE1}" type="datetimeFigureOut">
              <a:rPr lang="es-AR" smtClean="0"/>
              <a:pPr/>
              <a:t>27/11/2012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DCB1-D92C-4565-8BEC-7D874BD9C53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SEROLOGÍA POST-TRATAMIENTO PARA CHAGAS, EN NIÑOS DE SANTA FE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390256"/>
            <a:ext cx="8136904" cy="2063080"/>
          </a:xfrm>
        </p:spPr>
        <p:txBody>
          <a:bodyPr>
            <a:normAutofit fontScale="77500" lnSpcReduction="20000"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MENDICINO </a:t>
            </a:r>
            <a:r>
              <a:rPr lang="it-IT" sz="2800" b="1" dirty="0" smtClean="0">
                <a:solidFill>
                  <a:schemeClr val="tx1"/>
                </a:solidFill>
              </a:rPr>
              <a:t>Diego</a:t>
            </a:r>
            <a:r>
              <a:rPr lang="it-IT" sz="2800" b="1" baseline="30000" dirty="0" smtClean="0">
                <a:solidFill>
                  <a:schemeClr val="tx1"/>
                </a:solidFill>
              </a:rPr>
              <a:t>1</a:t>
            </a:r>
            <a:r>
              <a:rPr lang="it-IT" sz="2800" b="1" dirty="0" smtClean="0">
                <a:solidFill>
                  <a:schemeClr val="tx1"/>
                </a:solidFill>
              </a:rPr>
              <a:t>, </a:t>
            </a:r>
            <a:r>
              <a:rPr lang="it-IT" sz="2800" b="1" dirty="0">
                <a:solidFill>
                  <a:schemeClr val="tx1"/>
                </a:solidFill>
              </a:rPr>
              <a:t>COLUSSI </a:t>
            </a:r>
            <a:r>
              <a:rPr lang="it-IT" sz="2800" b="1" dirty="0" smtClean="0">
                <a:solidFill>
                  <a:schemeClr val="tx1"/>
                </a:solidFill>
              </a:rPr>
              <a:t>Carlina</a:t>
            </a:r>
            <a:r>
              <a:rPr lang="it-IT" sz="2800" b="1" baseline="30000" dirty="0" smtClean="0">
                <a:solidFill>
                  <a:schemeClr val="tx1"/>
                </a:solidFill>
              </a:rPr>
              <a:t>1</a:t>
            </a:r>
            <a:r>
              <a:rPr lang="it-IT" sz="2800" b="1" dirty="0" smtClean="0">
                <a:solidFill>
                  <a:schemeClr val="tx1"/>
                </a:solidFill>
              </a:rPr>
              <a:t>, </a:t>
            </a:r>
            <a:r>
              <a:rPr lang="it-IT" sz="2800" b="1" dirty="0">
                <a:solidFill>
                  <a:schemeClr val="tx1"/>
                </a:solidFill>
              </a:rPr>
              <a:t>STAFUZA </a:t>
            </a:r>
            <a:r>
              <a:rPr lang="it-IT" sz="2800" b="1" dirty="0" smtClean="0">
                <a:solidFill>
                  <a:schemeClr val="tx1"/>
                </a:solidFill>
              </a:rPr>
              <a:t>Mariana</a:t>
            </a:r>
            <a:r>
              <a:rPr lang="it-IT" sz="2800" b="1" baseline="30000" dirty="0" smtClean="0">
                <a:solidFill>
                  <a:schemeClr val="tx1"/>
                </a:solidFill>
              </a:rPr>
              <a:t>1</a:t>
            </a:r>
            <a:r>
              <a:rPr lang="it-IT" sz="2800" b="1" dirty="0" smtClean="0">
                <a:solidFill>
                  <a:schemeClr val="tx1"/>
                </a:solidFill>
              </a:rPr>
              <a:t>, </a:t>
            </a:r>
            <a:r>
              <a:rPr lang="it-IT" sz="2800" b="1" dirty="0">
                <a:solidFill>
                  <a:schemeClr val="tx1"/>
                </a:solidFill>
              </a:rPr>
              <a:t>DEL BARCO </a:t>
            </a:r>
            <a:r>
              <a:rPr lang="it-IT" sz="2800" b="1" dirty="0" smtClean="0">
                <a:solidFill>
                  <a:schemeClr val="tx1"/>
                </a:solidFill>
              </a:rPr>
              <a:t>Mónica</a:t>
            </a:r>
            <a:r>
              <a:rPr lang="it-IT" sz="2800" b="1" baseline="30000" dirty="0" smtClean="0">
                <a:solidFill>
                  <a:schemeClr val="tx1"/>
                </a:solidFill>
              </a:rPr>
              <a:t>1</a:t>
            </a:r>
            <a:r>
              <a:rPr lang="it-IT" sz="2800" b="1" dirty="0" smtClean="0">
                <a:solidFill>
                  <a:schemeClr val="tx1"/>
                </a:solidFill>
              </a:rPr>
              <a:t>,</a:t>
            </a:r>
            <a:r>
              <a:rPr lang="it-IT" sz="2800" b="1" dirty="0">
                <a:solidFill>
                  <a:schemeClr val="tx1"/>
                </a:solidFill>
              </a:rPr>
              <a:t> NEPOTE </a:t>
            </a:r>
            <a:r>
              <a:rPr lang="it-IT" sz="2800" b="1" dirty="0" smtClean="0">
                <a:solidFill>
                  <a:schemeClr val="tx1"/>
                </a:solidFill>
              </a:rPr>
              <a:t>Marcelo</a:t>
            </a:r>
            <a:r>
              <a:rPr lang="it-IT" sz="2800" b="1" baseline="30000" dirty="0" smtClean="0">
                <a:solidFill>
                  <a:schemeClr val="tx1"/>
                </a:solidFill>
              </a:rPr>
              <a:t>2</a:t>
            </a:r>
            <a:endParaRPr lang="it-IT" sz="2800" dirty="0" smtClean="0">
              <a:solidFill>
                <a:schemeClr val="tx1"/>
              </a:solidFill>
            </a:endParaRPr>
          </a:p>
          <a:p>
            <a:endParaRPr lang="it-IT" sz="2800" dirty="0" smtClean="0">
              <a:solidFill>
                <a:schemeClr val="tx1"/>
              </a:solidFill>
            </a:endParaRPr>
          </a:p>
          <a:p>
            <a:r>
              <a:rPr lang="it-IT" sz="2800" dirty="0" smtClean="0">
                <a:solidFill>
                  <a:schemeClr val="tx1"/>
                </a:solidFill>
              </a:rPr>
              <a:t>1 Centro </a:t>
            </a:r>
            <a:r>
              <a:rPr lang="it-IT" sz="2800" dirty="0" smtClean="0">
                <a:solidFill>
                  <a:schemeClr val="tx1"/>
                </a:solidFill>
              </a:rPr>
              <a:t>de Investigaciones sobre Endemias Nacionales (FBCB-UNL)</a:t>
            </a:r>
          </a:p>
          <a:p>
            <a:r>
              <a:rPr lang="it-IT" sz="2800" dirty="0" smtClean="0">
                <a:solidFill>
                  <a:schemeClr val="tx1"/>
                </a:solidFill>
              </a:rPr>
              <a:t>2 Programa </a:t>
            </a:r>
            <a:r>
              <a:rPr lang="it-IT" sz="2800" dirty="0" smtClean="0">
                <a:solidFill>
                  <a:schemeClr val="tx1"/>
                </a:solidFill>
              </a:rPr>
              <a:t>Provincial de Chagas de Santa Fe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Introducción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/>
              <a:t>Las actuales </a:t>
            </a:r>
            <a:r>
              <a:rPr lang="es-ES_tradnl" dirty="0" smtClean="0"/>
              <a:t>Normas </a:t>
            </a:r>
            <a:r>
              <a:rPr lang="es-ES_tradnl" dirty="0"/>
              <a:t>de </a:t>
            </a:r>
            <a:r>
              <a:rPr lang="es-ES_tradnl" dirty="0" smtClean="0"/>
              <a:t>Atención </a:t>
            </a:r>
            <a:r>
              <a:rPr lang="es-ES_tradnl" dirty="0"/>
              <a:t>al </a:t>
            </a:r>
            <a:r>
              <a:rPr lang="es-ES_tradnl" dirty="0" smtClean="0"/>
              <a:t>Infectado </a:t>
            </a:r>
            <a:r>
              <a:rPr lang="es-ES_tradnl" dirty="0" err="1"/>
              <a:t>C</a:t>
            </a:r>
            <a:r>
              <a:rPr lang="es-ES_tradnl" dirty="0" err="1" smtClean="0"/>
              <a:t>hagásico</a:t>
            </a:r>
            <a:r>
              <a:rPr lang="es-ES_tradnl" dirty="0" smtClean="0"/>
              <a:t> </a:t>
            </a:r>
            <a:r>
              <a:rPr lang="es-ES_tradnl" dirty="0"/>
              <a:t>establecen la obligatoriedad del tratamiento etiológico específico en los menores de 15 años. 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La </a:t>
            </a:r>
            <a:r>
              <a:rPr lang="es-ES_tradnl" dirty="0"/>
              <a:t>negativización persistente de la serología es tomada como criterio de cura.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Objetivos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/>
              <a:t>El objetivo de este trabajo fue evaluar la evolución de la serología para Chagas en pacientes tratados en su niñez </a:t>
            </a:r>
            <a:r>
              <a:rPr lang="es-ES" dirty="0"/>
              <a:t>hasta su control post tratamiento.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t3.gstatic.com/images?q=tbn:ANd9GcR9ixHYs_IpVnMIJGERyauBdmE-nVPLqENCrc8xNGpITL8yrh9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096343"/>
            <a:ext cx="2337921" cy="3717033"/>
          </a:xfrm>
          <a:prstGeom prst="rect">
            <a:avLst/>
          </a:prstGeom>
          <a:noFill/>
        </p:spPr>
      </p:pic>
      <p:pic>
        <p:nvPicPr>
          <p:cNvPr id="5123" name="Imagen 5" descr="mapa distrital 9 de julio-300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30000"/>
          </a:blip>
          <a:srcRect/>
          <a:stretch>
            <a:fillRect/>
          </a:stretch>
        </p:blipFill>
        <p:spPr bwMode="auto">
          <a:xfrm>
            <a:off x="539552" y="3284985"/>
            <a:ext cx="1962289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Material y métodos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79301"/>
            <a:ext cx="8352928" cy="4525963"/>
          </a:xfrm>
        </p:spPr>
        <p:txBody>
          <a:bodyPr>
            <a:normAutofit/>
          </a:bodyPr>
          <a:lstStyle/>
          <a:p>
            <a:r>
              <a:rPr lang="es-ES" dirty="0"/>
              <a:t>El muestreo se llevó a cabo en 2010 y 2011 en un área de riesgo vectorial bajo control entomológico de la provincia de Santa Fe. </a:t>
            </a:r>
            <a:endParaRPr lang="es-AR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5124" name="Imagen 6"/>
          <p:cNvPicPr>
            <a:picLocks noChangeAspect="1" noChangeArrowheads="1"/>
          </p:cNvPicPr>
          <p:nvPr/>
        </p:nvPicPr>
        <p:blipFill>
          <a:blip r:embed="rId4" cstate="print">
            <a:grayscl/>
            <a:lum/>
          </a:blip>
          <a:srcRect/>
          <a:stretch>
            <a:fillRect/>
          </a:stretch>
        </p:blipFill>
        <p:spPr bwMode="auto">
          <a:xfrm>
            <a:off x="6881995" y="3284985"/>
            <a:ext cx="1866469" cy="332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948264" y="4797152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FORTÍN OLMOS</a:t>
            </a:r>
            <a:endParaRPr lang="es-A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524328" y="450912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GARABATO</a:t>
            </a:r>
            <a:endParaRPr lang="es-A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2483768" y="3140968"/>
            <a:ext cx="1728192" cy="14401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1691680" y="4077072"/>
            <a:ext cx="2304256" cy="230425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 flipV="1">
            <a:off x="5148064" y="3140968"/>
            <a:ext cx="2304256" cy="14401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 flipV="1">
            <a:off x="5076056" y="4221088"/>
            <a:ext cx="1800200" cy="151216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427984" y="345542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VERA</a:t>
            </a:r>
            <a:endParaRPr lang="es-A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139952" y="3356992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 DE JULIO</a:t>
            </a:r>
            <a:endParaRPr lang="es-A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s-ES" dirty="0" smtClean="0"/>
              <a:t>Se realizó serología para Chagas a 67 pacientes que habían recibido tratamiento, según Normas Nacionales, un promedio de 6,3 años (DS 2,1) previos al control actual. </a:t>
            </a:r>
          </a:p>
          <a:p>
            <a:r>
              <a:rPr lang="es-ES" dirty="0" smtClean="0"/>
              <a:t>Se realizaron 2 técnicas serológicas (HAI+ELISA) a cada muestra. </a:t>
            </a:r>
          </a:p>
          <a:p>
            <a:r>
              <a:rPr lang="es-ES" dirty="0" smtClean="0"/>
              <a:t>Se agruparon según serología actual (positiva/negativa/discordante) vs rango de edad (1-4/5-9/10-14 años) al momento del  tratamiento. </a:t>
            </a:r>
            <a:endParaRPr lang="es-A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Resultados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/>
              <a:t>De los niños muestreados, el 16,4 % (11/67) </a:t>
            </a:r>
            <a:r>
              <a:rPr lang="es-ES" dirty="0" err="1"/>
              <a:t>negativizaron</a:t>
            </a:r>
            <a:r>
              <a:rPr lang="es-ES" dirty="0"/>
              <a:t> su serología, 20,9% (14/67) presentaron serología discordante y 62,7% (42/67) permanecen reactivos. </a:t>
            </a:r>
            <a:endParaRPr lang="es-AR" dirty="0"/>
          </a:p>
          <a:p>
            <a:endParaRPr lang="es-AR" dirty="0"/>
          </a:p>
        </p:txBody>
      </p:sp>
      <p:graphicFrame>
        <p:nvGraphicFramePr>
          <p:cNvPr id="4" name="6 Gráfico"/>
          <p:cNvGraphicFramePr/>
          <p:nvPr/>
        </p:nvGraphicFramePr>
        <p:xfrm>
          <a:off x="2267744" y="3861048"/>
          <a:ext cx="4572000" cy="273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339752" y="37170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RESULTADO SEROLOGIA POST TRATAMIENTO</a:t>
            </a:r>
            <a:endParaRPr lang="es-AR" dirty="0"/>
          </a:p>
        </p:txBody>
      </p:sp>
      <p:graphicFrame>
        <p:nvGraphicFramePr>
          <p:cNvPr id="7" name="2 Gráfico"/>
          <p:cNvGraphicFramePr/>
          <p:nvPr/>
        </p:nvGraphicFramePr>
        <p:xfrm>
          <a:off x="2267744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s-ES" dirty="0" smtClean="0"/>
              <a:t>Quienes recibieron tratamiento a los </a:t>
            </a:r>
            <a:r>
              <a:rPr lang="es-ES" dirty="0" smtClean="0"/>
              <a:t>1-4 </a:t>
            </a:r>
            <a:r>
              <a:rPr lang="es-ES" dirty="0" smtClean="0"/>
              <a:t>años, </a:t>
            </a:r>
            <a:r>
              <a:rPr lang="es-ES" dirty="0" err="1" smtClean="0"/>
              <a:t>negativizaron</a:t>
            </a:r>
            <a:r>
              <a:rPr lang="es-ES" dirty="0" smtClean="0"/>
              <a:t> 33,3% (4/12), con 33,3% de discordantes y 33,3% de positivos. De los tratados entre los 5-9 años, fueron negativos </a:t>
            </a:r>
            <a:r>
              <a:rPr lang="es-ES" dirty="0" smtClean="0"/>
              <a:t>9,7</a:t>
            </a:r>
            <a:r>
              <a:rPr lang="es-ES" dirty="0" smtClean="0"/>
              <a:t>% </a:t>
            </a:r>
            <a:r>
              <a:rPr lang="es-ES" dirty="0" smtClean="0"/>
              <a:t>(</a:t>
            </a:r>
            <a:r>
              <a:rPr lang="es-ES" dirty="0" smtClean="0"/>
              <a:t>3/31), 22,6% (7/31) </a:t>
            </a:r>
            <a:r>
              <a:rPr lang="es-ES" dirty="0" smtClean="0"/>
              <a:t>discordantes y </a:t>
            </a:r>
            <a:r>
              <a:rPr lang="es-ES" dirty="0" smtClean="0"/>
              <a:t>67,7</a:t>
            </a:r>
            <a:r>
              <a:rPr lang="es-ES" dirty="0" smtClean="0"/>
              <a:t>% </a:t>
            </a:r>
            <a:r>
              <a:rPr lang="es-ES" dirty="0" smtClean="0"/>
              <a:t>(</a:t>
            </a:r>
            <a:r>
              <a:rPr lang="es-ES" dirty="0" smtClean="0"/>
              <a:t>21/31) </a:t>
            </a:r>
            <a:r>
              <a:rPr lang="es-ES" dirty="0" smtClean="0"/>
              <a:t>positivos.  En el rango donde el tratamiento se realizó entre los 10-14 años, 16,0% (4/25) resultaron negativos, </a:t>
            </a:r>
            <a:r>
              <a:rPr lang="es-ES" dirty="0" smtClean="0"/>
              <a:t>12,0% discordantes (3/25)</a:t>
            </a:r>
            <a:r>
              <a:rPr lang="es-ES" dirty="0" smtClean="0"/>
              <a:t> </a:t>
            </a:r>
            <a:r>
              <a:rPr lang="es-ES" dirty="0" smtClean="0"/>
              <a:t>discordantes y 68,0% (17/25) positivos.</a:t>
            </a:r>
            <a:endParaRPr lang="es-A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71800" y="6217567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EDAD EN AÑOS AL INICIO DEL TRATAMIENTO</a:t>
            </a:r>
            <a:endParaRPr lang="es-AR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76470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Resultado de la serología actual según la edad al inicio del tratamiento. Santa Fe, 2010-2011</a:t>
            </a:r>
            <a:endParaRPr lang="es-AR" dirty="0"/>
          </a:p>
        </p:txBody>
      </p:sp>
      <p:graphicFrame>
        <p:nvGraphicFramePr>
          <p:cNvPr id="8" name="9 Gráfico"/>
          <p:cNvGraphicFramePr>
            <a:graphicFrameLocks/>
          </p:cNvGraphicFramePr>
          <p:nvPr/>
        </p:nvGraphicFramePr>
        <p:xfrm>
          <a:off x="1547664" y="1628800"/>
          <a:ext cx="61206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012160" y="2977207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SEROLOGIA ACTUAL</a:t>
            </a:r>
            <a:endParaRPr lang="es-AR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Conclusiones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/>
              <a:t>Los porcentajes de seroconversión observados son menores a los hallados en otros estudios similares. 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Deberían </a:t>
            </a:r>
            <a:r>
              <a:rPr lang="es-ES_tradnl" dirty="0"/>
              <a:t>continuarse los controles para verificar si aumenta la </a:t>
            </a:r>
            <a:r>
              <a:rPr lang="es-ES_tradnl" dirty="0" err="1"/>
              <a:t>seronegativización</a:t>
            </a:r>
            <a:r>
              <a:rPr lang="es-ES_tradnl" dirty="0"/>
              <a:t> con mayor tiempo post tratamiento, además de considerar la posibilidad de fallas </a:t>
            </a:r>
            <a:r>
              <a:rPr lang="es-ES_tradnl" dirty="0" smtClean="0"/>
              <a:t>terapéuticas o reinfecciones.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385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SEROLOGÍA POST-TRATAMIENTO PARA CHAGAS, EN NIÑOS DE SANTA FE </vt:lpstr>
      <vt:lpstr>Introducción</vt:lpstr>
      <vt:lpstr>Objetivos</vt:lpstr>
      <vt:lpstr>Material y métodos</vt:lpstr>
      <vt:lpstr>Diapositiva 5</vt:lpstr>
      <vt:lpstr>Resultados</vt:lpstr>
      <vt:lpstr>Diapositiva 7</vt:lpstr>
      <vt:lpstr>Diapositiva 8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SEROLOGÍA POST-TRATAMIENTO PARA CHAGAS, EN NIÑOS DE SANTA FE</dc:title>
  <dc:creator>user</dc:creator>
  <cp:lastModifiedBy>user</cp:lastModifiedBy>
  <cp:revision>29</cp:revision>
  <dcterms:created xsi:type="dcterms:W3CDTF">2012-11-20T19:24:50Z</dcterms:created>
  <dcterms:modified xsi:type="dcterms:W3CDTF">2012-11-28T01:54:10Z</dcterms:modified>
</cp:coreProperties>
</file>