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1059" r:id="rId2"/>
    <p:sldId id="919" r:id="rId3"/>
    <p:sldId id="1058" r:id="rId4"/>
    <p:sldId id="1084" r:id="rId5"/>
    <p:sldId id="1085" r:id="rId6"/>
    <p:sldId id="1086" r:id="rId7"/>
    <p:sldId id="1087" r:id="rId8"/>
    <p:sldId id="1096" r:id="rId9"/>
    <p:sldId id="1097" r:id="rId10"/>
    <p:sldId id="1098" r:id="rId11"/>
    <p:sldId id="1099" r:id="rId12"/>
    <p:sldId id="1100" r:id="rId13"/>
    <p:sldId id="1101" r:id="rId14"/>
    <p:sldId id="1102" r:id="rId15"/>
    <p:sldId id="1103" r:id="rId16"/>
    <p:sldId id="1110" r:id="rId17"/>
    <p:sldId id="1088" r:id="rId18"/>
    <p:sldId id="1111" r:id="rId19"/>
    <p:sldId id="1113" r:id="rId20"/>
    <p:sldId id="1114" r:id="rId21"/>
    <p:sldId id="1115" r:id="rId22"/>
    <p:sldId id="1112" r:id="rId23"/>
    <p:sldId id="1116" r:id="rId24"/>
    <p:sldId id="1117" r:id="rId25"/>
    <p:sldId id="1027" r:id="rId26"/>
    <p:sldId id="1118" r:id="rId27"/>
    <p:sldId id="1089" r:id="rId28"/>
    <p:sldId id="1095" r:id="rId29"/>
    <p:sldId id="1119" r:id="rId30"/>
    <p:sldId id="1125" r:id="rId31"/>
    <p:sldId id="1026" r:id="rId32"/>
    <p:sldId id="1120" r:id="rId33"/>
    <p:sldId id="1124" r:id="rId34"/>
    <p:sldId id="1121" r:id="rId35"/>
    <p:sldId id="1123"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ECFF"/>
    <a:srgbClr val="FFFF00"/>
    <a:srgbClr val="0066FF"/>
    <a:srgbClr val="3399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110" d="100"/>
          <a:sy n="110" d="100"/>
        </p:scale>
        <p:origin x="-16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0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FDC10-E963-4B6B-9971-D2B31C70EB51}" type="doc">
      <dgm:prSet loTypeId="urn:microsoft.com/office/officeart/2005/8/layout/venn1" loCatId="relationship" qsTypeId="urn:microsoft.com/office/officeart/2005/8/quickstyle/simple1" qsCatId="simple" csTypeId="urn:microsoft.com/office/officeart/2005/8/colors/accent1_2" csCatId="accent1"/>
      <dgm:spPr/>
    </dgm:pt>
    <dgm:pt modelId="{D98B0654-5604-44A3-BEA5-DF963D054E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Excelencia</a:t>
          </a:r>
          <a:endParaRPr kumimoji="0" lang="es-ES" b="0" i="0" u="none" strike="noStrike" cap="none" normalizeH="0" baseline="0" dirty="0" smtClean="0">
            <a:ln>
              <a:noFill/>
            </a:ln>
            <a:solidFill>
              <a:srgbClr val="FFFF00"/>
            </a:solidFill>
            <a:effectLst/>
            <a:latin typeface="Arial" charset="0"/>
            <a:cs typeface="Arial" charset="0"/>
          </a:endParaRPr>
        </a:p>
      </dgm:t>
    </dgm:pt>
    <dgm:pt modelId="{4102B3D7-1555-40FD-AA08-4016C3E5297E}" type="parTrans" cxnId="{B80655DF-C0CA-4E2D-ABA4-082D223BFD2E}">
      <dgm:prSet/>
      <dgm:spPr/>
      <dgm:t>
        <a:bodyPr/>
        <a:lstStyle/>
        <a:p>
          <a:endParaRPr lang="es-CL"/>
        </a:p>
      </dgm:t>
    </dgm:pt>
    <dgm:pt modelId="{405ABB07-06F4-413E-94D1-FA4BD7596D62}" type="sibTrans" cxnId="{B80655DF-C0CA-4E2D-ABA4-082D223BFD2E}">
      <dgm:prSet/>
      <dgm:spPr/>
      <dgm:t>
        <a:bodyPr/>
        <a:lstStyle/>
        <a:p>
          <a:endParaRPr lang="es-CL"/>
        </a:p>
      </dgm:t>
    </dgm:pt>
    <dgm:pt modelId="{32784F21-B780-4688-882E-F6D07F5168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Compromiso</a:t>
          </a:r>
          <a:endParaRPr kumimoji="0" lang="es-ES" b="0" i="0" u="none" strike="noStrike" cap="none" normalizeH="0" baseline="0" dirty="0" smtClean="0">
            <a:ln>
              <a:noFill/>
            </a:ln>
            <a:solidFill>
              <a:srgbClr val="FFFF00"/>
            </a:solidFill>
            <a:effectLst/>
            <a:latin typeface="Arial" charset="0"/>
            <a:cs typeface="Arial" charset="0"/>
          </a:endParaRPr>
        </a:p>
      </dgm:t>
    </dgm:pt>
    <dgm:pt modelId="{E03F80F0-0182-4063-BAB2-5B079AA0B2EC}" type="parTrans" cxnId="{A48A9F1A-2A17-41B9-B75A-5B559C0E5886}">
      <dgm:prSet/>
      <dgm:spPr/>
      <dgm:t>
        <a:bodyPr/>
        <a:lstStyle/>
        <a:p>
          <a:endParaRPr lang="es-CL"/>
        </a:p>
      </dgm:t>
    </dgm:pt>
    <dgm:pt modelId="{5232CC01-C210-46A8-A763-6DBEFD03BE49}" type="sibTrans" cxnId="{A48A9F1A-2A17-41B9-B75A-5B559C0E5886}">
      <dgm:prSet/>
      <dgm:spPr/>
      <dgm:t>
        <a:bodyPr/>
        <a:lstStyle/>
        <a:p>
          <a:endParaRPr lang="es-CL"/>
        </a:p>
      </dgm:t>
    </dgm:pt>
    <dgm:pt modelId="{16F93B77-2405-48DA-B4EF-9102057490B9}" type="pres">
      <dgm:prSet presAssocID="{735FDC10-E963-4B6B-9971-D2B31C70EB51}" presName="compositeShape" presStyleCnt="0">
        <dgm:presLayoutVars>
          <dgm:chMax val="7"/>
          <dgm:dir/>
          <dgm:resizeHandles val="exact"/>
        </dgm:presLayoutVars>
      </dgm:prSet>
      <dgm:spPr/>
    </dgm:pt>
    <dgm:pt modelId="{17A237E3-09F9-4A7A-8496-362177068AEC}" type="pres">
      <dgm:prSet presAssocID="{D98B0654-5604-44A3-BEA5-DF963D054E2C}" presName="circ1" presStyleLbl="vennNode1" presStyleIdx="0" presStyleCnt="2"/>
      <dgm:spPr/>
      <dgm:t>
        <a:bodyPr/>
        <a:lstStyle/>
        <a:p>
          <a:endParaRPr lang="es-CL"/>
        </a:p>
      </dgm:t>
    </dgm:pt>
    <dgm:pt modelId="{9A607DC6-DDCB-4094-9473-0A856288FE64}" type="pres">
      <dgm:prSet presAssocID="{D98B0654-5604-44A3-BEA5-DF963D054E2C}" presName="circ1Tx" presStyleLbl="revTx" presStyleIdx="0" presStyleCnt="0">
        <dgm:presLayoutVars>
          <dgm:chMax val="0"/>
          <dgm:chPref val="0"/>
          <dgm:bulletEnabled val="1"/>
        </dgm:presLayoutVars>
      </dgm:prSet>
      <dgm:spPr/>
      <dgm:t>
        <a:bodyPr/>
        <a:lstStyle/>
        <a:p>
          <a:endParaRPr lang="es-CL"/>
        </a:p>
      </dgm:t>
    </dgm:pt>
    <dgm:pt modelId="{59D8CEF9-BEAE-46B8-8662-17620B650622}" type="pres">
      <dgm:prSet presAssocID="{32784F21-B780-4688-882E-F6D07F5168B9}" presName="circ2" presStyleLbl="vennNode1" presStyleIdx="1" presStyleCnt="2"/>
      <dgm:spPr/>
      <dgm:t>
        <a:bodyPr/>
        <a:lstStyle/>
        <a:p>
          <a:endParaRPr lang="es-CL"/>
        </a:p>
      </dgm:t>
    </dgm:pt>
    <dgm:pt modelId="{E3F6A721-0FBC-4323-A7BD-94031F06F706}" type="pres">
      <dgm:prSet presAssocID="{32784F21-B780-4688-882E-F6D07F5168B9}" presName="circ2Tx" presStyleLbl="revTx" presStyleIdx="0" presStyleCnt="0">
        <dgm:presLayoutVars>
          <dgm:chMax val="0"/>
          <dgm:chPref val="0"/>
          <dgm:bulletEnabled val="1"/>
        </dgm:presLayoutVars>
      </dgm:prSet>
      <dgm:spPr/>
      <dgm:t>
        <a:bodyPr/>
        <a:lstStyle/>
        <a:p>
          <a:endParaRPr lang="es-CL"/>
        </a:p>
      </dgm:t>
    </dgm:pt>
  </dgm:ptLst>
  <dgm:cxnLst>
    <dgm:cxn modelId="{F4902539-1751-492F-9E70-613858C92213}" type="presOf" srcId="{735FDC10-E963-4B6B-9971-D2B31C70EB51}" destId="{16F93B77-2405-48DA-B4EF-9102057490B9}" srcOrd="0" destOrd="0" presId="urn:microsoft.com/office/officeart/2005/8/layout/venn1"/>
    <dgm:cxn modelId="{B80655DF-C0CA-4E2D-ABA4-082D223BFD2E}" srcId="{735FDC10-E963-4B6B-9971-D2B31C70EB51}" destId="{D98B0654-5604-44A3-BEA5-DF963D054E2C}" srcOrd="0" destOrd="0" parTransId="{4102B3D7-1555-40FD-AA08-4016C3E5297E}" sibTransId="{405ABB07-06F4-413E-94D1-FA4BD7596D62}"/>
    <dgm:cxn modelId="{A48A9F1A-2A17-41B9-B75A-5B559C0E5886}" srcId="{735FDC10-E963-4B6B-9971-D2B31C70EB51}" destId="{32784F21-B780-4688-882E-F6D07F5168B9}" srcOrd="1" destOrd="0" parTransId="{E03F80F0-0182-4063-BAB2-5B079AA0B2EC}" sibTransId="{5232CC01-C210-46A8-A763-6DBEFD03BE49}"/>
    <dgm:cxn modelId="{CC344A8F-5941-4820-8F3B-4CFCDD8854FE}" type="presOf" srcId="{32784F21-B780-4688-882E-F6D07F5168B9}" destId="{E3F6A721-0FBC-4323-A7BD-94031F06F706}" srcOrd="1" destOrd="0" presId="urn:microsoft.com/office/officeart/2005/8/layout/venn1"/>
    <dgm:cxn modelId="{E8D08B59-CA09-4022-8FD6-3A54640478FD}" type="presOf" srcId="{D98B0654-5604-44A3-BEA5-DF963D054E2C}" destId="{17A237E3-09F9-4A7A-8496-362177068AEC}" srcOrd="0" destOrd="0" presId="urn:microsoft.com/office/officeart/2005/8/layout/venn1"/>
    <dgm:cxn modelId="{D090DB9D-BF12-4D5B-8CCB-66E230560BC7}" type="presOf" srcId="{D98B0654-5604-44A3-BEA5-DF963D054E2C}" destId="{9A607DC6-DDCB-4094-9473-0A856288FE64}" srcOrd="1" destOrd="0" presId="urn:microsoft.com/office/officeart/2005/8/layout/venn1"/>
    <dgm:cxn modelId="{DD88551B-3891-4AE7-9189-65F351E6E6C0}" type="presOf" srcId="{32784F21-B780-4688-882E-F6D07F5168B9}" destId="{59D8CEF9-BEAE-46B8-8662-17620B650622}" srcOrd="0" destOrd="0" presId="urn:microsoft.com/office/officeart/2005/8/layout/venn1"/>
    <dgm:cxn modelId="{6B3A4FAC-2F37-4E3A-BA81-CE5BA5CA778C}" type="presParOf" srcId="{16F93B77-2405-48DA-B4EF-9102057490B9}" destId="{17A237E3-09F9-4A7A-8496-362177068AEC}" srcOrd="0" destOrd="0" presId="urn:microsoft.com/office/officeart/2005/8/layout/venn1"/>
    <dgm:cxn modelId="{4D4BCE12-9F98-412B-AA10-9EE7CFA71585}" type="presParOf" srcId="{16F93B77-2405-48DA-B4EF-9102057490B9}" destId="{9A607DC6-DDCB-4094-9473-0A856288FE64}" srcOrd="1" destOrd="0" presId="urn:microsoft.com/office/officeart/2005/8/layout/venn1"/>
    <dgm:cxn modelId="{ECACFEFC-E876-42CB-805D-DD0369EF62C7}" type="presParOf" srcId="{16F93B77-2405-48DA-B4EF-9102057490B9}" destId="{59D8CEF9-BEAE-46B8-8662-17620B650622}" srcOrd="2" destOrd="0" presId="urn:microsoft.com/office/officeart/2005/8/layout/venn1"/>
    <dgm:cxn modelId="{5EC957F1-D7A4-40AD-8502-5393B76D0A93}" type="presParOf" srcId="{16F93B77-2405-48DA-B4EF-9102057490B9}" destId="{E3F6A721-0FBC-4323-A7BD-94031F06F706}"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9A1EB3-26D5-4D4B-A75A-E25E21CF0ACC}" type="doc">
      <dgm:prSet loTypeId="urn:microsoft.com/office/officeart/2005/8/layout/venn1" loCatId="relationship" qsTypeId="urn:microsoft.com/office/officeart/2005/8/quickstyle/simple1" qsCatId="simple" csTypeId="urn:microsoft.com/office/officeart/2005/8/colors/accent1_2" csCatId="accent1"/>
      <dgm:spPr/>
    </dgm:pt>
    <dgm:pt modelId="{30642880-296E-48EF-82F6-E369C81B65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Sistema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Público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Educación</a:t>
          </a:r>
          <a:endParaRPr kumimoji="0" lang="es-ES" b="0" i="0" u="none" strike="noStrike" cap="none" normalizeH="0" baseline="0" dirty="0" smtClean="0">
            <a:ln>
              <a:noFill/>
            </a:ln>
            <a:solidFill>
              <a:srgbClr val="FFFF00"/>
            </a:solidFill>
            <a:effectLst/>
            <a:latin typeface="Arial" charset="0"/>
            <a:cs typeface="Arial" charset="0"/>
          </a:endParaRPr>
        </a:p>
      </dgm:t>
    </dgm:pt>
    <dgm:pt modelId="{87EA9557-7524-4268-9DCB-959378BFC07B}" type="parTrans" cxnId="{863E65DD-B568-4ED0-B170-8D25BA4D0169}">
      <dgm:prSet/>
      <dgm:spPr/>
      <dgm:t>
        <a:bodyPr/>
        <a:lstStyle/>
        <a:p>
          <a:endParaRPr lang="es-CL"/>
        </a:p>
      </dgm:t>
    </dgm:pt>
    <dgm:pt modelId="{335E727B-4065-49B0-B549-36879576CE64}" type="sibTrans" cxnId="{863E65DD-B568-4ED0-B170-8D25BA4D0169}">
      <dgm:prSet/>
      <dgm:spPr/>
      <dgm:t>
        <a:bodyPr/>
        <a:lstStyle/>
        <a:p>
          <a:endParaRPr lang="es-CL"/>
        </a:p>
      </dgm:t>
    </dgm:pt>
    <dgm:pt modelId="{FF75DC43-9E51-4E22-8A56-C6F7779213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Sistema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Público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rgbClr val="FFFF00"/>
              </a:solidFill>
              <a:effectLst/>
              <a:latin typeface="Arial" charset="0"/>
              <a:cs typeface="Arial" charset="0"/>
            </a:rPr>
            <a:t>Salud</a:t>
          </a:r>
          <a:endParaRPr kumimoji="0" lang="es-ES" b="0" i="0" u="none" strike="noStrike" cap="none" normalizeH="0" baseline="0" dirty="0" smtClean="0">
            <a:ln>
              <a:noFill/>
            </a:ln>
            <a:solidFill>
              <a:srgbClr val="FFFF00"/>
            </a:solidFill>
            <a:effectLst/>
            <a:latin typeface="Arial" charset="0"/>
            <a:cs typeface="Arial" charset="0"/>
          </a:endParaRPr>
        </a:p>
      </dgm:t>
    </dgm:pt>
    <dgm:pt modelId="{E5799BB8-1184-40BC-B246-4C72C26EFBAC}" type="parTrans" cxnId="{B66D9832-D7D9-4ADB-9517-282172FDB984}">
      <dgm:prSet/>
      <dgm:spPr/>
      <dgm:t>
        <a:bodyPr/>
        <a:lstStyle/>
        <a:p>
          <a:endParaRPr lang="es-CL"/>
        </a:p>
      </dgm:t>
    </dgm:pt>
    <dgm:pt modelId="{E3EFE343-7F7F-42DE-97AC-11EE5CBBBD4D}" type="sibTrans" cxnId="{B66D9832-D7D9-4ADB-9517-282172FDB984}">
      <dgm:prSet/>
      <dgm:spPr/>
      <dgm:t>
        <a:bodyPr/>
        <a:lstStyle/>
        <a:p>
          <a:endParaRPr lang="es-CL"/>
        </a:p>
      </dgm:t>
    </dgm:pt>
    <dgm:pt modelId="{690CA5F6-9087-4383-B704-08FCDD1EF436}" type="pres">
      <dgm:prSet presAssocID="{C89A1EB3-26D5-4D4B-A75A-E25E21CF0ACC}" presName="compositeShape" presStyleCnt="0">
        <dgm:presLayoutVars>
          <dgm:chMax val="7"/>
          <dgm:dir/>
          <dgm:resizeHandles val="exact"/>
        </dgm:presLayoutVars>
      </dgm:prSet>
      <dgm:spPr/>
    </dgm:pt>
    <dgm:pt modelId="{1C3CD125-84BF-48FF-882D-8D6051951300}" type="pres">
      <dgm:prSet presAssocID="{30642880-296E-48EF-82F6-E369C81B6563}" presName="circ1" presStyleLbl="vennNode1" presStyleIdx="0" presStyleCnt="2"/>
      <dgm:spPr/>
      <dgm:t>
        <a:bodyPr/>
        <a:lstStyle/>
        <a:p>
          <a:endParaRPr lang="es-CL"/>
        </a:p>
      </dgm:t>
    </dgm:pt>
    <dgm:pt modelId="{F194E286-09F0-4F91-89B9-D65F5B48FE3A}" type="pres">
      <dgm:prSet presAssocID="{30642880-296E-48EF-82F6-E369C81B6563}" presName="circ1Tx" presStyleLbl="revTx" presStyleIdx="0" presStyleCnt="0">
        <dgm:presLayoutVars>
          <dgm:chMax val="0"/>
          <dgm:chPref val="0"/>
          <dgm:bulletEnabled val="1"/>
        </dgm:presLayoutVars>
      </dgm:prSet>
      <dgm:spPr/>
      <dgm:t>
        <a:bodyPr/>
        <a:lstStyle/>
        <a:p>
          <a:endParaRPr lang="es-CL"/>
        </a:p>
      </dgm:t>
    </dgm:pt>
    <dgm:pt modelId="{478DF284-C5E1-46D3-BCE4-355B9E913EDC}" type="pres">
      <dgm:prSet presAssocID="{FF75DC43-9E51-4E22-8A56-C6F777921305}" presName="circ2" presStyleLbl="vennNode1" presStyleIdx="1" presStyleCnt="2"/>
      <dgm:spPr/>
      <dgm:t>
        <a:bodyPr/>
        <a:lstStyle/>
        <a:p>
          <a:endParaRPr lang="es-CL"/>
        </a:p>
      </dgm:t>
    </dgm:pt>
    <dgm:pt modelId="{BC1D5CAF-08D7-4952-8816-B00D60243275}" type="pres">
      <dgm:prSet presAssocID="{FF75DC43-9E51-4E22-8A56-C6F777921305}" presName="circ2Tx" presStyleLbl="revTx" presStyleIdx="0" presStyleCnt="0">
        <dgm:presLayoutVars>
          <dgm:chMax val="0"/>
          <dgm:chPref val="0"/>
          <dgm:bulletEnabled val="1"/>
        </dgm:presLayoutVars>
      </dgm:prSet>
      <dgm:spPr/>
      <dgm:t>
        <a:bodyPr/>
        <a:lstStyle/>
        <a:p>
          <a:endParaRPr lang="es-CL"/>
        </a:p>
      </dgm:t>
    </dgm:pt>
  </dgm:ptLst>
  <dgm:cxnLst>
    <dgm:cxn modelId="{584A352A-EE1A-450F-9EBD-190F30D6B58E}" type="presOf" srcId="{C89A1EB3-26D5-4D4B-A75A-E25E21CF0ACC}" destId="{690CA5F6-9087-4383-B704-08FCDD1EF436}" srcOrd="0" destOrd="0" presId="urn:microsoft.com/office/officeart/2005/8/layout/venn1"/>
    <dgm:cxn modelId="{B66D9832-D7D9-4ADB-9517-282172FDB984}" srcId="{C89A1EB3-26D5-4D4B-A75A-E25E21CF0ACC}" destId="{FF75DC43-9E51-4E22-8A56-C6F777921305}" srcOrd="1" destOrd="0" parTransId="{E5799BB8-1184-40BC-B246-4C72C26EFBAC}" sibTransId="{E3EFE343-7F7F-42DE-97AC-11EE5CBBBD4D}"/>
    <dgm:cxn modelId="{863E65DD-B568-4ED0-B170-8D25BA4D0169}" srcId="{C89A1EB3-26D5-4D4B-A75A-E25E21CF0ACC}" destId="{30642880-296E-48EF-82F6-E369C81B6563}" srcOrd="0" destOrd="0" parTransId="{87EA9557-7524-4268-9DCB-959378BFC07B}" sibTransId="{335E727B-4065-49B0-B549-36879576CE64}"/>
    <dgm:cxn modelId="{DFF05CFC-8EB8-4DF5-86BA-11F5EDD09A1B}" type="presOf" srcId="{30642880-296E-48EF-82F6-E369C81B6563}" destId="{F194E286-09F0-4F91-89B9-D65F5B48FE3A}" srcOrd="1" destOrd="0" presId="urn:microsoft.com/office/officeart/2005/8/layout/venn1"/>
    <dgm:cxn modelId="{1F464B06-9799-49B5-A57B-029F181840D5}" type="presOf" srcId="{FF75DC43-9E51-4E22-8A56-C6F777921305}" destId="{478DF284-C5E1-46D3-BCE4-355B9E913EDC}" srcOrd="0" destOrd="0" presId="urn:microsoft.com/office/officeart/2005/8/layout/venn1"/>
    <dgm:cxn modelId="{457DF55B-DAAB-4E78-9C0D-B989B2900CA0}" type="presOf" srcId="{30642880-296E-48EF-82F6-E369C81B6563}" destId="{1C3CD125-84BF-48FF-882D-8D6051951300}" srcOrd="0" destOrd="0" presId="urn:microsoft.com/office/officeart/2005/8/layout/venn1"/>
    <dgm:cxn modelId="{E5EFBE40-16F4-473A-9750-53D1DA0D423B}" type="presOf" srcId="{FF75DC43-9E51-4E22-8A56-C6F777921305}" destId="{BC1D5CAF-08D7-4952-8816-B00D60243275}" srcOrd="1" destOrd="0" presId="urn:microsoft.com/office/officeart/2005/8/layout/venn1"/>
    <dgm:cxn modelId="{9BA5533F-72EB-4714-9696-C60F71F29871}" type="presParOf" srcId="{690CA5F6-9087-4383-B704-08FCDD1EF436}" destId="{1C3CD125-84BF-48FF-882D-8D6051951300}" srcOrd="0" destOrd="0" presId="urn:microsoft.com/office/officeart/2005/8/layout/venn1"/>
    <dgm:cxn modelId="{5D2692D6-6843-4002-ADB2-F481B693E5FB}" type="presParOf" srcId="{690CA5F6-9087-4383-B704-08FCDD1EF436}" destId="{F194E286-09F0-4F91-89B9-D65F5B48FE3A}" srcOrd="1" destOrd="0" presId="urn:microsoft.com/office/officeart/2005/8/layout/venn1"/>
    <dgm:cxn modelId="{62B1FF48-A2BD-429A-88DF-C1C8AFFF344C}" type="presParOf" srcId="{690CA5F6-9087-4383-B704-08FCDD1EF436}" destId="{478DF284-C5E1-46D3-BCE4-355B9E913EDC}" srcOrd="2" destOrd="0" presId="urn:microsoft.com/office/officeart/2005/8/layout/venn1"/>
    <dgm:cxn modelId="{9331F5A7-369B-4483-94E3-4B409161A655}" type="presParOf" srcId="{690CA5F6-9087-4383-B704-08FCDD1EF436}" destId="{BC1D5CAF-08D7-4952-8816-B00D60243275}"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A237E3-09F9-4A7A-8496-362177068AEC}">
      <dsp:nvSpPr>
        <dsp:cNvPr id="0" name=""/>
        <dsp:cNvSpPr/>
      </dsp:nvSpPr>
      <dsp:spPr>
        <a:xfrm>
          <a:off x="1248673" y="6559"/>
          <a:ext cx="2398640" cy="2398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900" b="0" i="0" u="none" strike="noStrike" kern="1200" cap="none" normalizeH="0" baseline="0" dirty="0" smtClean="0">
              <a:ln>
                <a:noFill/>
              </a:ln>
              <a:solidFill>
                <a:srgbClr val="FFFF00"/>
              </a:solidFill>
              <a:effectLst/>
              <a:latin typeface="Arial" charset="0"/>
              <a:cs typeface="Arial" charset="0"/>
            </a:rPr>
            <a:t>Excelencia</a:t>
          </a:r>
          <a:endParaRPr kumimoji="0" lang="es-ES" sz="1900" b="0" i="0" u="none" strike="noStrike" kern="1200" cap="none" normalizeH="0" baseline="0" dirty="0" smtClean="0">
            <a:ln>
              <a:noFill/>
            </a:ln>
            <a:solidFill>
              <a:srgbClr val="FFFF00"/>
            </a:solidFill>
            <a:effectLst/>
            <a:latin typeface="Arial" charset="0"/>
            <a:cs typeface="Arial" charset="0"/>
          </a:endParaRPr>
        </a:p>
      </dsp:txBody>
      <dsp:txXfrm>
        <a:off x="1583618" y="289411"/>
        <a:ext cx="1382999" cy="1832937"/>
      </dsp:txXfrm>
    </dsp:sp>
    <dsp:sp modelId="{59D8CEF9-BEAE-46B8-8662-17620B650622}">
      <dsp:nvSpPr>
        <dsp:cNvPr id="0" name=""/>
        <dsp:cNvSpPr/>
      </dsp:nvSpPr>
      <dsp:spPr>
        <a:xfrm>
          <a:off x="2977422" y="6559"/>
          <a:ext cx="2398640" cy="2398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900" b="0" i="0" u="none" strike="noStrike" kern="1200" cap="none" normalizeH="0" baseline="0" dirty="0" smtClean="0">
              <a:ln>
                <a:noFill/>
              </a:ln>
              <a:solidFill>
                <a:srgbClr val="FFFF00"/>
              </a:solidFill>
              <a:effectLst/>
              <a:latin typeface="Arial" charset="0"/>
              <a:cs typeface="Arial" charset="0"/>
            </a:rPr>
            <a:t>Compromiso</a:t>
          </a:r>
          <a:endParaRPr kumimoji="0" lang="es-ES" sz="1900" b="0" i="0" u="none" strike="noStrike" kern="1200" cap="none" normalizeH="0" baseline="0" dirty="0" smtClean="0">
            <a:ln>
              <a:noFill/>
            </a:ln>
            <a:solidFill>
              <a:srgbClr val="FFFF00"/>
            </a:solidFill>
            <a:effectLst/>
            <a:latin typeface="Arial" charset="0"/>
            <a:cs typeface="Arial" charset="0"/>
          </a:endParaRPr>
        </a:p>
      </dsp:txBody>
      <dsp:txXfrm>
        <a:off x="3658117" y="289411"/>
        <a:ext cx="1382999" cy="183293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3CD125-84BF-48FF-882D-8D6051951300}">
      <dsp:nvSpPr>
        <dsp:cNvPr id="0" name=""/>
        <dsp:cNvSpPr/>
      </dsp:nvSpPr>
      <dsp:spPr>
        <a:xfrm>
          <a:off x="1285414" y="7931"/>
          <a:ext cx="2899953" cy="28999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Sistema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Público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Educación</a:t>
          </a:r>
          <a:endParaRPr kumimoji="0" lang="es-ES" sz="2800" b="0" i="0" u="none" strike="noStrike" kern="1200" cap="none" normalizeH="0" baseline="0" dirty="0" smtClean="0">
            <a:ln>
              <a:noFill/>
            </a:ln>
            <a:solidFill>
              <a:srgbClr val="FFFF00"/>
            </a:solidFill>
            <a:effectLst/>
            <a:latin typeface="Arial" charset="0"/>
            <a:cs typeface="Arial" charset="0"/>
          </a:endParaRPr>
        </a:p>
      </dsp:txBody>
      <dsp:txXfrm>
        <a:off x="1690363" y="349897"/>
        <a:ext cx="1672045" cy="2216020"/>
      </dsp:txXfrm>
    </dsp:sp>
    <dsp:sp modelId="{478DF284-C5E1-46D3-BCE4-355B9E913EDC}">
      <dsp:nvSpPr>
        <dsp:cNvPr id="0" name=""/>
        <dsp:cNvSpPr/>
      </dsp:nvSpPr>
      <dsp:spPr>
        <a:xfrm>
          <a:off x="3375471" y="7931"/>
          <a:ext cx="2899953" cy="289995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Sistema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Público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800" b="0" i="0" u="none" strike="noStrike" kern="1200" cap="none" normalizeH="0" baseline="0" dirty="0" smtClean="0">
              <a:ln>
                <a:noFill/>
              </a:ln>
              <a:solidFill>
                <a:srgbClr val="FFFF00"/>
              </a:solidFill>
              <a:effectLst/>
              <a:latin typeface="Arial" charset="0"/>
              <a:cs typeface="Arial" charset="0"/>
            </a:rPr>
            <a:t>Salud</a:t>
          </a:r>
          <a:endParaRPr kumimoji="0" lang="es-ES" sz="2800" b="0" i="0" u="none" strike="noStrike" kern="1200" cap="none" normalizeH="0" baseline="0" dirty="0" smtClean="0">
            <a:ln>
              <a:noFill/>
            </a:ln>
            <a:solidFill>
              <a:srgbClr val="FFFF00"/>
            </a:solidFill>
            <a:effectLst/>
            <a:latin typeface="Arial" charset="0"/>
            <a:cs typeface="Arial" charset="0"/>
          </a:endParaRPr>
        </a:p>
      </dsp:txBody>
      <dsp:txXfrm>
        <a:off x="4198431" y="349897"/>
        <a:ext cx="1672045" cy="22160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s-CL"/>
          </a:p>
        </p:txBody>
      </p:sp>
      <p:sp>
        <p:nvSpPr>
          <p:cNvPr id="294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s-CL"/>
          </a:p>
        </p:txBody>
      </p:sp>
      <p:sp>
        <p:nvSpPr>
          <p:cNvPr id="294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s-CL"/>
          </a:p>
        </p:txBody>
      </p:sp>
      <p:sp>
        <p:nvSpPr>
          <p:cNvPr id="294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0886D61C-EDC6-4F7A-8A88-EE48360AE54D}" type="slidenum">
              <a:rPr lang="es-CL"/>
              <a:pPr>
                <a:defRPr/>
              </a:pPr>
              <a:t>‹Nº›</a:t>
            </a:fld>
            <a:endParaRPr lang="es-C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Haga clic para modificar el estilo de texto del patrón</a:t>
            </a:r>
          </a:p>
          <a:p>
            <a:pPr lvl="1"/>
            <a:r>
              <a:rPr lang="en-US" noProof="0" smtClean="0"/>
              <a:t>Segundo nivel</a:t>
            </a:r>
          </a:p>
          <a:p>
            <a:pPr lvl="2"/>
            <a:r>
              <a:rPr lang="en-US" noProof="0" smtClean="0"/>
              <a:t>Tercer nivel</a:t>
            </a:r>
          </a:p>
          <a:p>
            <a:pPr lvl="3"/>
            <a:r>
              <a:rPr lang="en-US" noProof="0" smtClean="0"/>
              <a:t>Cuarto nivel</a:t>
            </a:r>
          </a:p>
          <a:p>
            <a:pPr lvl="4"/>
            <a:r>
              <a:rPr lang="en-US" noProof="0" smtClean="0"/>
              <a:t>Quinto nivel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62B6EA3-0557-4C60-93DE-F291865B0535}"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Salud y derechos</a:t>
            </a:r>
            <a:r>
              <a:rPr lang="es-CL" baseline="0" dirty="0" smtClean="0"/>
              <a:t>. Concepción de lo humano. Ciudadano, empoderamiento.</a:t>
            </a:r>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L" smtClean="0"/>
          </a:p>
        </p:txBody>
      </p:sp>
      <p:sp>
        <p:nvSpPr>
          <p:cNvPr id="4" name="3 Marcador de número de diapositiva"/>
          <p:cNvSpPr>
            <a:spLocks noGrp="1"/>
          </p:cNvSpPr>
          <p:nvPr>
            <p:ph type="sldNum" sz="quarter" idx="5"/>
          </p:nvPr>
        </p:nvSpPr>
        <p:spPr/>
        <p:txBody>
          <a:bodyPr/>
          <a:lstStyle/>
          <a:p>
            <a:pPr>
              <a:defRPr/>
            </a:pPr>
            <a:fld id="{517902B2-ED89-4B17-AA77-4F47C24C0639}" type="slidenum">
              <a:rPr lang="es-CL" smtClean="0"/>
              <a:pPr>
                <a:defRPr/>
              </a:pPr>
              <a:t>27</a:t>
            </a:fld>
            <a:endParaRPr lang="es-CL"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pPr>
              <a:defRPr/>
            </a:pPr>
            <a:fld id="{A62B6EA3-0557-4C60-93DE-F291865B0535}"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912C69-FD1F-4E0A-8F1D-6A259005D7B1}"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901F7F-64C8-4F4F-BCA6-A85C77ECAA73}"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E1EA2A-20C3-4C1B-9DD2-D1285E651AE5}"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D9F69-7ECF-435C-9EDB-C5A266D7ECE3}"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E64EEC-DD61-4EF1-A40E-77785E4F85AD}"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4F9F5F-5384-4567-92B8-28B99858A4A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F7055-CFFE-4A1B-930F-8FCB3C7AB224}"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86DD5D-14C8-49CA-940F-45F5FD8F40A3}"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846648-F09E-4351-809A-5D2BFEFC7449}"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2B9A3D-F910-4740-9FD3-194ACE7431BF}"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68F5B7-D503-4B78-B6B0-BCD58573425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092B39-E876-4506-A7A6-2B338733021F}"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E418FE-2B77-4DC6-9262-FC30A9A88D4A}"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B49FEC06-3FEA-49B2-AEA2-B3B0966CEF2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Diapositiva_de_Microsoft_Office_PowerPoint1.sld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771775" y="4797425"/>
            <a:ext cx="6372225" cy="2000548"/>
          </a:xfrm>
          <a:prstGeom prst="rect">
            <a:avLst/>
          </a:prstGeom>
          <a:noFill/>
          <a:ln w="9525">
            <a:noFill/>
            <a:miter lim="800000"/>
            <a:headEnd/>
            <a:tailEnd/>
          </a:ln>
          <a:effectLst/>
        </p:spPr>
        <p:txBody>
          <a:bodyPr>
            <a:spAutoFit/>
          </a:bodyPr>
          <a:lstStyle/>
          <a:p>
            <a:pPr algn="r" eaLnBrk="0" hangingPunct="0">
              <a:spcBef>
                <a:spcPts val="0"/>
              </a:spcBef>
              <a:defRPr/>
            </a:pPr>
            <a:r>
              <a:rPr lang="es-CL" sz="2000" b="1" dirty="0" smtClean="0">
                <a:solidFill>
                  <a:srgbClr val="FFFF00"/>
                </a:solidFill>
                <a:effectLst>
                  <a:outerShdw blurRad="38100" dist="38100" dir="2700000" algn="tl">
                    <a:srgbClr val="000000"/>
                  </a:outerShdw>
                </a:effectLst>
                <a:cs typeface="+mn-cs"/>
              </a:rPr>
              <a:t>Universidad Pública </a:t>
            </a:r>
            <a:r>
              <a:rPr lang="es-CL" sz="2000" b="1" dirty="0">
                <a:solidFill>
                  <a:srgbClr val="FFFF00"/>
                </a:solidFill>
                <a:effectLst>
                  <a:outerShdw blurRad="38100" dist="38100" dir="2700000" algn="tl">
                    <a:srgbClr val="000000"/>
                  </a:outerShdw>
                </a:effectLst>
                <a:cs typeface="+mn-cs"/>
              </a:rPr>
              <a:t>y </a:t>
            </a:r>
            <a:r>
              <a:rPr lang="es-CL" sz="2000" b="1" dirty="0" smtClean="0">
                <a:solidFill>
                  <a:srgbClr val="FFFF00"/>
                </a:solidFill>
                <a:effectLst>
                  <a:outerShdw blurRad="38100" dist="38100" dir="2700000" algn="tl">
                    <a:srgbClr val="000000"/>
                  </a:outerShdw>
                </a:effectLst>
                <a:cs typeface="+mn-cs"/>
              </a:rPr>
              <a:t>Políticas </a:t>
            </a:r>
            <a:r>
              <a:rPr lang="es-CL" sz="2000" b="1" dirty="0">
                <a:solidFill>
                  <a:srgbClr val="FFFF00"/>
                </a:solidFill>
                <a:effectLst>
                  <a:outerShdw blurRad="38100" dist="38100" dir="2700000" algn="tl">
                    <a:srgbClr val="000000"/>
                  </a:outerShdw>
                </a:effectLst>
                <a:cs typeface="+mn-cs"/>
              </a:rPr>
              <a:t>en </a:t>
            </a:r>
            <a:r>
              <a:rPr lang="es-CL" sz="2000" b="1" dirty="0" smtClean="0">
                <a:solidFill>
                  <a:srgbClr val="FFFF00"/>
                </a:solidFill>
                <a:effectLst>
                  <a:outerShdw blurRad="38100" dist="38100" dir="2700000" algn="tl">
                    <a:srgbClr val="000000"/>
                  </a:outerShdw>
                </a:effectLst>
                <a:cs typeface="+mn-cs"/>
              </a:rPr>
              <a:t>Salud</a:t>
            </a:r>
            <a:endParaRPr lang="en-US" sz="1000" dirty="0">
              <a:solidFill>
                <a:srgbClr val="FFFF00"/>
              </a:solidFill>
              <a:effectLst>
                <a:outerShdw blurRad="38100" dist="38100" dir="2700000" algn="tl">
                  <a:srgbClr val="000000"/>
                </a:outerShdw>
              </a:effectLst>
              <a:cs typeface="+mn-cs"/>
            </a:endParaRPr>
          </a:p>
          <a:p>
            <a:pPr algn="r" eaLnBrk="0" hangingPunct="0">
              <a:defRPr/>
            </a:pPr>
            <a:endParaRPr lang="en-US" sz="1600" dirty="0" smtClean="0">
              <a:solidFill>
                <a:srgbClr val="FFFF00"/>
              </a:solidFill>
              <a:effectLst>
                <a:outerShdw blurRad="38100" dist="38100" dir="2700000" algn="tl">
                  <a:srgbClr val="000000"/>
                </a:outerShdw>
              </a:effectLst>
              <a:cs typeface="+mn-cs"/>
            </a:endParaRPr>
          </a:p>
          <a:p>
            <a:pPr algn="r" eaLnBrk="0" hangingPunct="0">
              <a:defRPr/>
            </a:pPr>
            <a:r>
              <a:rPr lang="en-US" sz="1600" dirty="0" smtClean="0">
                <a:solidFill>
                  <a:srgbClr val="FFFF00"/>
                </a:solidFill>
                <a:effectLst>
                  <a:outerShdw blurRad="38100" dist="38100" dir="2700000" algn="tl">
                    <a:srgbClr val="000000"/>
                  </a:outerShdw>
                </a:effectLst>
                <a:cs typeface="+mn-cs"/>
              </a:rPr>
              <a:t>Dr</a:t>
            </a:r>
            <a:r>
              <a:rPr lang="en-US" sz="1600" dirty="0">
                <a:solidFill>
                  <a:srgbClr val="FFFF00"/>
                </a:solidFill>
                <a:effectLst>
                  <a:outerShdw blurRad="38100" dist="38100" dir="2700000" algn="tl">
                    <a:srgbClr val="000000"/>
                  </a:outerShdw>
                </a:effectLst>
                <a:cs typeface="+mn-cs"/>
              </a:rPr>
              <a:t>. Ennio A. Vivaldi Véjar</a:t>
            </a:r>
          </a:p>
          <a:p>
            <a:pPr algn="r" eaLnBrk="0" hangingPunct="0">
              <a:defRPr/>
            </a:pPr>
            <a:r>
              <a:rPr lang="en-US" sz="1600" dirty="0" err="1">
                <a:solidFill>
                  <a:srgbClr val="FFFF00"/>
                </a:solidFill>
                <a:effectLst>
                  <a:outerShdw blurRad="38100" dist="38100" dir="2700000" algn="tl">
                    <a:srgbClr val="000000"/>
                  </a:outerShdw>
                </a:effectLst>
                <a:cs typeface="+mn-cs"/>
              </a:rPr>
              <a:t>Facultad</a:t>
            </a:r>
            <a:r>
              <a:rPr lang="en-US" sz="1600" dirty="0">
                <a:solidFill>
                  <a:srgbClr val="FFFF00"/>
                </a:solidFill>
                <a:effectLst>
                  <a:outerShdw blurRad="38100" dist="38100" dir="2700000" algn="tl">
                    <a:srgbClr val="000000"/>
                  </a:outerShdw>
                </a:effectLst>
                <a:cs typeface="+mn-cs"/>
              </a:rPr>
              <a:t> de Medicina Universidad de Chile</a:t>
            </a:r>
          </a:p>
          <a:p>
            <a:pPr algn="r" eaLnBrk="0" hangingPunct="0">
              <a:defRPr/>
            </a:pPr>
            <a:endParaRPr lang="en-US" sz="800" dirty="0">
              <a:solidFill>
                <a:srgbClr val="FFFF00"/>
              </a:solidFill>
              <a:effectLst>
                <a:outerShdw blurRad="38100" dist="38100" dir="2700000" algn="tl">
                  <a:srgbClr val="000000"/>
                </a:outerShdw>
              </a:effectLst>
              <a:cs typeface="+mn-cs"/>
            </a:endParaRP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Congreso Latinoamericano de Salud Pública 2012</a:t>
            </a: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VIII </a:t>
            </a:r>
            <a:r>
              <a:rPr lang="es-CL" sz="1600" dirty="0">
                <a:solidFill>
                  <a:srgbClr val="FFFF00"/>
                </a:solidFill>
                <a:effectLst>
                  <a:outerShdw blurRad="38100" dist="38100" dir="2700000" algn="tl">
                    <a:srgbClr val="000000"/>
                  </a:outerShdw>
                </a:effectLst>
                <a:cs typeface="Arial" pitchFamily="34" charset="0"/>
              </a:rPr>
              <a:t>Jornadas Internacionales de Salud Pública</a:t>
            </a: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Córdoba </a:t>
            </a:r>
            <a:r>
              <a:rPr lang="es-CL" sz="1600" dirty="0">
                <a:solidFill>
                  <a:srgbClr val="FFFF00"/>
                </a:solidFill>
                <a:effectLst>
                  <a:outerShdw blurRad="38100" dist="38100" dir="2700000" algn="tl">
                    <a:srgbClr val="000000"/>
                  </a:outerShdw>
                </a:effectLst>
                <a:cs typeface="Arial" pitchFamily="34" charset="0"/>
              </a:rPr>
              <a:t>/ Argentina/ 28, 29 y 30 de Noviembre</a:t>
            </a:r>
          </a:p>
        </p:txBody>
      </p:sp>
      <p:pic>
        <p:nvPicPr>
          <p:cNvPr id="2051" name="Picture 3" descr="facha1"/>
          <p:cNvPicPr>
            <a:picLocks noChangeAspect="1" noChangeArrowheads="1"/>
          </p:cNvPicPr>
          <p:nvPr/>
        </p:nvPicPr>
        <p:blipFill>
          <a:blip r:embed="rId2" cstate="print"/>
          <a:srcRect/>
          <a:stretch>
            <a:fillRect/>
          </a:stretch>
        </p:blipFill>
        <p:spPr bwMode="auto">
          <a:xfrm>
            <a:off x="107950" y="5029200"/>
            <a:ext cx="2667000" cy="1485900"/>
          </a:xfrm>
          <a:prstGeom prst="rect">
            <a:avLst/>
          </a:prstGeom>
          <a:noFill/>
          <a:ln w="9525">
            <a:noFill/>
            <a:miter lim="800000"/>
            <a:headEnd/>
            <a:tailEnd/>
          </a:ln>
        </p:spPr>
      </p:pic>
      <p:pic>
        <p:nvPicPr>
          <p:cNvPr id="71682" name="Picture 2"/>
          <p:cNvPicPr>
            <a:picLocks noChangeAspect="1" noChangeArrowheads="1"/>
          </p:cNvPicPr>
          <p:nvPr/>
        </p:nvPicPr>
        <p:blipFill>
          <a:blip r:embed="rId3" cstate="print"/>
          <a:srcRect/>
          <a:stretch>
            <a:fillRect/>
          </a:stretch>
        </p:blipFill>
        <p:spPr bwMode="auto">
          <a:xfrm>
            <a:off x="1835696" y="404664"/>
            <a:ext cx="5735637" cy="4078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09570"/>
          </a:graphicData>
        </a:graphic>
      </p:graphicFrame>
      <p:sp>
        <p:nvSpPr>
          <p:cNvPr id="3076" name="Text Box 4"/>
          <p:cNvSpPr txBox="1">
            <a:spLocks noChangeArrowheads="1"/>
          </p:cNvSpPr>
          <p:nvPr/>
        </p:nvSpPr>
        <p:spPr bwMode="auto">
          <a:xfrm>
            <a:off x="304800" y="228600"/>
            <a:ext cx="8534400" cy="6555641"/>
          </a:xfrm>
          <a:prstGeom prst="rect">
            <a:avLst/>
          </a:prstGeom>
          <a:noFill/>
          <a:ln w="9525">
            <a:noFill/>
            <a:miter lim="800000"/>
            <a:headEnd/>
            <a:tailEnd/>
          </a:ln>
        </p:spPr>
        <p:txBody>
          <a:bodyPr>
            <a:spAutoFit/>
          </a:bodyPr>
          <a:lstStyle/>
          <a:p>
            <a:pPr>
              <a:spcBef>
                <a:spcPct val="50000"/>
              </a:spcBef>
            </a:pPr>
            <a:r>
              <a:rPr lang="es-ES" sz="2400" dirty="0">
                <a:solidFill>
                  <a:srgbClr val="FFFF00"/>
                </a:solidFill>
              </a:rPr>
              <a:t>MISIÓN DE LA UNIVERSIDAD DE CHILE.</a:t>
            </a:r>
          </a:p>
          <a:p>
            <a:pPr>
              <a:spcBef>
                <a:spcPct val="50000"/>
              </a:spcBef>
            </a:pPr>
            <a:r>
              <a:rPr lang="es-ES" sz="2400" dirty="0">
                <a:solidFill>
                  <a:srgbClr val="FFFF00"/>
                </a:solidFill>
              </a:rPr>
              <a:t>Artículo 3°. Es responsabilidad de la Universidad velar por el patrimonio cultural y la identidad nacionales e impulsar el perfeccionamiento del sistema educacional del país. En cumplimiento de su labor, la Universidad responde a los requerimientos de la Nación constituyéndose como reserva intelectual caracterizada por una conciencia social, crítica y éticamente responsable y reconociendo como contenido de su misión la atención de los problemas y necesidades del país. Con ese fin, se obliga al más completo conocimiento de la realidad nacional y a su desarrollo por medio de la investigación y la creación; postula el desarrollo integral, equilibrado y sostenible del país, aportando a la solución de sus problemas desde la perspectiva universitaria, y propende al bien común y a la formación de una ciudadanía inspirada en valores democráticos, procurando el resguardo y enriquecimiento del acervo cultural nacional y universal.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10594"/>
          </a:graphicData>
        </a:graphic>
      </p:graphicFrame>
      <p:sp>
        <p:nvSpPr>
          <p:cNvPr id="4100" name="Text Box 4"/>
          <p:cNvSpPr txBox="1">
            <a:spLocks noChangeArrowheads="1"/>
          </p:cNvSpPr>
          <p:nvPr/>
        </p:nvSpPr>
        <p:spPr bwMode="auto">
          <a:xfrm>
            <a:off x="381000" y="147638"/>
            <a:ext cx="8534400" cy="6248400"/>
          </a:xfrm>
          <a:prstGeom prst="rect">
            <a:avLst/>
          </a:prstGeom>
          <a:noFill/>
          <a:ln w="9525">
            <a:noFill/>
            <a:miter lim="800000"/>
            <a:headEnd/>
            <a:tailEnd/>
          </a:ln>
        </p:spPr>
        <p:txBody>
          <a:bodyPr>
            <a:spAutoFit/>
          </a:bodyPr>
          <a:lstStyle/>
          <a:p>
            <a:pPr>
              <a:spcBef>
                <a:spcPct val="50000"/>
              </a:spcBef>
            </a:pPr>
            <a:r>
              <a:rPr lang="es-ES" sz="2000" dirty="0">
                <a:solidFill>
                  <a:srgbClr val="FFFF00"/>
                </a:solidFill>
              </a:rPr>
              <a:t>La Universidad de Chile sigue siendo una de las instituciones que mayor identificación genera en nuestro país. Genera una notable lealtad, identidad y sentido de pertenencia en sus cuerpos académico, estudiantil, funcionario y de egresados. </a:t>
            </a:r>
            <a:r>
              <a:rPr lang="es-ES" sz="2000" b="1" dirty="0">
                <a:solidFill>
                  <a:srgbClr val="FFFF00"/>
                </a:solidFill>
                <a:effectLst>
                  <a:outerShdw blurRad="38100" dist="38100" dir="2700000" algn="tl">
                    <a:srgbClr val="000000">
                      <a:alpha val="43137"/>
                    </a:srgbClr>
                  </a:outerShdw>
                </a:effectLst>
              </a:rPr>
              <a:t>Una de sus características notables es la diversidad socioeconómica e ideológica de sus integrantes</a:t>
            </a:r>
            <a:r>
              <a:rPr lang="es-ES" sz="2000" dirty="0">
                <a:solidFill>
                  <a:srgbClr val="FFFF00"/>
                </a:solidFill>
              </a:rPr>
              <a:t>.</a:t>
            </a:r>
          </a:p>
          <a:p>
            <a:pPr>
              <a:spcBef>
                <a:spcPct val="50000"/>
              </a:spcBef>
            </a:pPr>
            <a:r>
              <a:rPr lang="es-ES" sz="2000" dirty="0">
                <a:solidFill>
                  <a:srgbClr val="FFFF00"/>
                </a:solidFill>
              </a:rPr>
              <a:t>MISIÓN DE LA UNIVERSIDAD DE CHILE. ESTATUTO ORGÁNICO.</a:t>
            </a:r>
          </a:p>
          <a:p>
            <a:pPr>
              <a:spcBef>
                <a:spcPct val="50000"/>
              </a:spcBef>
            </a:pPr>
            <a:r>
              <a:rPr lang="es-ES" sz="2000" dirty="0">
                <a:solidFill>
                  <a:srgbClr val="FFFF00"/>
                </a:solidFill>
              </a:rPr>
              <a:t>Artículo 4°. Los principios orientadores que guían a la Universidad en el cumplimiento de su misión, inspiran la actividad académica y fundamentan la pertenencia de sus miembros a la vida universitaria son: la libertad de pensamiento y de expresión; el pluralismo; y la participación de sus miembros en la vida institucional, con resguardo de las jerarquías inherentes al quehacer universitario. Forman parte también de estos principios orientadores: la actitud reflexiva, dialogante y crítica en el ejercicio de las tareas intelectuales; la equidad y la valoración del mérito en el ingreso a la Institución, en su promoción y egreso; la formación de personas con sentido ético, cívico y de solidaridad social; el respeto a personas y bienes; el compromiso con la institución; la integración y desarrollo equilibrado de sus funciones universitarias, y el fomento del diálogo y la interacción entre las disciplinas que cultiva.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11618"/>
          </a:graphicData>
        </a:graphic>
      </p:graphicFrame>
      <p:sp>
        <p:nvSpPr>
          <p:cNvPr id="5124" name="Text Box 4"/>
          <p:cNvSpPr txBox="1">
            <a:spLocks noChangeArrowheads="1"/>
          </p:cNvSpPr>
          <p:nvPr/>
        </p:nvSpPr>
        <p:spPr bwMode="auto">
          <a:xfrm>
            <a:off x="381000" y="147638"/>
            <a:ext cx="8534400" cy="6370975"/>
          </a:xfrm>
          <a:prstGeom prst="rect">
            <a:avLst/>
          </a:prstGeom>
          <a:noFill/>
          <a:ln w="9525">
            <a:noFill/>
            <a:miter lim="800000"/>
            <a:headEnd/>
            <a:tailEnd/>
          </a:ln>
        </p:spPr>
        <p:txBody>
          <a:bodyPr>
            <a:spAutoFit/>
          </a:bodyPr>
          <a:lstStyle/>
          <a:p>
            <a:pPr>
              <a:spcBef>
                <a:spcPct val="50000"/>
              </a:spcBef>
            </a:pPr>
            <a:r>
              <a:rPr lang="es-ES" sz="2400" dirty="0">
                <a:solidFill>
                  <a:srgbClr val="FFFF00"/>
                </a:solidFill>
              </a:rPr>
              <a:t>LA UNIVERSIDAD DE CHILE HACIA EL SIGLO XXI</a:t>
            </a:r>
          </a:p>
          <a:p>
            <a:pPr>
              <a:spcBef>
                <a:spcPct val="50000"/>
              </a:spcBef>
            </a:pPr>
            <a:r>
              <a:rPr lang="es-ES" sz="2400" dirty="0">
                <a:solidFill>
                  <a:srgbClr val="FFFF00"/>
                </a:solidFill>
              </a:rPr>
              <a:t>Del documento para la Mesa de Trabajo con el Ministerio de Educación y el Parlamento, 2005. (Aún sin respuesta)</a:t>
            </a:r>
          </a:p>
          <a:p>
            <a:pPr>
              <a:spcBef>
                <a:spcPct val="50000"/>
              </a:spcBef>
            </a:pPr>
            <a:r>
              <a:rPr lang="es-ES" sz="2400" dirty="0">
                <a:solidFill>
                  <a:srgbClr val="FFFF00"/>
                </a:solidFill>
              </a:rPr>
              <a:t>“Si se mantiene la inercia de las actuales políticas, la Universidad de Chile se verá enfrentada a la alternativa de plegarse, sin reservas, a la lógica y la dinámica del mercado o resignarse a un progresivo empobrecimiento, tal como puede visualizarse a través de los efectos de las tensiones fundamentales en que se debate la institución actualmente: 1) tensión entre la necesidad de autofinanciamiento y el cumplimiento de su misión nacional y pública;2) tensión entre el rol articulador e integrador de redes de universidades estatales y la competencia del sistema de educación superior; 3) tensión entre la orientación de la Universidad a problemas nacionales y un sistema de incentivos dominado por el mercado;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12642"/>
          </a:graphicData>
        </a:graphic>
      </p:graphicFrame>
      <p:sp>
        <p:nvSpPr>
          <p:cNvPr id="6148" name="Text Box 4"/>
          <p:cNvSpPr txBox="1">
            <a:spLocks noChangeArrowheads="1"/>
          </p:cNvSpPr>
          <p:nvPr/>
        </p:nvSpPr>
        <p:spPr bwMode="auto">
          <a:xfrm>
            <a:off x="381000" y="147638"/>
            <a:ext cx="8534400" cy="6555641"/>
          </a:xfrm>
          <a:prstGeom prst="rect">
            <a:avLst/>
          </a:prstGeom>
          <a:noFill/>
          <a:ln w="9525">
            <a:noFill/>
            <a:miter lim="800000"/>
            <a:headEnd/>
            <a:tailEnd/>
          </a:ln>
        </p:spPr>
        <p:txBody>
          <a:bodyPr>
            <a:spAutoFit/>
          </a:bodyPr>
          <a:lstStyle/>
          <a:p>
            <a:pPr>
              <a:spcBef>
                <a:spcPct val="50000"/>
              </a:spcBef>
            </a:pPr>
            <a:r>
              <a:rPr lang="es-ES" sz="2400" dirty="0">
                <a:solidFill>
                  <a:srgbClr val="FFFF00"/>
                </a:solidFill>
              </a:rPr>
              <a:t>4) tensión entre el aseguramiento de la calidad académica y un nivel de remuneraciones compatible con el equilibrio presupuestario; 5) tensión entre la recuperación de costos mediante el aumento de derechos de estudio y la captación de alumnos de alto potencial sin discriminación económica; 6) tensión entre las necesidades de inversión en planta física, equipamiento y renovación del capital humano y aquellas que impone el esquema de autofinanciamiento centrado en una lógica de corto plazo; y 7) tensión entre los requerimientos de eficiencia y competencia y un marco legal restrictivo, que impide la modernización de la Universidad y la articulación flexible de las tareas.</a:t>
            </a:r>
          </a:p>
          <a:p>
            <a:pPr>
              <a:spcBef>
                <a:spcPct val="50000"/>
              </a:spcBef>
            </a:pPr>
            <a:r>
              <a:rPr lang="es-ES" sz="2400" dirty="0">
                <a:solidFill>
                  <a:srgbClr val="FFFF00"/>
                </a:solidFill>
              </a:rPr>
              <a:t>Las tendencias que se siguen de estas tensiones no sólo constituyen una amenaza para la subsistencia de la Universidad de Chile, sino también para el conjunto de la educación superior, precisamente por el impacto general que entrañaría su debilitamiento.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55576" y="1628800"/>
          <a:ext cx="7560840" cy="2915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6" name="Text Box 8"/>
          <p:cNvSpPr txBox="1">
            <a:spLocks noChangeArrowheads="1"/>
          </p:cNvSpPr>
          <p:nvPr/>
        </p:nvSpPr>
        <p:spPr bwMode="auto">
          <a:xfrm>
            <a:off x="304800" y="609600"/>
            <a:ext cx="8534400" cy="457200"/>
          </a:xfrm>
          <a:prstGeom prst="rect">
            <a:avLst/>
          </a:prstGeom>
          <a:noFill/>
          <a:ln w="9525">
            <a:noFill/>
            <a:miter lim="800000"/>
            <a:headEnd/>
            <a:tailEnd/>
          </a:ln>
        </p:spPr>
        <p:txBody>
          <a:bodyPr>
            <a:spAutoFit/>
          </a:bodyPr>
          <a:lstStyle/>
          <a:p>
            <a:pPr algn="ctr">
              <a:spcBef>
                <a:spcPct val="50000"/>
              </a:spcBef>
            </a:pPr>
            <a:r>
              <a:rPr lang="es-MX" sz="2400" dirty="0">
                <a:solidFill>
                  <a:srgbClr val="FFFF00"/>
                </a:solidFill>
              </a:rPr>
              <a:t>Facultad de Medicina de la  Universidad de Chile</a:t>
            </a:r>
            <a:endParaRPr lang="es-ES" sz="2400" dirty="0">
              <a:solidFill>
                <a:srgbClr val="FFFF00"/>
              </a:solidFill>
            </a:endParaRPr>
          </a:p>
        </p:txBody>
      </p:sp>
      <p:sp>
        <p:nvSpPr>
          <p:cNvPr id="7177" name="Text Box 9"/>
          <p:cNvSpPr txBox="1">
            <a:spLocks noChangeArrowheads="1"/>
          </p:cNvSpPr>
          <p:nvPr/>
        </p:nvSpPr>
        <p:spPr bwMode="auto">
          <a:xfrm>
            <a:off x="304800" y="4800600"/>
            <a:ext cx="8534400" cy="1200150"/>
          </a:xfrm>
          <a:prstGeom prst="rect">
            <a:avLst/>
          </a:prstGeom>
          <a:noFill/>
          <a:ln w="9525">
            <a:noFill/>
            <a:miter lim="800000"/>
            <a:headEnd/>
            <a:tailEnd/>
          </a:ln>
        </p:spPr>
        <p:txBody>
          <a:bodyPr>
            <a:spAutoFit/>
          </a:bodyPr>
          <a:lstStyle/>
          <a:p>
            <a:pPr>
              <a:spcBef>
                <a:spcPct val="50000"/>
              </a:spcBef>
            </a:pPr>
            <a:r>
              <a:rPr lang="es-MX" sz="2400" dirty="0">
                <a:solidFill>
                  <a:srgbClr val="FFFF00"/>
                </a:solidFill>
              </a:rPr>
              <a:t>Los dos sectores más intervenidos. No pocos piensan que podría haber habido una reflexión más profunda sobre esas intervenciones</a:t>
            </a:r>
            <a:r>
              <a:rPr lang="es-MX" sz="2400" dirty="0"/>
              <a:t>.</a:t>
            </a:r>
            <a:endParaRPr lang="es-E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13666"/>
          </a:graphicData>
        </a:graphic>
      </p:graphicFrame>
      <p:sp>
        <p:nvSpPr>
          <p:cNvPr id="8196" name="Text Box 8"/>
          <p:cNvSpPr txBox="1">
            <a:spLocks noChangeArrowheads="1"/>
          </p:cNvSpPr>
          <p:nvPr/>
        </p:nvSpPr>
        <p:spPr bwMode="auto">
          <a:xfrm>
            <a:off x="304800" y="381000"/>
            <a:ext cx="8534400" cy="4093428"/>
          </a:xfrm>
          <a:prstGeom prst="rect">
            <a:avLst/>
          </a:prstGeom>
          <a:noFill/>
          <a:ln w="9525">
            <a:noFill/>
            <a:miter lim="800000"/>
            <a:headEnd/>
            <a:tailEnd/>
          </a:ln>
        </p:spPr>
        <p:txBody>
          <a:bodyPr>
            <a:spAutoFit/>
          </a:bodyPr>
          <a:lstStyle/>
          <a:p>
            <a:pPr>
              <a:spcBef>
                <a:spcPct val="50000"/>
              </a:spcBef>
            </a:pPr>
            <a:r>
              <a:rPr lang="es-MX" sz="2000" dirty="0">
                <a:solidFill>
                  <a:srgbClr val="FFFF00"/>
                </a:solidFill>
              </a:rPr>
              <a:t>Buscamos un reencuentro entre el Estado y su gran Universidad pública.</a:t>
            </a:r>
          </a:p>
          <a:p>
            <a:pPr>
              <a:spcBef>
                <a:spcPct val="50000"/>
              </a:spcBef>
            </a:pPr>
            <a:r>
              <a:rPr lang="es-MX" sz="2000" dirty="0" smtClean="0">
                <a:solidFill>
                  <a:srgbClr val="FFFF00"/>
                </a:solidFill>
              </a:rPr>
              <a:t>Reflexionar </a:t>
            </a:r>
            <a:r>
              <a:rPr lang="es-MX" sz="2000" dirty="0">
                <a:solidFill>
                  <a:srgbClr val="FFFF00"/>
                </a:solidFill>
              </a:rPr>
              <a:t>y actuar en torno a la relación entre el aparato estatal y las instituciones de educación superior en el sector salud, es decir, la relación entre las políticas públicas y las labores de docencia, investigación y extensión de las universidades para generar un marco con directrices orgánicas que representen una voluntad política propositiva.</a:t>
            </a:r>
          </a:p>
          <a:p>
            <a:pPr>
              <a:spcBef>
                <a:spcPct val="50000"/>
              </a:spcBef>
            </a:pPr>
            <a:r>
              <a:rPr lang="es-MX" sz="2000" dirty="0" smtClean="0">
                <a:solidFill>
                  <a:srgbClr val="FFFF00"/>
                </a:solidFill>
              </a:rPr>
              <a:t>Trabajo </a:t>
            </a:r>
            <a:r>
              <a:rPr lang="es-MX" sz="2000" dirty="0">
                <a:solidFill>
                  <a:srgbClr val="FFFF00"/>
                </a:solidFill>
              </a:rPr>
              <a:t>mancomunado y sostenido entre la Universidad de Chile y el sistema público de salud en investigación, desarrollo de </a:t>
            </a:r>
            <a:r>
              <a:rPr lang="es-MX" sz="2000" dirty="0" smtClean="0">
                <a:solidFill>
                  <a:srgbClr val="FFFF00"/>
                </a:solidFill>
              </a:rPr>
              <a:t>prototipos de atención en salud, </a:t>
            </a:r>
            <a:r>
              <a:rPr lang="es-MX" sz="2000" dirty="0">
                <a:solidFill>
                  <a:srgbClr val="FFFF00"/>
                </a:solidFill>
              </a:rPr>
              <a:t>evaluación de modelos alternativos, definición de perfiles de egresados y especialistas, definición de roles en equipo de salud con formación acorde de los profesionales, estándares asistenciales en hospitales y consultorios, fomento de atención primaria.</a:t>
            </a:r>
            <a:endParaRPr lang="es-MX" sz="2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83"/>
          <p:cNvSpPr>
            <a:spLocks noChangeArrowheads="1"/>
          </p:cNvSpPr>
          <p:nvPr/>
        </p:nvSpPr>
        <p:spPr bwMode="auto">
          <a:xfrm>
            <a:off x="381000" y="519589"/>
            <a:ext cx="8305800" cy="5909310"/>
          </a:xfrm>
          <a:prstGeom prst="rect">
            <a:avLst/>
          </a:prstGeom>
          <a:noFill/>
          <a:ln w="9525" algn="ctr">
            <a:noFill/>
            <a:miter lim="800000"/>
            <a:headEnd/>
            <a:tailEnd/>
          </a:ln>
        </p:spPr>
        <p:txBody>
          <a:bodyPr anchor="ctr">
            <a:spAutoFit/>
          </a:bodyPr>
          <a:lstStyle/>
          <a:p>
            <a:r>
              <a:rPr lang="es-MX" sz="1800" b="1" dirty="0">
                <a:solidFill>
                  <a:srgbClr val="FFFF00"/>
                </a:solidFill>
              </a:rPr>
              <a:t>Algunos objetivos que justifican la sinergia entre Facultad y MINSAL :</a:t>
            </a:r>
            <a:endParaRPr lang="es-CL" sz="1800" b="1" dirty="0">
              <a:solidFill>
                <a:srgbClr val="FFFF00"/>
              </a:solidFill>
            </a:endParaRPr>
          </a:p>
          <a:p>
            <a:endParaRPr lang="es-MX" sz="1800" dirty="0">
              <a:solidFill>
                <a:srgbClr val="FFFF00"/>
              </a:solidFill>
            </a:endParaRPr>
          </a:p>
          <a:p>
            <a:pPr>
              <a:buFont typeface="Arial" charset="0"/>
              <a:buChar char="•"/>
            </a:pPr>
            <a:r>
              <a:rPr lang="es-MX" sz="1800" dirty="0" smtClean="0">
                <a:solidFill>
                  <a:srgbClr val="FFFF00"/>
                </a:solidFill>
              </a:rPr>
              <a:t> Modelos </a:t>
            </a:r>
            <a:r>
              <a:rPr lang="es-MX" sz="1800" dirty="0">
                <a:solidFill>
                  <a:srgbClr val="FFFF00"/>
                </a:solidFill>
              </a:rPr>
              <a:t>de gestión y atención médica.</a:t>
            </a:r>
            <a:endParaRPr lang="es-CL" sz="1800" dirty="0">
              <a:solidFill>
                <a:srgbClr val="FFFF00"/>
              </a:solidFill>
            </a:endParaRPr>
          </a:p>
          <a:p>
            <a:pPr>
              <a:buFont typeface="Arial" charset="0"/>
              <a:buChar char="•"/>
            </a:pPr>
            <a:r>
              <a:rPr lang="es-MX" sz="1800" dirty="0" smtClean="0">
                <a:solidFill>
                  <a:srgbClr val="FFFF00"/>
                </a:solidFill>
              </a:rPr>
              <a:t> Investigación </a:t>
            </a:r>
            <a:r>
              <a:rPr lang="es-MX" sz="1800" dirty="0">
                <a:solidFill>
                  <a:srgbClr val="FFFF00"/>
                </a:solidFill>
              </a:rPr>
              <a:t>aplicada coherente con problemas de salud del país</a:t>
            </a:r>
            <a:endParaRPr lang="es-CL" sz="1800" dirty="0">
              <a:solidFill>
                <a:srgbClr val="FFFF00"/>
              </a:solidFill>
            </a:endParaRPr>
          </a:p>
          <a:p>
            <a:pPr>
              <a:buFont typeface="Arial" charset="0"/>
              <a:buChar char="•"/>
            </a:pPr>
            <a:r>
              <a:rPr lang="es-MX" sz="1800" dirty="0" smtClean="0">
                <a:solidFill>
                  <a:srgbClr val="FFFF00"/>
                </a:solidFill>
              </a:rPr>
              <a:t> Cuestiones </a:t>
            </a:r>
            <a:r>
              <a:rPr lang="es-MX" sz="1800" dirty="0">
                <a:solidFill>
                  <a:srgbClr val="FFFF00"/>
                </a:solidFill>
              </a:rPr>
              <a:t>inmediatamente relevantes para la planificación en salud: ejemplo, requerimientos de especialistas.</a:t>
            </a:r>
            <a:endParaRPr lang="es-CL" sz="1800" dirty="0">
              <a:solidFill>
                <a:srgbClr val="FFFF00"/>
              </a:solidFill>
            </a:endParaRPr>
          </a:p>
          <a:p>
            <a:pPr>
              <a:buFont typeface="Arial" charset="0"/>
              <a:buChar char="•"/>
            </a:pPr>
            <a:r>
              <a:rPr lang="es-MX" sz="1800" dirty="0" smtClean="0">
                <a:solidFill>
                  <a:srgbClr val="FFFF00"/>
                </a:solidFill>
              </a:rPr>
              <a:t> Repensar </a:t>
            </a:r>
            <a:r>
              <a:rPr lang="es-MX" sz="1800" dirty="0">
                <a:solidFill>
                  <a:srgbClr val="FFFF00"/>
                </a:solidFill>
              </a:rPr>
              <a:t>conjuntamente la enseñanza en salud en cuanto a contenido, lugar (salir de hospitales) y modalidad conforme a las nuevas realidades del país: Atención Primaria en Salud, trabajo en equipo de salud.</a:t>
            </a:r>
            <a:endParaRPr lang="es-CL" sz="1800" dirty="0">
              <a:solidFill>
                <a:srgbClr val="FFFF00"/>
              </a:solidFill>
            </a:endParaRPr>
          </a:p>
          <a:p>
            <a:pPr>
              <a:buFont typeface="Arial" charset="0"/>
              <a:buChar char="•"/>
            </a:pPr>
            <a:r>
              <a:rPr lang="es-ES" sz="1800" dirty="0" smtClean="0">
                <a:solidFill>
                  <a:srgbClr val="FFFF00"/>
                </a:solidFill>
              </a:rPr>
              <a:t> Convergencia </a:t>
            </a:r>
            <a:r>
              <a:rPr lang="es-ES" sz="1800" dirty="0">
                <a:solidFill>
                  <a:srgbClr val="FFFF00"/>
                </a:solidFill>
              </a:rPr>
              <a:t>con los planes ministeriales, apoyo al GES y a la política de formación de especialistas.</a:t>
            </a:r>
            <a:endParaRPr lang="es-CL" sz="1800" dirty="0">
              <a:solidFill>
                <a:srgbClr val="FFFF00"/>
              </a:solidFill>
            </a:endParaRPr>
          </a:p>
          <a:p>
            <a:pPr>
              <a:buFont typeface="Arial" charset="0"/>
              <a:buChar char="•"/>
            </a:pPr>
            <a:r>
              <a:rPr lang="es-ES" sz="1800" dirty="0" smtClean="0">
                <a:solidFill>
                  <a:srgbClr val="FFFF00"/>
                </a:solidFill>
              </a:rPr>
              <a:t> Docencia </a:t>
            </a:r>
            <a:r>
              <a:rPr lang="es-ES" sz="1800" dirty="0">
                <a:solidFill>
                  <a:srgbClr val="FFFF00"/>
                </a:solidFill>
              </a:rPr>
              <a:t>orientada a la atención primaria y salud familiar y equipo de salud.</a:t>
            </a:r>
            <a:endParaRPr lang="es-CL" sz="1800" dirty="0">
              <a:solidFill>
                <a:srgbClr val="FFFF00"/>
              </a:solidFill>
            </a:endParaRPr>
          </a:p>
          <a:p>
            <a:pPr>
              <a:buFont typeface="Arial" charset="0"/>
              <a:buChar char="•"/>
            </a:pPr>
            <a:r>
              <a:rPr lang="es-ES" sz="1800" dirty="0" smtClean="0">
                <a:solidFill>
                  <a:srgbClr val="FFFF00"/>
                </a:solidFill>
              </a:rPr>
              <a:t> Cuantificación </a:t>
            </a:r>
            <a:r>
              <a:rPr lang="es-ES" sz="1800" dirty="0">
                <a:solidFill>
                  <a:srgbClr val="FFFF00"/>
                </a:solidFill>
              </a:rPr>
              <a:t>y reconocimiento formal a quienes sin tener horas universitarias contribuyen a la docencia, ofreciendo beneficios relevantes a estos académicos.</a:t>
            </a:r>
            <a:endParaRPr lang="es-CL" sz="1800" dirty="0">
              <a:solidFill>
                <a:srgbClr val="FFFF00"/>
              </a:solidFill>
            </a:endParaRPr>
          </a:p>
          <a:p>
            <a:pPr>
              <a:buFont typeface="Arial" charset="0"/>
              <a:buChar char="•"/>
            </a:pPr>
            <a:r>
              <a:rPr lang="es-ES" sz="1800" dirty="0" smtClean="0">
                <a:solidFill>
                  <a:srgbClr val="FFFF00"/>
                </a:solidFill>
              </a:rPr>
              <a:t> Valoración </a:t>
            </a:r>
            <a:r>
              <a:rPr lang="es-ES" sz="1800" dirty="0">
                <a:solidFill>
                  <a:srgbClr val="FFFF00"/>
                </a:solidFill>
              </a:rPr>
              <a:t>real de labor asistencial de nuestros académicos vinculándola en la calificación y evaluación</a:t>
            </a:r>
            <a:endParaRPr lang="es-CL" sz="1800" dirty="0">
              <a:solidFill>
                <a:srgbClr val="FFFF00"/>
              </a:solidFill>
            </a:endParaRPr>
          </a:p>
          <a:p>
            <a:pPr>
              <a:buFont typeface="Arial" charset="0"/>
              <a:buChar char="•"/>
            </a:pPr>
            <a:r>
              <a:rPr lang="es-MX" sz="1800" dirty="0" smtClean="0">
                <a:solidFill>
                  <a:srgbClr val="FFFF00"/>
                </a:solidFill>
              </a:rPr>
              <a:t> Liderazgo </a:t>
            </a:r>
            <a:r>
              <a:rPr lang="es-MX" sz="1800" dirty="0">
                <a:solidFill>
                  <a:srgbClr val="FFFF00"/>
                </a:solidFill>
              </a:rPr>
              <a:t>en participación CONDAS y  COLDAS</a:t>
            </a:r>
            <a:endParaRPr lang="es-CL" sz="1800" dirty="0">
              <a:solidFill>
                <a:srgbClr val="FFFF00"/>
              </a:solidFill>
            </a:endParaRPr>
          </a:p>
          <a:p>
            <a:pPr>
              <a:buFont typeface="Arial" charset="0"/>
              <a:buChar char="•"/>
            </a:pPr>
            <a:r>
              <a:rPr lang="es-ES" sz="1800" dirty="0" smtClean="0">
                <a:solidFill>
                  <a:srgbClr val="FFFF00"/>
                </a:solidFill>
              </a:rPr>
              <a:t> Considerar </a:t>
            </a:r>
            <a:r>
              <a:rPr lang="es-ES" sz="1800" dirty="0">
                <a:solidFill>
                  <a:srgbClr val="FFFF00"/>
                </a:solidFill>
              </a:rPr>
              <a:t>la creciente judicialización de la medicina en Chile, la que crea un escenario muy complejo por las eventuales responsabilidades médico-legales sobre los pacientes, especialmente si coexisten diversas instituciones funcionando en un mismo centro.</a:t>
            </a:r>
            <a:endParaRPr lang="es-CL" sz="18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763688" y="5517232"/>
            <a:ext cx="5040560" cy="861774"/>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Salud Pública en la Universidad de Chile:</a:t>
            </a:r>
          </a:p>
          <a:p>
            <a:pPr>
              <a:spcBef>
                <a:spcPct val="50000"/>
              </a:spcBef>
            </a:pPr>
            <a:r>
              <a:rPr lang="es-CL" sz="2000" dirty="0" smtClean="0">
                <a:solidFill>
                  <a:srgbClr val="FFFF00"/>
                </a:solidFill>
              </a:rPr>
              <a:t>Docencia, Investigación, Propuestas</a:t>
            </a:r>
          </a:p>
        </p:txBody>
      </p:sp>
      <p:pic>
        <p:nvPicPr>
          <p:cNvPr id="119810" name="Picture 2" descr="C:\Users\Usuario\Desktop\LASP\MD0000105.jpg"/>
          <p:cNvPicPr>
            <a:picLocks noChangeAspect="1" noChangeArrowheads="1"/>
          </p:cNvPicPr>
          <p:nvPr/>
        </p:nvPicPr>
        <p:blipFill>
          <a:blip r:embed="rId3" cstate="print"/>
          <a:srcRect/>
          <a:stretch>
            <a:fillRect/>
          </a:stretch>
        </p:blipFill>
        <p:spPr bwMode="auto">
          <a:xfrm>
            <a:off x="971600" y="260647"/>
            <a:ext cx="6696744" cy="49736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3939540"/>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Innovación Curricular Medicina Universidad de Chile:</a:t>
            </a:r>
          </a:p>
          <a:p>
            <a:pPr>
              <a:spcBef>
                <a:spcPct val="50000"/>
              </a:spcBef>
            </a:pPr>
            <a:r>
              <a:rPr lang="es-CL" sz="2000" dirty="0" smtClean="0">
                <a:solidFill>
                  <a:srgbClr val="FFFF00"/>
                </a:solidFill>
              </a:rPr>
              <a:t>Cuatro grandes dominios que constituyen ejes longitudinales </a:t>
            </a:r>
            <a:r>
              <a:rPr lang="es-CL" sz="2000" dirty="0" err="1" smtClean="0">
                <a:solidFill>
                  <a:srgbClr val="FFFF00"/>
                </a:solidFill>
              </a:rPr>
              <a:t>durate</a:t>
            </a:r>
            <a:r>
              <a:rPr lang="es-CL" sz="2000" dirty="0" smtClean="0">
                <a:solidFill>
                  <a:srgbClr val="FFFF00"/>
                </a:solidFill>
              </a:rPr>
              <a:t> toda la carrera:</a:t>
            </a: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1. Bases científicas e investigación</a:t>
            </a:r>
          </a:p>
          <a:p>
            <a:pPr>
              <a:spcBef>
                <a:spcPct val="50000"/>
              </a:spcBef>
            </a:pPr>
            <a:r>
              <a:rPr lang="es-CL" sz="2000" dirty="0" smtClean="0">
                <a:solidFill>
                  <a:srgbClr val="FFFF00"/>
                </a:solidFill>
              </a:rPr>
              <a:t>2. Formación clínica</a:t>
            </a:r>
          </a:p>
          <a:p>
            <a:pPr>
              <a:spcBef>
                <a:spcPct val="50000"/>
              </a:spcBef>
            </a:pPr>
            <a:r>
              <a:rPr lang="es-CL" sz="2000" dirty="0" smtClean="0">
                <a:solidFill>
                  <a:srgbClr val="FFFF00"/>
                </a:solidFill>
              </a:rPr>
              <a:t>3. Salud Pública</a:t>
            </a:r>
          </a:p>
          <a:p>
            <a:pPr>
              <a:spcBef>
                <a:spcPct val="50000"/>
              </a:spcBef>
            </a:pPr>
            <a:r>
              <a:rPr lang="es-CL" sz="2000" dirty="0" smtClean="0">
                <a:solidFill>
                  <a:srgbClr val="FFFF00"/>
                </a:solidFill>
              </a:rPr>
              <a:t>4. Ética y humanidades</a:t>
            </a:r>
          </a:p>
          <a:p>
            <a:pPr>
              <a:spcBef>
                <a:spcPct val="50000"/>
              </a:spcBef>
            </a:pPr>
            <a:endParaRPr lang="es-CL" sz="2000"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5016758"/>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Del documento de trabajo: Eje Formativo Común de Salud Pública para las carreras de la Salud de la Facultad de Medicina, Universidad de Chile</a:t>
            </a: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La Salud Pública tiene una naturaleza interdisciplinaria que descansa en un diálogo con las ciencias biomédicas básicas y clínicas, así como con las disciplinas de las ciencias sociales, las económicas, las ciencias del ambiente y las ciencias políticas y poblacionales. Es sobre la base se este diálogo que se nutre la visión colectiva de la salud de las personas y comunidades. Esta identidad también implica que, valorando el desarrollo del conocimiento en sí mismo, la Salud Pública, Salud de Poblaciones o Salud Colectiva, tiene una irrenunciable vocación de acción, de transformación del nuevo conocimiento en intervenciones que mejoren el nivel de salud de la población y el efecto de los factores que lo determinan, así como de la respuesta social a los problemas de salud y que se expresa en la organización de sistemas y servicios de salud.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1331640" y="5589240"/>
            <a:ext cx="6372225" cy="954107"/>
          </a:xfrm>
          <a:prstGeom prst="rect">
            <a:avLst/>
          </a:prstGeom>
          <a:noFill/>
          <a:ln w="9525">
            <a:noFill/>
            <a:miter lim="800000"/>
            <a:headEnd/>
            <a:tailEnd/>
          </a:ln>
          <a:effectLst/>
        </p:spPr>
        <p:txBody>
          <a:bodyPr>
            <a:spAutoFit/>
          </a:bodyPr>
          <a:lstStyle/>
          <a:p>
            <a:pPr algn="r" eaLnBrk="0" hangingPunct="0">
              <a:defRPr/>
            </a:pPr>
            <a:endParaRPr lang="en-US" sz="800" dirty="0">
              <a:solidFill>
                <a:srgbClr val="FFFF00"/>
              </a:solidFill>
              <a:effectLst>
                <a:outerShdw blurRad="38100" dist="38100" dir="2700000" algn="tl">
                  <a:srgbClr val="000000"/>
                </a:outerShdw>
              </a:effectLst>
              <a:cs typeface="+mn-cs"/>
            </a:endParaRP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 y el sentimiento de una dignidad </a:t>
            </a:r>
            <a:r>
              <a:rPr lang="es-CL" sz="1600" dirty="0" smtClean="0">
                <a:solidFill>
                  <a:srgbClr val="FFFF00"/>
                </a:solidFill>
                <a:effectLst>
                  <a:outerShdw blurRad="38100" dist="38100" dir="2700000" algn="tl">
                    <a:srgbClr val="000000"/>
                  </a:outerShdw>
                </a:effectLst>
                <a:cs typeface="Arial" pitchFamily="34" charset="0"/>
              </a:rPr>
              <a:t>debida </a:t>
            </a:r>
            <a:r>
              <a:rPr lang="es-CL" sz="1600" dirty="0" smtClean="0">
                <a:solidFill>
                  <a:srgbClr val="FFFF00"/>
                </a:solidFill>
                <a:effectLst>
                  <a:outerShdw blurRad="38100" dist="38100" dir="2700000" algn="tl">
                    <a:srgbClr val="000000"/>
                  </a:outerShdw>
                </a:effectLst>
                <a:cs typeface="Arial" pitchFamily="34" charset="0"/>
              </a:rPr>
              <a:t>y no otorgada”</a:t>
            </a:r>
          </a:p>
          <a:p>
            <a:pPr algn="r" eaLnBrk="0" hangingPunct="0">
              <a:defRPr/>
            </a:pPr>
            <a:endParaRPr lang="es-CL" sz="1600" dirty="0" smtClean="0">
              <a:solidFill>
                <a:srgbClr val="FFFF00"/>
              </a:solidFill>
              <a:effectLst>
                <a:outerShdw blurRad="38100" dist="38100" dir="2700000" algn="tl">
                  <a:srgbClr val="000000"/>
                </a:outerShdw>
              </a:effectLst>
              <a:cs typeface="Arial" pitchFamily="34" charset="0"/>
            </a:endParaRP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Vicente Huidobro, </a:t>
            </a:r>
            <a:r>
              <a:rPr lang="es-CL" sz="1600" i="1" dirty="0" err="1" smtClean="0">
                <a:solidFill>
                  <a:srgbClr val="FFFF00"/>
                </a:solidFill>
                <a:effectLst>
                  <a:outerShdw blurRad="38100" dist="38100" dir="2700000" algn="tl">
                    <a:srgbClr val="000000"/>
                  </a:outerShdw>
                </a:effectLst>
                <a:cs typeface="Arial" pitchFamily="34" charset="0"/>
              </a:rPr>
              <a:t>Altazor</a:t>
            </a:r>
            <a:endParaRPr lang="es-CL" sz="1600" i="1" dirty="0">
              <a:solidFill>
                <a:srgbClr val="FFFF00"/>
              </a:solidFill>
              <a:effectLst>
                <a:outerShdw blurRad="38100" dist="38100" dir="2700000" algn="tl">
                  <a:srgbClr val="000000"/>
                </a:outerShdw>
              </a:effectLst>
              <a:cs typeface="Arial" pitchFamily="34" charset="0"/>
            </a:endParaRPr>
          </a:p>
        </p:txBody>
      </p:sp>
      <p:pic>
        <p:nvPicPr>
          <p:cNvPr id="2053" name="Picture 5"/>
          <p:cNvPicPr>
            <a:picLocks noChangeAspect="1" noChangeArrowheads="1"/>
          </p:cNvPicPr>
          <p:nvPr/>
        </p:nvPicPr>
        <p:blipFill>
          <a:blip r:embed="rId3" cstate="print"/>
          <a:srcRect l="6216" t="10020" r="8160" b="7818"/>
          <a:stretch>
            <a:fillRect/>
          </a:stretch>
        </p:blipFill>
        <p:spPr bwMode="auto">
          <a:xfrm>
            <a:off x="1187624" y="908720"/>
            <a:ext cx="6408712" cy="4491576"/>
          </a:xfrm>
          <a:prstGeom prst="rect">
            <a:avLst/>
          </a:prstGeom>
          <a:noFill/>
          <a:ln w="9525">
            <a:noFill/>
            <a:miter lim="800000"/>
            <a:headEnd/>
            <a:tailEnd/>
          </a:ln>
          <a:effectLst/>
        </p:spPr>
      </p:pic>
      <p:sp>
        <p:nvSpPr>
          <p:cNvPr id="5" name="Text Box 2"/>
          <p:cNvSpPr txBox="1">
            <a:spLocks noChangeArrowheads="1"/>
          </p:cNvSpPr>
          <p:nvPr/>
        </p:nvSpPr>
        <p:spPr bwMode="auto">
          <a:xfrm>
            <a:off x="683568" y="231031"/>
            <a:ext cx="7920880" cy="461665"/>
          </a:xfrm>
          <a:prstGeom prst="rect">
            <a:avLst/>
          </a:prstGeom>
          <a:noFill/>
          <a:ln w="9525">
            <a:noFill/>
            <a:miter lim="800000"/>
            <a:headEnd/>
            <a:tailEnd/>
          </a:ln>
          <a:effectLst/>
        </p:spPr>
        <p:txBody>
          <a:bodyPr wrap="square">
            <a:spAutoFit/>
          </a:bodyPr>
          <a:lstStyle/>
          <a:p>
            <a:pPr algn="r" eaLnBrk="0" hangingPunct="0">
              <a:defRPr/>
            </a:pPr>
            <a:endParaRPr lang="en-US" sz="800" dirty="0">
              <a:solidFill>
                <a:srgbClr val="FFFF00"/>
              </a:solidFill>
              <a:effectLst>
                <a:outerShdw blurRad="38100" dist="38100" dir="2700000" algn="tl">
                  <a:srgbClr val="000000"/>
                </a:outerShdw>
              </a:effectLst>
              <a:cs typeface="+mn-cs"/>
            </a:endParaRPr>
          </a:p>
          <a:p>
            <a:pPr algn="r" eaLnBrk="0" hangingPunct="0">
              <a:defRPr/>
            </a:pPr>
            <a:r>
              <a:rPr lang="es-CL" sz="1600" dirty="0" smtClean="0">
                <a:solidFill>
                  <a:srgbClr val="FFFF00"/>
                </a:solidFill>
                <a:effectLst>
                  <a:outerShdw blurRad="38100" dist="38100" dir="2700000" algn="tl">
                    <a:srgbClr val="000000"/>
                  </a:outerShdw>
                </a:effectLst>
                <a:cs typeface="Arial" pitchFamily="34" charset="0"/>
              </a:rPr>
              <a:t>Salud pública, protección social, derechos políticos, ciudadanía, economía, república.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7504" y="288925"/>
            <a:ext cx="8568952" cy="5216813"/>
          </a:xfrm>
          <a:prstGeom prst="rect">
            <a:avLst/>
          </a:prstGeom>
          <a:noFill/>
          <a:ln w="9525">
            <a:noFill/>
            <a:miter lim="800000"/>
            <a:headEnd/>
            <a:tailEnd/>
          </a:ln>
        </p:spPr>
        <p:txBody>
          <a:bodyPr wrap="square">
            <a:spAutoFit/>
          </a:bodyPr>
          <a:lstStyle/>
          <a:p>
            <a:pPr>
              <a:spcBef>
                <a:spcPct val="50000"/>
              </a:spcBef>
            </a:pPr>
            <a:r>
              <a:rPr lang="es-CL" sz="1800" b="1" dirty="0" smtClean="0">
                <a:solidFill>
                  <a:srgbClr val="FFFF00"/>
                </a:solidFill>
                <a:effectLst>
                  <a:outerShdw blurRad="38100" dist="38100" dir="2700000" algn="tl">
                    <a:srgbClr val="000000">
                      <a:alpha val="43137"/>
                    </a:srgbClr>
                  </a:outerShdw>
                </a:effectLst>
              </a:rPr>
              <a:t>Núcleos básicos que constituyen el eje formativo común en Salud Pública:</a:t>
            </a:r>
          </a:p>
          <a:p>
            <a:pPr>
              <a:spcBef>
                <a:spcPct val="50000"/>
              </a:spcBef>
            </a:pPr>
            <a:endParaRPr lang="es-CL" sz="1800" dirty="0" smtClean="0">
              <a:solidFill>
                <a:srgbClr val="FFFF00"/>
              </a:solidFill>
            </a:endParaRPr>
          </a:p>
          <a:p>
            <a:pPr>
              <a:spcBef>
                <a:spcPct val="50000"/>
              </a:spcBef>
            </a:pPr>
            <a:r>
              <a:rPr lang="es-CL" sz="1800" dirty="0" smtClean="0">
                <a:solidFill>
                  <a:srgbClr val="FFFF00"/>
                </a:solidFill>
              </a:rPr>
              <a:t>Bases conceptuales de la Salud Pública</a:t>
            </a:r>
          </a:p>
          <a:p>
            <a:pPr>
              <a:spcBef>
                <a:spcPct val="50000"/>
              </a:spcBef>
            </a:pPr>
            <a:endParaRPr lang="es-CL" sz="1800" dirty="0" smtClean="0">
              <a:solidFill>
                <a:srgbClr val="FFFF00"/>
              </a:solidFill>
            </a:endParaRPr>
          </a:p>
          <a:p>
            <a:pPr>
              <a:spcBef>
                <a:spcPct val="50000"/>
              </a:spcBef>
            </a:pPr>
            <a:r>
              <a:rPr lang="es-CL" sz="1800" dirty="0" smtClean="0">
                <a:solidFill>
                  <a:srgbClr val="FFFF00"/>
                </a:solidFill>
              </a:rPr>
              <a:t>Estudio de los problemas de salud de la población y sus factores determinantes</a:t>
            </a:r>
          </a:p>
          <a:p>
            <a:pPr>
              <a:spcBef>
                <a:spcPct val="50000"/>
              </a:spcBef>
            </a:pPr>
            <a:r>
              <a:rPr lang="es-CL" sz="1800" dirty="0" smtClean="0">
                <a:solidFill>
                  <a:srgbClr val="FFFF00"/>
                </a:solidFill>
              </a:rPr>
              <a:t>	Epidemiología</a:t>
            </a:r>
          </a:p>
          <a:p>
            <a:pPr>
              <a:spcBef>
                <a:spcPct val="50000"/>
              </a:spcBef>
            </a:pPr>
            <a:r>
              <a:rPr lang="es-CL" sz="1800" dirty="0" smtClean="0">
                <a:solidFill>
                  <a:srgbClr val="FFFF00"/>
                </a:solidFill>
              </a:rPr>
              <a:t>	Bioestadística</a:t>
            </a:r>
          </a:p>
          <a:p>
            <a:pPr>
              <a:spcBef>
                <a:spcPct val="50000"/>
              </a:spcBef>
            </a:pPr>
            <a:r>
              <a:rPr lang="es-CL" sz="1800" dirty="0" smtClean="0">
                <a:solidFill>
                  <a:srgbClr val="FFFF00"/>
                </a:solidFill>
              </a:rPr>
              <a:t>	Diagnóstico de situación de salud poblacional</a:t>
            </a:r>
          </a:p>
          <a:p>
            <a:pPr>
              <a:spcBef>
                <a:spcPct val="50000"/>
              </a:spcBef>
            </a:pPr>
            <a:endParaRPr lang="es-CL" sz="1800" dirty="0" smtClean="0">
              <a:solidFill>
                <a:srgbClr val="FFFF00"/>
              </a:solidFill>
            </a:endParaRPr>
          </a:p>
          <a:p>
            <a:pPr>
              <a:spcBef>
                <a:spcPct val="50000"/>
              </a:spcBef>
            </a:pPr>
            <a:r>
              <a:rPr lang="es-CL" sz="1800" dirty="0" smtClean="0">
                <a:solidFill>
                  <a:srgbClr val="FFFF00"/>
                </a:solidFill>
              </a:rPr>
              <a:t>Organización de la respuesta social a los problemas de salud de la población </a:t>
            </a:r>
          </a:p>
          <a:p>
            <a:pPr>
              <a:spcBef>
                <a:spcPct val="50000"/>
              </a:spcBef>
            </a:pPr>
            <a:r>
              <a:rPr lang="es-CL" sz="1800" dirty="0" smtClean="0">
                <a:solidFill>
                  <a:srgbClr val="FFFF00"/>
                </a:solidFill>
              </a:rPr>
              <a:t>	Seguridad Social, Sistemas y Servicios de Salud</a:t>
            </a:r>
          </a:p>
          <a:p>
            <a:pPr>
              <a:spcBef>
                <a:spcPct val="50000"/>
              </a:spcBef>
            </a:pPr>
            <a:r>
              <a:rPr lang="es-CL" sz="1800" dirty="0" smtClean="0">
                <a:solidFill>
                  <a:srgbClr val="FFFF00"/>
                </a:solidFill>
              </a:rPr>
              <a:t>	Gestión en instituciones de salud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11560" y="260648"/>
            <a:ext cx="7776864" cy="369332"/>
          </a:xfrm>
          <a:prstGeom prst="rect">
            <a:avLst/>
          </a:prstGeom>
          <a:noFill/>
          <a:ln w="9525">
            <a:noFill/>
            <a:miter lim="800000"/>
            <a:headEnd/>
            <a:tailEnd/>
          </a:ln>
        </p:spPr>
        <p:txBody>
          <a:bodyPr wrap="square">
            <a:spAutoFit/>
          </a:bodyPr>
          <a:lstStyle/>
          <a:p>
            <a:pPr>
              <a:spcBef>
                <a:spcPct val="50000"/>
              </a:spcBef>
            </a:pPr>
            <a:r>
              <a:rPr lang="es-CL" sz="1800" b="1" dirty="0" smtClean="0">
                <a:solidFill>
                  <a:srgbClr val="FFFF00"/>
                </a:solidFill>
                <a:effectLst>
                  <a:outerShdw blurRad="38100" dist="38100" dir="2700000" algn="tl">
                    <a:srgbClr val="000000">
                      <a:alpha val="43137"/>
                    </a:srgbClr>
                  </a:outerShdw>
                </a:effectLst>
              </a:rPr>
              <a:t>Secuencia de cursos de Eje Formativo Común en Salud Pública:</a:t>
            </a:r>
          </a:p>
        </p:txBody>
      </p:sp>
      <p:sp>
        <p:nvSpPr>
          <p:cNvPr id="121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graphicFrame>
        <p:nvGraphicFramePr>
          <p:cNvPr id="121857" name="Object 1"/>
          <p:cNvGraphicFramePr>
            <a:graphicFrameLocks noChangeAspect="1"/>
          </p:cNvGraphicFramePr>
          <p:nvPr/>
        </p:nvGraphicFramePr>
        <p:xfrm>
          <a:off x="971600" y="1124744"/>
          <a:ext cx="6984776" cy="5200894"/>
        </p:xfrm>
        <a:graphic>
          <a:graphicData uri="http://schemas.openxmlformats.org/presentationml/2006/ole">
            <p:oleObj spid="_x0000_s121857" name="Diapositiva" r:id="rId4" imgW="4569028" imgH="3425897" progId="PowerPoint.Slide.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528" y="620688"/>
            <a:ext cx="8424614" cy="4708981"/>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Algunas áreas de influencia/inspiración de la Salud Pública para la docencia de la Facultad de Medicina: </a:t>
            </a: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Salud Pública y definición de perfil de egresado “El médico que Chile necesita”</a:t>
            </a:r>
          </a:p>
          <a:p>
            <a:pPr>
              <a:spcBef>
                <a:spcPct val="50000"/>
              </a:spcBef>
            </a:pPr>
            <a:r>
              <a:rPr lang="es-CL" sz="2000" dirty="0" smtClean="0">
                <a:solidFill>
                  <a:srgbClr val="FFFF00"/>
                </a:solidFill>
              </a:rPr>
              <a:t>Salud Pública e investigación en modelos de atención en salud.</a:t>
            </a:r>
          </a:p>
          <a:p>
            <a:pPr>
              <a:spcBef>
                <a:spcPct val="50000"/>
              </a:spcBef>
            </a:pPr>
            <a:r>
              <a:rPr lang="es-CL" sz="2000" dirty="0" smtClean="0">
                <a:solidFill>
                  <a:srgbClr val="FFFF00"/>
                </a:solidFill>
              </a:rPr>
              <a:t>Salud Pública y formación de pregrado. Ej. Dónde debe impartirse la docencia. </a:t>
            </a:r>
          </a:p>
          <a:p>
            <a:pPr>
              <a:spcBef>
                <a:spcPct val="50000"/>
              </a:spcBef>
            </a:pPr>
            <a:r>
              <a:rPr lang="es-CL" sz="2000" dirty="0" smtClean="0">
                <a:solidFill>
                  <a:srgbClr val="FFFF00"/>
                </a:solidFill>
              </a:rPr>
              <a:t>Salud Pública y formación de recursos humanos de postgrado. Médico de  familiar vs. especialistas que resuelven en consultorios.</a:t>
            </a:r>
          </a:p>
          <a:p>
            <a:pPr>
              <a:spcBef>
                <a:spcPct val="50000"/>
              </a:spcBef>
            </a:pPr>
            <a:r>
              <a:rPr lang="es-CL" sz="2000" dirty="0" smtClean="0">
                <a:solidFill>
                  <a:srgbClr val="FFFF00"/>
                </a:solidFill>
              </a:rPr>
              <a:t>Formación de recursos humanos en Salud Pública: Ingreso de estudiantes a programas de Doctorado (5/año) y Magister (40/año)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528" y="2492896"/>
            <a:ext cx="8424614" cy="1477328"/>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Metodologías de estudio:</a:t>
            </a:r>
          </a:p>
          <a:p>
            <a:pPr>
              <a:spcBef>
                <a:spcPct val="50000"/>
              </a:spcBef>
            </a:pPr>
            <a:r>
              <a:rPr lang="es-CL" sz="2000" dirty="0" smtClean="0">
                <a:solidFill>
                  <a:srgbClr val="FFFF00"/>
                </a:solidFill>
              </a:rPr>
              <a:t>La solución de problemas no es una develación sino una construcción, y es una construcción colectiva: El liderazgo se aprende formando equipos (Experiencia </a:t>
            </a:r>
            <a:r>
              <a:rPr lang="es-CL" sz="2000" dirty="0" err="1" smtClean="0">
                <a:solidFill>
                  <a:srgbClr val="FFFF00"/>
                </a:solidFill>
              </a:rPr>
              <a:t>Icon</a:t>
            </a:r>
            <a:r>
              <a:rPr lang="es-CL" sz="2000" dirty="0" smtClean="0">
                <a:solidFill>
                  <a:srgbClr val="FFFF00"/>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80"/>
          <p:cNvPicPr>
            <a:picLocks noChangeAspect="1" noChangeArrowheads="1"/>
          </p:cNvPicPr>
          <p:nvPr/>
        </p:nvPicPr>
        <p:blipFill>
          <a:blip r:embed="rId2" cstate="print"/>
          <a:srcRect l="15025" t="8252" r="9477" b="349"/>
          <a:stretch>
            <a:fillRect/>
          </a:stretch>
        </p:blipFill>
        <p:spPr bwMode="auto">
          <a:xfrm>
            <a:off x="0" y="0"/>
            <a:ext cx="9144000" cy="6919913"/>
          </a:xfrm>
          <a:prstGeom prst="rect">
            <a:avLst/>
          </a:prstGeom>
          <a:noFill/>
          <a:ln w="9525">
            <a:noFill/>
            <a:miter lim="800000"/>
            <a:headEnd/>
            <a:tailEnd/>
          </a:ln>
        </p:spPr>
      </p:pic>
      <p:sp>
        <p:nvSpPr>
          <p:cNvPr id="97855" name="Rectangle 575"/>
          <p:cNvSpPr>
            <a:spLocks noGrp="1" noChangeArrowheads="1"/>
          </p:cNvSpPr>
          <p:nvPr>
            <p:ph type="title"/>
          </p:nvPr>
        </p:nvSpPr>
        <p:spPr>
          <a:xfrm>
            <a:off x="5929313" y="228600"/>
            <a:ext cx="3214687" cy="720725"/>
          </a:xfrm>
          <a:effectLst>
            <a:outerShdw dist="81320" dir="2319588" algn="ctr" rotWithShape="0">
              <a:schemeClr val="tx1"/>
            </a:outerShdw>
          </a:effectLst>
        </p:spPr>
        <p:txBody>
          <a:bodyPr/>
          <a:lstStyle/>
          <a:p>
            <a:pPr>
              <a:defRPr/>
            </a:pPr>
            <a:r>
              <a:rPr lang="es-MX" sz="3400" dirty="0" smtClean="0">
                <a:solidFill>
                  <a:schemeClr val="bg1"/>
                </a:solidFill>
                <a:effectLst>
                  <a:outerShdw blurRad="38100" dist="38100" dir="2700000" algn="tl">
                    <a:srgbClr val="C0C0C0"/>
                  </a:outerShdw>
                </a:effectLst>
              </a:rPr>
              <a:t>5 Campos</a:t>
            </a:r>
            <a:br>
              <a:rPr lang="es-MX" sz="3400" dirty="0" smtClean="0">
                <a:solidFill>
                  <a:schemeClr val="bg1"/>
                </a:solidFill>
                <a:effectLst>
                  <a:outerShdw blurRad="38100" dist="38100" dir="2700000" algn="tl">
                    <a:srgbClr val="C0C0C0"/>
                  </a:outerShdw>
                </a:effectLst>
              </a:rPr>
            </a:br>
            <a:r>
              <a:rPr lang="es-MX" sz="3400" dirty="0" smtClean="0">
                <a:solidFill>
                  <a:schemeClr val="bg1"/>
                </a:solidFill>
                <a:effectLst>
                  <a:outerShdw blurRad="38100" dist="38100" dir="2700000" algn="tl">
                    <a:srgbClr val="C0C0C0"/>
                  </a:outerShdw>
                </a:effectLst>
              </a:rPr>
              <a:t>16 Hospitales </a:t>
            </a:r>
            <a:endParaRPr lang="es-ES" sz="3400" dirty="0" smtClean="0">
              <a:solidFill>
                <a:schemeClr val="bg1"/>
              </a:solidFill>
              <a:effectLst>
                <a:outerShdw blurRad="38100" dist="38100" dir="2700000" algn="tl">
                  <a:srgbClr val="C0C0C0"/>
                </a:outerShdw>
              </a:effectLst>
            </a:endParaRPr>
          </a:p>
        </p:txBody>
      </p:sp>
      <p:sp>
        <p:nvSpPr>
          <p:cNvPr id="18436" name="Freeform 598"/>
          <p:cNvSpPr>
            <a:spLocks/>
          </p:cNvSpPr>
          <p:nvPr/>
        </p:nvSpPr>
        <p:spPr bwMode="auto">
          <a:xfrm>
            <a:off x="4371975" y="760413"/>
            <a:ext cx="4829175" cy="6140450"/>
          </a:xfrm>
          <a:custGeom>
            <a:avLst/>
            <a:gdLst>
              <a:gd name="T0" fmla="*/ 2147483647 w 3042"/>
              <a:gd name="T1" fmla="*/ 2147483647 h 3868"/>
              <a:gd name="T2" fmla="*/ 2147483647 w 3042"/>
              <a:gd name="T3" fmla="*/ 0 h 3868"/>
              <a:gd name="T4" fmla="*/ 2147483647 w 3042"/>
              <a:gd name="T5" fmla="*/ 2147483647 h 3868"/>
              <a:gd name="T6" fmla="*/ 2147483647 w 3042"/>
              <a:gd name="T7" fmla="*/ 2147483647 h 3868"/>
              <a:gd name="T8" fmla="*/ 0 w 3042"/>
              <a:gd name="T9" fmla="*/ 2147483647 h 3868"/>
              <a:gd name="T10" fmla="*/ 2147483647 w 3042"/>
              <a:gd name="T11" fmla="*/ 2147483647 h 3868"/>
              <a:gd name="T12" fmla="*/ 2147483647 w 3042"/>
              <a:gd name="T13" fmla="*/ 2147483647 h 3868"/>
              <a:gd name="T14" fmla="*/ 2147483647 w 3042"/>
              <a:gd name="T15" fmla="*/ 2147483647 h 3868"/>
              <a:gd name="T16" fmla="*/ 2147483647 w 3042"/>
              <a:gd name="T17" fmla="*/ 2147483647 h 3868"/>
              <a:gd name="T18" fmla="*/ 2147483647 w 3042"/>
              <a:gd name="T19" fmla="*/ 2147483647 h 3868"/>
              <a:gd name="T20" fmla="*/ 2147483647 w 3042"/>
              <a:gd name="T21" fmla="*/ 2147483647 h 3868"/>
              <a:gd name="T22" fmla="*/ 2147483647 w 3042"/>
              <a:gd name="T23" fmla="*/ 2147483647 h 3868"/>
              <a:gd name="T24" fmla="*/ 2147483647 w 3042"/>
              <a:gd name="T25" fmla="*/ 2147483647 h 3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2"/>
              <a:gd name="T40" fmla="*/ 0 h 3868"/>
              <a:gd name="T41" fmla="*/ 3042 w 3042"/>
              <a:gd name="T42" fmla="*/ 3868 h 3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2" h="3868">
                <a:moveTo>
                  <a:pt x="761" y="3"/>
                </a:moveTo>
                <a:lnTo>
                  <a:pt x="758" y="0"/>
                </a:lnTo>
                <a:lnTo>
                  <a:pt x="398" y="93"/>
                </a:lnTo>
                <a:lnTo>
                  <a:pt x="217" y="502"/>
                </a:lnTo>
                <a:lnTo>
                  <a:pt x="0" y="673"/>
                </a:lnTo>
                <a:lnTo>
                  <a:pt x="2115" y="3868"/>
                </a:lnTo>
                <a:lnTo>
                  <a:pt x="3042" y="3868"/>
                </a:lnTo>
                <a:lnTo>
                  <a:pt x="2997" y="1573"/>
                </a:lnTo>
                <a:lnTo>
                  <a:pt x="2574" y="1078"/>
                </a:lnTo>
                <a:lnTo>
                  <a:pt x="2196" y="673"/>
                </a:lnTo>
                <a:lnTo>
                  <a:pt x="1809" y="439"/>
                </a:lnTo>
                <a:lnTo>
                  <a:pt x="1359" y="25"/>
                </a:lnTo>
                <a:lnTo>
                  <a:pt x="761" y="3"/>
                </a:lnTo>
              </a:path>
            </a:pathLst>
          </a:custGeom>
          <a:solidFill>
            <a:srgbClr val="FFFF99">
              <a:alpha val="25098"/>
            </a:srgbClr>
          </a:solidFill>
          <a:ln w="9525">
            <a:solidFill>
              <a:schemeClr val="tx1"/>
            </a:solidFill>
            <a:round/>
            <a:headEnd/>
            <a:tailEnd/>
          </a:ln>
        </p:spPr>
        <p:txBody>
          <a:bodyPr/>
          <a:lstStyle/>
          <a:p>
            <a:endParaRPr lang="es-CL"/>
          </a:p>
        </p:txBody>
      </p:sp>
      <p:sp>
        <p:nvSpPr>
          <p:cNvPr id="18437" name="Text Box 599"/>
          <p:cNvSpPr txBox="1">
            <a:spLocks noChangeArrowheads="1"/>
          </p:cNvSpPr>
          <p:nvPr/>
        </p:nvSpPr>
        <p:spPr bwMode="auto">
          <a:xfrm>
            <a:off x="6135688" y="2435225"/>
            <a:ext cx="2854325" cy="519113"/>
          </a:xfrm>
          <a:prstGeom prst="rect">
            <a:avLst/>
          </a:prstGeom>
          <a:noFill/>
          <a:ln w="9525">
            <a:noFill/>
            <a:miter lim="800000"/>
            <a:headEnd/>
            <a:tailEnd/>
          </a:ln>
        </p:spPr>
        <p:txBody>
          <a:bodyPr wrap="none">
            <a:spAutoFit/>
          </a:bodyPr>
          <a:lstStyle/>
          <a:p>
            <a:r>
              <a:rPr lang="es-MX" b="1">
                <a:solidFill>
                  <a:schemeClr val="bg1"/>
                </a:solidFill>
              </a:rPr>
              <a:t>Campo Oriente</a:t>
            </a:r>
            <a:endParaRPr lang="es-ES" b="1">
              <a:solidFill>
                <a:schemeClr val="bg1"/>
              </a:solidFill>
            </a:endParaRPr>
          </a:p>
        </p:txBody>
      </p:sp>
      <p:sp>
        <p:nvSpPr>
          <p:cNvPr id="18438" name="Freeform 602"/>
          <p:cNvSpPr>
            <a:spLocks/>
          </p:cNvSpPr>
          <p:nvPr/>
        </p:nvSpPr>
        <p:spPr bwMode="auto">
          <a:xfrm>
            <a:off x="2986088" y="1771650"/>
            <a:ext cx="3314700" cy="2881313"/>
          </a:xfrm>
          <a:custGeom>
            <a:avLst/>
            <a:gdLst>
              <a:gd name="T0" fmla="*/ 2147483647 w 2088"/>
              <a:gd name="T1" fmla="*/ 2147483647 h 1815"/>
              <a:gd name="T2" fmla="*/ 0 w 2088"/>
              <a:gd name="T3" fmla="*/ 0 h 1815"/>
              <a:gd name="T4" fmla="*/ 2147483647 w 2088"/>
              <a:gd name="T5" fmla="*/ 2147483647 h 1815"/>
              <a:gd name="T6" fmla="*/ 2147483647 w 2088"/>
              <a:gd name="T7" fmla="*/ 2147483647 h 1815"/>
              <a:gd name="T8" fmla="*/ 2147483647 w 2088"/>
              <a:gd name="T9" fmla="*/ 2147483647 h 1815"/>
              <a:gd name="T10" fmla="*/ 0 60000 65536"/>
              <a:gd name="T11" fmla="*/ 0 60000 65536"/>
              <a:gd name="T12" fmla="*/ 0 60000 65536"/>
              <a:gd name="T13" fmla="*/ 0 60000 65536"/>
              <a:gd name="T14" fmla="*/ 0 60000 65536"/>
              <a:gd name="T15" fmla="*/ 0 w 2088"/>
              <a:gd name="T16" fmla="*/ 0 h 1815"/>
              <a:gd name="T17" fmla="*/ 2088 w 2088"/>
              <a:gd name="T18" fmla="*/ 1815 h 1815"/>
            </a:gdLst>
            <a:ahLst/>
            <a:cxnLst>
              <a:cxn ang="T10">
                <a:pos x="T0" y="T1"/>
              </a:cxn>
              <a:cxn ang="T11">
                <a:pos x="T2" y="T3"/>
              </a:cxn>
              <a:cxn ang="T12">
                <a:pos x="T4" y="T5"/>
              </a:cxn>
              <a:cxn ang="T13">
                <a:pos x="T6" y="T7"/>
              </a:cxn>
              <a:cxn ang="T14">
                <a:pos x="T8" y="T9"/>
              </a:cxn>
            </a:cxnLst>
            <a:rect l="T15" t="T16" r="T17" b="T18"/>
            <a:pathLst>
              <a:path w="2088" h="1815">
                <a:moveTo>
                  <a:pt x="863" y="46"/>
                </a:moveTo>
                <a:lnTo>
                  <a:pt x="0" y="0"/>
                </a:lnTo>
                <a:lnTo>
                  <a:pt x="92" y="1724"/>
                </a:lnTo>
                <a:lnTo>
                  <a:pt x="2088" y="1815"/>
                </a:lnTo>
                <a:lnTo>
                  <a:pt x="863" y="46"/>
                </a:lnTo>
                <a:close/>
              </a:path>
            </a:pathLst>
          </a:custGeom>
          <a:solidFill>
            <a:srgbClr val="CCFFCC">
              <a:alpha val="25098"/>
            </a:srgbClr>
          </a:solidFill>
          <a:ln w="9525">
            <a:solidFill>
              <a:schemeClr val="tx1"/>
            </a:solidFill>
            <a:round/>
            <a:headEnd/>
            <a:tailEnd/>
          </a:ln>
        </p:spPr>
        <p:txBody>
          <a:bodyPr/>
          <a:lstStyle/>
          <a:p>
            <a:endParaRPr lang="es-CL"/>
          </a:p>
        </p:txBody>
      </p:sp>
      <p:sp>
        <p:nvSpPr>
          <p:cNvPr id="18439" name="Text Box 603"/>
          <p:cNvSpPr txBox="1">
            <a:spLocks noChangeArrowheads="1"/>
          </p:cNvSpPr>
          <p:nvPr/>
        </p:nvSpPr>
        <p:spPr bwMode="auto">
          <a:xfrm>
            <a:off x="3316288" y="2708275"/>
            <a:ext cx="1522412" cy="1031875"/>
          </a:xfrm>
          <a:prstGeom prst="rect">
            <a:avLst/>
          </a:prstGeom>
          <a:noFill/>
          <a:ln w="9525">
            <a:noFill/>
            <a:miter lim="800000"/>
            <a:headEnd/>
            <a:tailEnd/>
          </a:ln>
        </p:spPr>
        <p:txBody>
          <a:bodyPr wrap="none">
            <a:spAutoFit/>
          </a:bodyPr>
          <a:lstStyle/>
          <a:p>
            <a:pPr algn="ctr"/>
            <a:r>
              <a:rPr lang="es-MX" b="1">
                <a:solidFill>
                  <a:schemeClr val="bg1"/>
                </a:solidFill>
              </a:rPr>
              <a:t>Campo </a:t>
            </a:r>
          </a:p>
          <a:p>
            <a:pPr algn="ctr"/>
            <a:r>
              <a:rPr lang="es-MX" b="1">
                <a:solidFill>
                  <a:schemeClr val="bg1"/>
                </a:solidFill>
              </a:rPr>
              <a:t>Centro</a:t>
            </a:r>
            <a:endParaRPr lang="es-ES" b="1">
              <a:solidFill>
                <a:schemeClr val="bg1"/>
              </a:solidFill>
            </a:endParaRPr>
          </a:p>
        </p:txBody>
      </p:sp>
      <p:sp>
        <p:nvSpPr>
          <p:cNvPr id="18440" name="Freeform 605"/>
          <p:cNvSpPr>
            <a:spLocks/>
          </p:cNvSpPr>
          <p:nvPr/>
        </p:nvSpPr>
        <p:spPr bwMode="auto">
          <a:xfrm>
            <a:off x="-36513" y="4352925"/>
            <a:ext cx="4822826" cy="2547938"/>
          </a:xfrm>
          <a:custGeom>
            <a:avLst/>
            <a:gdLst>
              <a:gd name="T0" fmla="*/ 2147483647 w 3038"/>
              <a:gd name="T1" fmla="*/ 2147483647 h 1605"/>
              <a:gd name="T2" fmla="*/ 2147483647 w 3038"/>
              <a:gd name="T3" fmla="*/ 2147483647 h 1605"/>
              <a:gd name="T4" fmla="*/ 2147483647 w 3038"/>
              <a:gd name="T5" fmla="*/ 0 h 1605"/>
              <a:gd name="T6" fmla="*/ 0 w 3038"/>
              <a:gd name="T7" fmla="*/ 2147483647 h 1605"/>
              <a:gd name="T8" fmla="*/ 2147483647 w 3038"/>
              <a:gd name="T9" fmla="*/ 2147483647 h 1605"/>
              <a:gd name="T10" fmla="*/ 0 60000 65536"/>
              <a:gd name="T11" fmla="*/ 0 60000 65536"/>
              <a:gd name="T12" fmla="*/ 0 60000 65536"/>
              <a:gd name="T13" fmla="*/ 0 60000 65536"/>
              <a:gd name="T14" fmla="*/ 0 60000 65536"/>
              <a:gd name="T15" fmla="*/ 0 w 3038"/>
              <a:gd name="T16" fmla="*/ 0 h 1605"/>
              <a:gd name="T17" fmla="*/ 3038 w 3038"/>
              <a:gd name="T18" fmla="*/ 1605 h 1605"/>
            </a:gdLst>
            <a:ahLst/>
            <a:cxnLst>
              <a:cxn ang="T10">
                <a:pos x="T0" y="T1"/>
              </a:cxn>
              <a:cxn ang="T11">
                <a:pos x="T2" y="T3"/>
              </a:cxn>
              <a:cxn ang="T12">
                <a:pos x="T4" y="T5"/>
              </a:cxn>
              <a:cxn ang="T13">
                <a:pos x="T6" y="T7"/>
              </a:cxn>
              <a:cxn ang="T14">
                <a:pos x="T8" y="T9"/>
              </a:cxn>
            </a:cxnLst>
            <a:rect l="T15" t="T16" r="T17" b="T18"/>
            <a:pathLst>
              <a:path w="3038" h="1605">
                <a:moveTo>
                  <a:pt x="3038" y="1605"/>
                </a:moveTo>
                <a:lnTo>
                  <a:pt x="3011" y="156"/>
                </a:lnTo>
                <a:lnTo>
                  <a:pt x="20" y="0"/>
                </a:lnTo>
                <a:lnTo>
                  <a:pt x="0" y="1595"/>
                </a:lnTo>
                <a:lnTo>
                  <a:pt x="3038" y="1605"/>
                </a:lnTo>
                <a:close/>
              </a:path>
            </a:pathLst>
          </a:custGeom>
          <a:solidFill>
            <a:srgbClr val="FFCCCC">
              <a:alpha val="25098"/>
            </a:srgbClr>
          </a:solidFill>
          <a:ln w="9525">
            <a:solidFill>
              <a:schemeClr val="tx1"/>
            </a:solidFill>
            <a:round/>
            <a:headEnd/>
            <a:tailEnd/>
          </a:ln>
        </p:spPr>
        <p:txBody>
          <a:bodyPr/>
          <a:lstStyle/>
          <a:p>
            <a:endParaRPr lang="es-CL"/>
          </a:p>
        </p:txBody>
      </p:sp>
      <p:sp>
        <p:nvSpPr>
          <p:cNvPr id="18441" name="Text Box 606"/>
          <p:cNvSpPr txBox="1">
            <a:spLocks noChangeArrowheads="1"/>
          </p:cNvSpPr>
          <p:nvPr/>
        </p:nvSpPr>
        <p:spPr bwMode="auto">
          <a:xfrm>
            <a:off x="1354138" y="5805488"/>
            <a:ext cx="1522412" cy="1031875"/>
          </a:xfrm>
          <a:prstGeom prst="rect">
            <a:avLst/>
          </a:prstGeom>
          <a:noFill/>
          <a:ln w="9525">
            <a:noFill/>
            <a:miter lim="800000"/>
            <a:headEnd/>
            <a:tailEnd/>
          </a:ln>
        </p:spPr>
        <p:txBody>
          <a:bodyPr wrap="none">
            <a:spAutoFit/>
          </a:bodyPr>
          <a:lstStyle/>
          <a:p>
            <a:pPr algn="ctr"/>
            <a:r>
              <a:rPr lang="es-MX" b="1">
                <a:solidFill>
                  <a:schemeClr val="bg1"/>
                </a:solidFill>
              </a:rPr>
              <a:t>Campo </a:t>
            </a:r>
          </a:p>
          <a:p>
            <a:pPr algn="ctr"/>
            <a:r>
              <a:rPr lang="es-MX" b="1">
                <a:solidFill>
                  <a:schemeClr val="bg1"/>
                </a:solidFill>
              </a:rPr>
              <a:t>Sur</a:t>
            </a:r>
            <a:endParaRPr lang="es-ES" b="1">
              <a:solidFill>
                <a:schemeClr val="bg1"/>
              </a:solidFill>
            </a:endParaRPr>
          </a:p>
        </p:txBody>
      </p:sp>
      <p:sp>
        <p:nvSpPr>
          <p:cNvPr id="18442" name="Freeform 607"/>
          <p:cNvSpPr>
            <a:spLocks/>
          </p:cNvSpPr>
          <p:nvPr/>
        </p:nvSpPr>
        <p:spPr bwMode="auto">
          <a:xfrm>
            <a:off x="-28575" y="1328738"/>
            <a:ext cx="3160713" cy="3179762"/>
          </a:xfrm>
          <a:custGeom>
            <a:avLst/>
            <a:gdLst>
              <a:gd name="T0" fmla="*/ 2147483647 w 1991"/>
              <a:gd name="T1" fmla="*/ 2147483647 h 2003"/>
              <a:gd name="T2" fmla="*/ 2147483647 w 1991"/>
              <a:gd name="T3" fmla="*/ 2147483647 h 2003"/>
              <a:gd name="T4" fmla="*/ 2147483647 w 1991"/>
              <a:gd name="T5" fmla="*/ 2147483647 h 2003"/>
              <a:gd name="T6" fmla="*/ 2147483647 w 1991"/>
              <a:gd name="T7" fmla="*/ 2147483647 h 2003"/>
              <a:gd name="T8" fmla="*/ 0 w 1991"/>
              <a:gd name="T9" fmla="*/ 0 h 2003"/>
              <a:gd name="T10" fmla="*/ 2147483647 w 1991"/>
              <a:gd name="T11" fmla="*/ 2147483647 h 2003"/>
              <a:gd name="T12" fmla="*/ 2147483647 w 1991"/>
              <a:gd name="T13" fmla="*/ 2147483647 h 2003"/>
              <a:gd name="T14" fmla="*/ 2147483647 w 1991"/>
              <a:gd name="T15" fmla="*/ 2147483647 h 2003"/>
              <a:gd name="T16" fmla="*/ 0 60000 65536"/>
              <a:gd name="T17" fmla="*/ 0 60000 65536"/>
              <a:gd name="T18" fmla="*/ 0 60000 65536"/>
              <a:gd name="T19" fmla="*/ 0 60000 65536"/>
              <a:gd name="T20" fmla="*/ 0 60000 65536"/>
              <a:gd name="T21" fmla="*/ 0 60000 65536"/>
              <a:gd name="T22" fmla="*/ 0 60000 65536"/>
              <a:gd name="T23" fmla="*/ 0 60000 65536"/>
              <a:gd name="T24" fmla="*/ 0 w 1991"/>
              <a:gd name="T25" fmla="*/ 0 h 2003"/>
              <a:gd name="T26" fmla="*/ 1991 w 1991"/>
              <a:gd name="T27" fmla="*/ 2003 h 20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1" h="2003">
                <a:moveTo>
                  <a:pt x="1926" y="279"/>
                </a:moveTo>
                <a:lnTo>
                  <a:pt x="1991" y="2003"/>
                </a:lnTo>
                <a:lnTo>
                  <a:pt x="21" y="1908"/>
                </a:lnTo>
                <a:lnTo>
                  <a:pt x="15" y="327"/>
                </a:lnTo>
                <a:lnTo>
                  <a:pt x="0" y="0"/>
                </a:lnTo>
                <a:lnTo>
                  <a:pt x="558" y="18"/>
                </a:lnTo>
                <a:lnTo>
                  <a:pt x="1080" y="18"/>
                </a:lnTo>
                <a:lnTo>
                  <a:pt x="1926" y="279"/>
                </a:lnTo>
                <a:close/>
              </a:path>
            </a:pathLst>
          </a:custGeom>
          <a:solidFill>
            <a:srgbClr val="FFB66D">
              <a:alpha val="25098"/>
            </a:srgbClr>
          </a:solidFill>
          <a:ln w="9525">
            <a:solidFill>
              <a:schemeClr val="tx1"/>
            </a:solidFill>
            <a:round/>
            <a:headEnd/>
            <a:tailEnd/>
          </a:ln>
        </p:spPr>
        <p:txBody>
          <a:bodyPr/>
          <a:lstStyle/>
          <a:p>
            <a:endParaRPr lang="es-CL"/>
          </a:p>
        </p:txBody>
      </p:sp>
      <p:sp>
        <p:nvSpPr>
          <p:cNvPr id="18443" name="Text Box 608"/>
          <p:cNvSpPr txBox="1">
            <a:spLocks noChangeArrowheads="1"/>
          </p:cNvSpPr>
          <p:nvPr/>
        </p:nvSpPr>
        <p:spPr bwMode="auto">
          <a:xfrm>
            <a:off x="73025" y="2997200"/>
            <a:ext cx="1960563" cy="1031875"/>
          </a:xfrm>
          <a:prstGeom prst="rect">
            <a:avLst/>
          </a:prstGeom>
          <a:noFill/>
          <a:ln w="9525">
            <a:noFill/>
            <a:miter lim="800000"/>
            <a:headEnd/>
            <a:tailEnd/>
          </a:ln>
        </p:spPr>
        <p:txBody>
          <a:bodyPr wrap="none">
            <a:spAutoFit/>
          </a:bodyPr>
          <a:lstStyle/>
          <a:p>
            <a:pPr algn="ctr"/>
            <a:r>
              <a:rPr lang="es-MX" b="1">
                <a:solidFill>
                  <a:schemeClr val="bg1"/>
                </a:solidFill>
              </a:rPr>
              <a:t>Campo </a:t>
            </a:r>
          </a:p>
          <a:p>
            <a:pPr algn="ctr"/>
            <a:r>
              <a:rPr lang="es-MX" b="1">
                <a:solidFill>
                  <a:schemeClr val="bg1"/>
                </a:solidFill>
              </a:rPr>
              <a:t>Occidente</a:t>
            </a:r>
            <a:endParaRPr lang="es-ES" b="1">
              <a:solidFill>
                <a:schemeClr val="bg1"/>
              </a:solidFill>
            </a:endParaRPr>
          </a:p>
        </p:txBody>
      </p:sp>
      <p:sp>
        <p:nvSpPr>
          <p:cNvPr id="18444" name="Freeform 609"/>
          <p:cNvSpPr>
            <a:spLocks/>
          </p:cNvSpPr>
          <p:nvPr/>
        </p:nvSpPr>
        <p:spPr bwMode="auto">
          <a:xfrm>
            <a:off x="0" y="0"/>
            <a:ext cx="5595938" cy="1849438"/>
          </a:xfrm>
          <a:custGeom>
            <a:avLst/>
            <a:gdLst>
              <a:gd name="T0" fmla="*/ 2147483647 w 3525"/>
              <a:gd name="T1" fmla="*/ 0 h 1165"/>
              <a:gd name="T2" fmla="*/ 0 w 3525"/>
              <a:gd name="T3" fmla="*/ 2147483647 h 1165"/>
              <a:gd name="T4" fmla="*/ 2147483647 w 3525"/>
              <a:gd name="T5" fmla="*/ 2147483647 h 1165"/>
              <a:gd name="T6" fmla="*/ 2147483647 w 3525"/>
              <a:gd name="T7" fmla="*/ 2147483647 h 1165"/>
              <a:gd name="T8" fmla="*/ 2147483647 w 3525"/>
              <a:gd name="T9" fmla="*/ 2147483647 h 1165"/>
              <a:gd name="T10" fmla="*/ 2147483647 w 3525"/>
              <a:gd name="T11" fmla="*/ 2147483647 h 1165"/>
              <a:gd name="T12" fmla="*/ 2147483647 w 3525"/>
              <a:gd name="T13" fmla="*/ 2147483647 h 1165"/>
              <a:gd name="T14" fmla="*/ 2147483647 w 3525"/>
              <a:gd name="T15" fmla="*/ 2147483647 h 1165"/>
              <a:gd name="T16" fmla="*/ 2147483647 w 3525"/>
              <a:gd name="T17" fmla="*/ 2147483647 h 1165"/>
              <a:gd name="T18" fmla="*/ 2147483647 w 3525"/>
              <a:gd name="T19" fmla="*/ 0 h 1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5"/>
              <a:gd name="T31" fmla="*/ 0 h 1165"/>
              <a:gd name="T32" fmla="*/ 3525 w 3525"/>
              <a:gd name="T33" fmla="*/ 1165 h 11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5" h="1165">
                <a:moveTo>
                  <a:pt x="9" y="0"/>
                </a:moveTo>
                <a:lnTo>
                  <a:pt x="0" y="840"/>
                </a:lnTo>
                <a:lnTo>
                  <a:pt x="1080" y="867"/>
                </a:lnTo>
                <a:lnTo>
                  <a:pt x="1908" y="1128"/>
                </a:lnTo>
                <a:lnTo>
                  <a:pt x="2798" y="1165"/>
                </a:lnTo>
                <a:lnTo>
                  <a:pt x="2980" y="984"/>
                </a:lnTo>
                <a:lnTo>
                  <a:pt x="3161" y="575"/>
                </a:lnTo>
                <a:lnTo>
                  <a:pt x="3525" y="483"/>
                </a:lnTo>
                <a:lnTo>
                  <a:pt x="3519" y="6"/>
                </a:lnTo>
                <a:lnTo>
                  <a:pt x="9" y="0"/>
                </a:lnTo>
                <a:close/>
              </a:path>
            </a:pathLst>
          </a:custGeom>
          <a:solidFill>
            <a:srgbClr val="FFFF00">
              <a:alpha val="25098"/>
            </a:srgbClr>
          </a:solidFill>
          <a:ln w="9525">
            <a:solidFill>
              <a:schemeClr val="tx1"/>
            </a:solidFill>
            <a:round/>
            <a:headEnd/>
            <a:tailEnd/>
          </a:ln>
        </p:spPr>
        <p:txBody>
          <a:bodyPr/>
          <a:lstStyle/>
          <a:p>
            <a:endParaRPr lang="es-CL"/>
          </a:p>
        </p:txBody>
      </p:sp>
      <p:sp>
        <p:nvSpPr>
          <p:cNvPr id="18445" name="Text Box 610"/>
          <p:cNvSpPr txBox="1">
            <a:spLocks noChangeArrowheads="1"/>
          </p:cNvSpPr>
          <p:nvPr/>
        </p:nvSpPr>
        <p:spPr bwMode="auto">
          <a:xfrm>
            <a:off x="1979613" y="1125538"/>
            <a:ext cx="2646362" cy="519112"/>
          </a:xfrm>
          <a:prstGeom prst="rect">
            <a:avLst/>
          </a:prstGeom>
          <a:noFill/>
          <a:ln w="9525">
            <a:noFill/>
            <a:miter lim="800000"/>
            <a:headEnd/>
            <a:tailEnd/>
          </a:ln>
        </p:spPr>
        <p:txBody>
          <a:bodyPr>
            <a:spAutoFit/>
          </a:bodyPr>
          <a:lstStyle/>
          <a:p>
            <a:pPr algn="ctr"/>
            <a:r>
              <a:rPr lang="es-MX" b="1">
                <a:solidFill>
                  <a:schemeClr val="bg1"/>
                </a:solidFill>
              </a:rPr>
              <a:t>Campo Norte</a:t>
            </a:r>
            <a:endParaRPr lang="es-ES" b="1">
              <a:solidFill>
                <a:schemeClr val="bg1"/>
              </a:solidFill>
            </a:endParaRPr>
          </a:p>
        </p:txBody>
      </p:sp>
      <p:pic>
        <p:nvPicPr>
          <p:cNvPr id="18446" name="Picture 611"/>
          <p:cNvPicPr>
            <a:picLocks noChangeAspect="1" noChangeArrowheads="1"/>
          </p:cNvPicPr>
          <p:nvPr/>
        </p:nvPicPr>
        <p:blipFill>
          <a:blip r:embed="rId2" cstate="print"/>
          <a:srcRect l="44563" t="79149" r="52451" b="16074"/>
          <a:stretch>
            <a:fillRect/>
          </a:stretch>
        </p:blipFill>
        <p:spPr bwMode="auto">
          <a:xfrm>
            <a:off x="2195513" y="1700213"/>
            <a:ext cx="360362" cy="360362"/>
          </a:xfrm>
          <a:prstGeom prst="rect">
            <a:avLst/>
          </a:prstGeom>
          <a:noFill/>
          <a:ln w="9525">
            <a:noFill/>
            <a:miter lim="800000"/>
            <a:headEnd/>
            <a:tailEnd/>
          </a:ln>
        </p:spPr>
      </p:pic>
      <p:sp>
        <p:nvSpPr>
          <p:cNvPr id="97892" name="Text Box 612"/>
          <p:cNvSpPr txBox="1">
            <a:spLocks noChangeArrowheads="1"/>
          </p:cNvSpPr>
          <p:nvPr/>
        </p:nvSpPr>
        <p:spPr bwMode="auto">
          <a:xfrm>
            <a:off x="293688" y="1700213"/>
            <a:ext cx="1974850" cy="274637"/>
          </a:xfrm>
          <a:prstGeom prst="rect">
            <a:avLst/>
          </a:prstGeom>
          <a:noFill/>
          <a:ln w="9525">
            <a:noFill/>
            <a:miter lim="800000"/>
            <a:headEnd/>
            <a:tailEnd/>
          </a:ln>
          <a:effectLst>
            <a:outerShdw dist="40161" dir="1106097" algn="ctr" rotWithShape="0">
              <a:schemeClr val="tx1"/>
            </a:outerShdw>
          </a:effectLst>
        </p:spPr>
        <p:txBody>
          <a:bodyPr wrap="none">
            <a:spAutoFit/>
          </a:bodyPr>
          <a:lstStyle/>
          <a:p>
            <a:pPr>
              <a:defRPr/>
            </a:pPr>
            <a:r>
              <a:rPr lang="es-MX" sz="1200" b="1" dirty="0">
                <a:solidFill>
                  <a:srgbClr val="DFDA00"/>
                </a:solidFill>
                <a:effectLst>
                  <a:outerShdw blurRad="38100" dist="38100" dir="2700000" algn="tl">
                    <a:srgbClr val="C0C0C0"/>
                  </a:outerShdw>
                </a:effectLst>
              </a:rPr>
              <a:t>Instituto Traumatológico</a:t>
            </a:r>
            <a:endParaRPr lang="es-ES" sz="1200" b="1" dirty="0">
              <a:solidFill>
                <a:srgbClr val="DFDA00"/>
              </a:solidFill>
              <a:effectLst>
                <a:outerShdw blurRad="38100" dist="38100" dir="2700000" algn="tl">
                  <a:srgbClr val="C0C0C0"/>
                </a:outerShdw>
              </a:effectLst>
            </a:endParaRPr>
          </a:p>
        </p:txBody>
      </p:sp>
      <p:sp>
        <p:nvSpPr>
          <p:cNvPr id="18448" name="6 Marcador de número de diapositiva"/>
          <p:cNvSpPr txBox="1">
            <a:spLocks noGrp="1"/>
          </p:cNvSpPr>
          <p:nvPr/>
        </p:nvSpPr>
        <p:spPr bwMode="auto">
          <a:xfrm>
            <a:off x="7275513" y="6572250"/>
            <a:ext cx="1905000" cy="457200"/>
          </a:xfrm>
          <a:prstGeom prst="rect">
            <a:avLst/>
          </a:prstGeom>
          <a:noFill/>
          <a:ln w="9525">
            <a:noFill/>
            <a:miter lim="800000"/>
            <a:headEnd/>
            <a:tailEnd/>
          </a:ln>
        </p:spPr>
        <p:txBody>
          <a:bodyPr/>
          <a:lstStyle/>
          <a:p>
            <a:fld id="{5ED4C61E-DF44-486D-AF81-8AEE3680C91B}" type="slidenum">
              <a:rPr lang="es-ES" sz="1200"/>
              <a:pPr/>
              <a:t>24</a:t>
            </a:fld>
            <a:endParaRPr lang="es-E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686800" cy="6186309"/>
          </a:xfrm>
          <a:prstGeom prst="rect">
            <a:avLst/>
          </a:prstGeom>
          <a:noFill/>
          <a:ln w="9525">
            <a:noFill/>
            <a:miter lim="800000"/>
            <a:headEnd/>
            <a:tailEnd/>
          </a:ln>
        </p:spPr>
        <p:txBody>
          <a:bodyPr>
            <a:spAutoFit/>
          </a:bodyPr>
          <a:lstStyle/>
          <a:p>
            <a:pPr>
              <a:spcBef>
                <a:spcPct val="50000"/>
              </a:spcBef>
            </a:pPr>
            <a:r>
              <a:rPr lang="es-CL" dirty="0" smtClean="0">
                <a:solidFill>
                  <a:srgbClr val="FFFF00"/>
                </a:solidFill>
              </a:rPr>
              <a:t>Cómo normar ocupación de hospitales</a:t>
            </a:r>
          </a:p>
          <a:p>
            <a:pPr>
              <a:spcBef>
                <a:spcPct val="50000"/>
              </a:spcBef>
            </a:pPr>
            <a:endParaRPr lang="es-CL" dirty="0" smtClean="0">
              <a:solidFill>
                <a:srgbClr val="FFFF00"/>
              </a:solidFill>
            </a:endParaRPr>
          </a:p>
          <a:p>
            <a:pPr>
              <a:spcBef>
                <a:spcPct val="50000"/>
              </a:spcBef>
            </a:pPr>
            <a:r>
              <a:rPr lang="es-CL" dirty="0" smtClean="0">
                <a:solidFill>
                  <a:srgbClr val="FFFF00"/>
                </a:solidFill>
              </a:rPr>
              <a:t>Hospitales docentes son 20-30 % más caros.</a:t>
            </a:r>
          </a:p>
          <a:p>
            <a:pPr>
              <a:spcBef>
                <a:spcPct val="50000"/>
              </a:spcBef>
            </a:pPr>
            <a:r>
              <a:rPr lang="es-CL" dirty="0" smtClean="0">
                <a:solidFill>
                  <a:srgbClr val="FFFF00"/>
                </a:solidFill>
              </a:rPr>
              <a:t>Cálculo y traspaso de costos.</a:t>
            </a:r>
          </a:p>
          <a:p>
            <a:pPr>
              <a:spcBef>
                <a:spcPct val="50000"/>
              </a:spcBef>
            </a:pPr>
            <a:r>
              <a:rPr lang="es-CL" dirty="0" smtClean="0">
                <a:solidFill>
                  <a:srgbClr val="FFFF00"/>
                </a:solidFill>
              </a:rPr>
              <a:t>Criterios para financiamiento en salud.</a:t>
            </a:r>
          </a:p>
          <a:p>
            <a:pPr>
              <a:spcBef>
                <a:spcPct val="50000"/>
              </a:spcBef>
            </a:pPr>
            <a:r>
              <a:rPr lang="es-CL" dirty="0" smtClean="0">
                <a:solidFill>
                  <a:srgbClr val="FFFF00"/>
                </a:solidFill>
              </a:rPr>
              <a:t>Razonamientos fantásticos: “Si las universidades [privadas] lucran con la docencia en medicina y para ella requieren enfermos, que compartan utilidades con los proveedores de pacientes [que están, por lo demás, necesitadísimos]”. </a:t>
            </a:r>
          </a:p>
          <a:p>
            <a:pPr>
              <a:spcBef>
                <a:spcPct val="50000"/>
              </a:spcBef>
            </a:pPr>
            <a:r>
              <a:rPr lang="es-CL" dirty="0" smtClean="0">
                <a:solidFill>
                  <a:srgbClr val="FFFF00"/>
                </a:solidFill>
              </a:rPr>
              <a:t>Cuánto se “enriquecen” (en un sentido un poco más amplio del término) las instituciones docentes y asistenciales.</a:t>
            </a:r>
          </a:p>
          <a:p>
            <a:pPr>
              <a:spcBef>
                <a:spcPct val="50000"/>
              </a:spcBef>
            </a:pPr>
            <a:r>
              <a:rPr lang="es-CL" dirty="0" smtClean="0">
                <a:solidFill>
                  <a:srgbClr val="FFFF00"/>
                </a:solidFill>
              </a:rPr>
              <a:t>Responsabilidad del estado en formación de nuevas generaciones de profesionales de la salud.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11560" y="2204864"/>
            <a:ext cx="7200800" cy="1938992"/>
          </a:xfrm>
          <a:prstGeom prst="rect">
            <a:avLst/>
          </a:prstGeom>
          <a:noFill/>
          <a:ln w="9525">
            <a:noFill/>
            <a:miter lim="800000"/>
            <a:headEnd/>
            <a:tailEnd/>
          </a:ln>
        </p:spPr>
        <p:txBody>
          <a:bodyPr wrap="square">
            <a:spAutoFit/>
          </a:bodyPr>
          <a:lstStyle/>
          <a:p>
            <a:pPr>
              <a:spcBef>
                <a:spcPct val="50000"/>
              </a:spcBef>
            </a:pPr>
            <a:r>
              <a:rPr lang="es-CL" dirty="0" smtClean="0">
                <a:solidFill>
                  <a:srgbClr val="FFFF00"/>
                </a:solidFill>
              </a:rPr>
              <a:t>“He </a:t>
            </a:r>
            <a:r>
              <a:rPr lang="es-CL" dirty="0" err="1" smtClean="0">
                <a:solidFill>
                  <a:srgbClr val="FFFF00"/>
                </a:solidFill>
              </a:rPr>
              <a:t>who</a:t>
            </a:r>
            <a:r>
              <a:rPr lang="es-CL" dirty="0" smtClean="0">
                <a:solidFill>
                  <a:srgbClr val="FFFF00"/>
                </a:solidFill>
              </a:rPr>
              <a:t> </a:t>
            </a:r>
            <a:r>
              <a:rPr lang="es-CL" dirty="0" err="1" smtClean="0">
                <a:solidFill>
                  <a:srgbClr val="FFFF00"/>
                </a:solidFill>
              </a:rPr>
              <a:t>knows</a:t>
            </a:r>
            <a:r>
              <a:rPr lang="es-CL" dirty="0" smtClean="0">
                <a:solidFill>
                  <a:srgbClr val="FFFF00"/>
                </a:solidFill>
              </a:rPr>
              <a:t> </a:t>
            </a:r>
            <a:r>
              <a:rPr lang="es-CL" dirty="0" err="1" smtClean="0">
                <a:solidFill>
                  <a:srgbClr val="FFFF00"/>
                </a:solidFill>
              </a:rPr>
              <a:t>the</a:t>
            </a:r>
            <a:r>
              <a:rPr lang="es-CL" dirty="0" smtClean="0">
                <a:solidFill>
                  <a:srgbClr val="FFFF00"/>
                </a:solidFill>
              </a:rPr>
              <a:t> </a:t>
            </a:r>
            <a:r>
              <a:rPr lang="es-CL" dirty="0" err="1" smtClean="0">
                <a:solidFill>
                  <a:srgbClr val="FFFF00"/>
                </a:solidFill>
              </a:rPr>
              <a:t>price</a:t>
            </a:r>
            <a:r>
              <a:rPr lang="es-CL" dirty="0" smtClean="0">
                <a:solidFill>
                  <a:srgbClr val="FFFF00"/>
                </a:solidFill>
              </a:rPr>
              <a:t> of </a:t>
            </a:r>
            <a:r>
              <a:rPr lang="es-CL" dirty="0" err="1" smtClean="0">
                <a:solidFill>
                  <a:srgbClr val="FFFF00"/>
                </a:solidFill>
              </a:rPr>
              <a:t>everything</a:t>
            </a:r>
            <a:r>
              <a:rPr lang="es-CL" dirty="0" smtClean="0">
                <a:solidFill>
                  <a:srgbClr val="FFFF00"/>
                </a:solidFill>
              </a:rPr>
              <a:t> and </a:t>
            </a:r>
            <a:r>
              <a:rPr lang="es-CL" dirty="0" err="1" smtClean="0">
                <a:solidFill>
                  <a:srgbClr val="FFFF00"/>
                </a:solidFill>
              </a:rPr>
              <a:t>the</a:t>
            </a:r>
            <a:r>
              <a:rPr lang="es-CL" dirty="0" smtClean="0">
                <a:solidFill>
                  <a:srgbClr val="FFFF00"/>
                </a:solidFill>
              </a:rPr>
              <a:t> </a:t>
            </a:r>
            <a:r>
              <a:rPr lang="es-CL" dirty="0" err="1" smtClean="0">
                <a:solidFill>
                  <a:srgbClr val="FFFF00"/>
                </a:solidFill>
              </a:rPr>
              <a:t>value</a:t>
            </a:r>
            <a:r>
              <a:rPr lang="es-CL" dirty="0" smtClean="0">
                <a:solidFill>
                  <a:srgbClr val="FFFF00"/>
                </a:solidFill>
              </a:rPr>
              <a:t> of </a:t>
            </a:r>
            <a:r>
              <a:rPr lang="es-CL" dirty="0" err="1" smtClean="0">
                <a:solidFill>
                  <a:srgbClr val="FFFF00"/>
                </a:solidFill>
              </a:rPr>
              <a:t>nothing</a:t>
            </a:r>
            <a:r>
              <a:rPr lang="es-CL" dirty="0" smtClean="0">
                <a:solidFill>
                  <a:srgbClr val="FFFF00"/>
                </a:solidFill>
              </a:rPr>
              <a:t>”</a:t>
            </a:r>
          </a:p>
          <a:p>
            <a:pPr>
              <a:spcBef>
                <a:spcPct val="50000"/>
              </a:spcBef>
            </a:pPr>
            <a:endParaRPr lang="es-CL" dirty="0" smtClean="0">
              <a:solidFill>
                <a:srgbClr val="FFFF00"/>
              </a:solidFill>
            </a:endParaRPr>
          </a:p>
          <a:p>
            <a:pPr>
              <a:spcBef>
                <a:spcPct val="50000"/>
              </a:spcBef>
            </a:pPr>
            <a:r>
              <a:rPr lang="es-CL" dirty="0" smtClean="0">
                <a:solidFill>
                  <a:srgbClr val="FFFF00"/>
                </a:solidFill>
              </a:rPr>
              <a:t>					- Oscar Wilde</a:t>
            </a:r>
            <a:endParaRPr lang="es-CL"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251520" y="1061"/>
            <a:ext cx="8715375" cy="67403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s-CL" sz="1800" dirty="0" smtClean="0">
                <a:solidFill>
                  <a:srgbClr val="FFFF00"/>
                </a:solidFill>
              </a:rPr>
              <a:t> ¿Alguna vez ha sido usted encuestado sobre si está muy de acuerdo, poco de acuerdo, nada de acuerdo o NS/NR con alguna de las siguientes afirmaciones? … ¿o alguna vez ha sido interpelado por un candidato a tomar partido respecto de ellas? ... ¿ o alguna vez ha visto que la editorial de un diario o un programa de análisis político las proponga como asuntos interesantes para reflexionar  sobre ellas?:</a:t>
            </a:r>
          </a:p>
          <a:p>
            <a:pPr lvl="0"/>
            <a:endParaRPr kumimoji="0" lang="es-CL" sz="1800" b="0" i="0" u="none" strike="noStrike" kern="0" cap="none" spc="0" normalizeH="0" baseline="0" noProof="0" dirty="0" smtClean="0">
              <a:ln>
                <a:noFill/>
              </a:ln>
              <a:solidFill>
                <a:srgbClr val="FFFF00"/>
              </a:solidFill>
              <a:effectLst/>
              <a:uLnTx/>
              <a:uFillTx/>
              <a:latin typeface="Tahoma" pitchFamily="34" charset="0"/>
              <a:ea typeface="+mn-ea"/>
              <a:cs typeface="Arial" charset="0"/>
            </a:endParaRPr>
          </a:p>
          <a:p>
            <a:pPr lvl="0"/>
            <a:r>
              <a:rPr kumimoji="0" lang="es-CL" sz="1800" b="0" i="0" u="none" strike="noStrike" kern="0" cap="none" spc="0" normalizeH="0" baseline="0" noProof="0" dirty="0" smtClean="0">
                <a:ln>
                  <a:noFill/>
                </a:ln>
                <a:solidFill>
                  <a:srgbClr val="FFFF00"/>
                </a:solidFill>
                <a:effectLst/>
                <a:uLnTx/>
                <a:uFillTx/>
                <a:latin typeface="Tahoma" pitchFamily="34" charset="0"/>
                <a:ea typeface="+mn-ea"/>
                <a:cs typeface="Arial" charset="0"/>
              </a:rPr>
              <a:t>1. La educación pública se ha visto castigada en Chile por los esfuerzos desvergonzados y vergonzantes (en orden cronológico) por allanarla, aplanarla, desolarla.</a:t>
            </a:r>
          </a:p>
          <a:p>
            <a:pPr lvl="0"/>
            <a:endParaRPr lang="es-CL" sz="1800" kern="0" dirty="0" smtClean="0">
              <a:solidFill>
                <a:srgbClr val="FFFF00"/>
              </a:solidFill>
            </a:endParaRPr>
          </a:p>
          <a:p>
            <a:pPr lvl="0"/>
            <a:r>
              <a:rPr lang="es-CL" sz="1800" kern="0" dirty="0" smtClean="0">
                <a:solidFill>
                  <a:srgbClr val="FFFF00"/>
                </a:solidFill>
              </a:rPr>
              <a:t>2. Hemos sido testigos de un esfuerzo interventor inédito, desde el aparato estatal, por cambiar una concepción de estructuración pública de la educación a una de estructuración privada.</a:t>
            </a:r>
          </a:p>
          <a:p>
            <a:pPr lvl="0"/>
            <a:endParaRPr lang="es-CL" sz="1800" kern="0" dirty="0" smtClean="0">
              <a:solidFill>
                <a:srgbClr val="FFFF00"/>
              </a:solidFill>
            </a:endParaRPr>
          </a:p>
          <a:p>
            <a:pPr lvl="0"/>
            <a:r>
              <a:rPr lang="es-CL" sz="1800" kern="0" dirty="0" smtClean="0">
                <a:solidFill>
                  <a:srgbClr val="FFFF00"/>
                </a:solidFill>
              </a:rPr>
              <a:t>3. Este esfuerzo de selección artificial nunca ha sido seriamente evaluado, pero es difícil no darse cuenta que es una de las operaciones  políticas más deletéreas y perjudiciales de la historia de Chile. El esfuerzo proactivo por destruir la educación pública conlleva un genocidio intelectual y una insensibilidad extrema para con los sectores más desposeídos de la sociedad. Más allá de sus implicancias en la Educación misma, es probable que haya contribuido decisivamente a problemas tan graves  como el desinterés de los jóvenes por participar en la vida ciudadana; a un individualismo que conspira contra un sentido de pertenencia social solidaria; a una falta de identidad nacional; y a un aumento sin precedentes de un abanico de trastornos que van desde la depresión a la delincuencia.</a:t>
            </a:r>
            <a:endParaRPr kumimoji="0" lang="es-CL" sz="1800" b="0" i="0" u="none" strike="noStrike" kern="0" cap="none" spc="0" normalizeH="0" baseline="0" noProof="0" dirty="0" smtClean="0">
              <a:ln>
                <a:noFill/>
              </a:ln>
              <a:solidFill>
                <a:srgbClr val="FFFF00"/>
              </a:solidFill>
              <a:effectLst/>
              <a:uLnTx/>
              <a:uFillTx/>
              <a:latin typeface="Tahoma" pitchFamily="34" charset="0"/>
              <a:ea typeface="+mn-ea"/>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ctrTitle"/>
          </p:nvPr>
        </p:nvSpPr>
        <p:spPr>
          <a:xfrm>
            <a:off x="179512" y="332656"/>
            <a:ext cx="8858250" cy="3416320"/>
          </a:xfrm>
        </p:spPr>
        <p:txBody>
          <a:bodyPr>
            <a:spAutoFit/>
          </a:bodyPr>
          <a:lstStyle/>
          <a:p>
            <a:pPr algn="l" eaLnBrk="1" hangingPunct="1"/>
            <a:r>
              <a:rPr lang="es-CL" sz="1800" dirty="0" smtClean="0">
                <a:solidFill>
                  <a:srgbClr val="FFFF00"/>
                </a:solidFill>
                <a:latin typeface="Tahoma" pitchFamily="34" charset="0"/>
                <a:ea typeface="+mn-ea"/>
                <a:cs typeface="Arial" charset="0"/>
              </a:rPr>
              <a:t>4. Así como para los darwinistas más ortodoxos no existe el neutralismo (todo se selecciona), en una sociedad ser “neutral” es simplemente estar de acuerdo en dejar que los agentes con mayor fuerza y poder operen conforme a su visión del mundo y a sus intereses. La aseveración de que el Estado debe declararse neutral ante la competencia entre universidades públicas y privadas  es lógicamente inconsistente  porque si el Estado no diferenciara entre universidades públicas y privadas ello implicaría que por definición no existen las universidades públicas,  ya que es el Estado quien debe definirlas y distinguirlas, ergo,  respecto a universidades inexistente uno no puede ser ni neutral, ni partidario, ni detractor. </a:t>
            </a:r>
            <a:br>
              <a:rPr lang="es-CL" sz="1800" dirty="0" smtClean="0">
                <a:solidFill>
                  <a:srgbClr val="FFFF00"/>
                </a:solidFill>
                <a:latin typeface="Tahoma" pitchFamily="34" charset="0"/>
                <a:ea typeface="+mn-ea"/>
                <a:cs typeface="Arial" charset="0"/>
              </a:rPr>
            </a:br>
            <a:r>
              <a:rPr lang="es-CL" sz="1800" dirty="0" smtClean="0">
                <a:solidFill>
                  <a:srgbClr val="FFFF00"/>
                </a:solidFill>
                <a:latin typeface="Tahoma" pitchFamily="34" charset="0"/>
                <a:ea typeface="+mn-ea"/>
                <a:cs typeface="Arial" charset="0"/>
              </a:rPr>
              <a:t/>
            </a:r>
            <a:br>
              <a:rPr lang="es-CL" sz="1800" dirty="0" smtClean="0">
                <a:solidFill>
                  <a:srgbClr val="FFFF00"/>
                </a:solidFill>
                <a:latin typeface="Tahoma" pitchFamily="34" charset="0"/>
                <a:ea typeface="+mn-ea"/>
                <a:cs typeface="Arial" charset="0"/>
              </a:rPr>
            </a:br>
            <a:r>
              <a:rPr lang="es-CL" sz="1800" dirty="0" smtClean="0">
                <a:solidFill>
                  <a:srgbClr val="FFFF00"/>
                </a:solidFill>
                <a:latin typeface="Tahoma" pitchFamily="34" charset="0"/>
                <a:ea typeface="+mn-ea"/>
                <a:cs typeface="Arial" charset="0"/>
              </a:rPr>
              <a:t> 5. A la Universidad de Chile se la intentó primero destruir, después minimizar, ahora desnaturalizar.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5016758"/>
          </a:xfrm>
          <a:prstGeom prst="rect">
            <a:avLst/>
          </a:prstGeom>
          <a:noFill/>
          <a:ln w="9525">
            <a:noFill/>
            <a:miter lim="800000"/>
            <a:headEnd/>
            <a:tailEnd/>
          </a:ln>
        </p:spPr>
        <p:txBody>
          <a:bodyPr wrap="square">
            <a:spAutoFit/>
          </a:bodyPr>
          <a:lstStyle/>
          <a:p>
            <a:pPr>
              <a:spcBef>
                <a:spcPts val="0"/>
              </a:spcBef>
            </a:pPr>
            <a:r>
              <a:rPr lang="es-CL" sz="2000" dirty="0" smtClean="0">
                <a:solidFill>
                  <a:srgbClr val="FFFF00"/>
                </a:solidFill>
              </a:rPr>
              <a:t>Comando tácito: no se explicitan valores y políticas</a:t>
            </a:r>
          </a:p>
          <a:p>
            <a:pPr>
              <a:spcBef>
                <a:spcPts val="0"/>
              </a:spcBef>
            </a:pPr>
            <a:r>
              <a:rPr lang="es-CL" sz="2000" dirty="0" smtClean="0">
                <a:solidFill>
                  <a:srgbClr val="FFFF00"/>
                </a:solidFill>
              </a:rPr>
              <a:t>Nos habíamos opuesto </a:t>
            </a:r>
            <a:r>
              <a:rPr lang="es-CL" sz="2000" dirty="0" smtClean="0">
                <a:solidFill>
                  <a:srgbClr val="FFFF00"/>
                </a:solidFill>
              </a:rPr>
              <a:t>tanto:</a:t>
            </a:r>
            <a:endParaRPr lang="es-CL" sz="2000" dirty="0" smtClean="0">
              <a:solidFill>
                <a:srgbClr val="FFFF00"/>
              </a:solidFill>
            </a:endParaRPr>
          </a:p>
          <a:p>
            <a:pPr>
              <a:spcBef>
                <a:spcPts val="0"/>
              </a:spcBef>
            </a:pPr>
            <a:endParaRPr lang="es-CL" sz="2000" dirty="0" smtClean="0">
              <a:solidFill>
                <a:srgbClr val="FFFF00"/>
              </a:solidFill>
            </a:endParaRPr>
          </a:p>
          <a:p>
            <a:pPr>
              <a:spcBef>
                <a:spcPts val="0"/>
              </a:spcBef>
            </a:pPr>
            <a:endParaRPr lang="es-CL" sz="2000" dirty="0" smtClean="0">
              <a:solidFill>
                <a:srgbClr val="FFFF00"/>
              </a:solidFill>
            </a:endParaRPr>
          </a:p>
          <a:p>
            <a:pPr algn="r">
              <a:spcBef>
                <a:spcPts val="0"/>
              </a:spcBef>
            </a:pPr>
            <a:r>
              <a:rPr lang="es-CL" sz="2000" dirty="0" smtClean="0">
                <a:solidFill>
                  <a:srgbClr val="FFFF00"/>
                </a:solidFill>
              </a:rPr>
              <a:t>“ …En él está el gris del mundo,</a:t>
            </a:r>
          </a:p>
          <a:p>
            <a:pPr algn="r">
              <a:spcBef>
                <a:spcPts val="0"/>
              </a:spcBef>
            </a:pPr>
            <a:r>
              <a:rPr lang="es-CL" sz="2000" dirty="0">
                <a:solidFill>
                  <a:srgbClr val="FFFF00"/>
                </a:solidFill>
              </a:rPr>
              <a:t>e</a:t>
            </a:r>
            <a:r>
              <a:rPr lang="es-CL" sz="2000" dirty="0" smtClean="0">
                <a:solidFill>
                  <a:srgbClr val="FFFF00"/>
                </a:solidFill>
              </a:rPr>
              <a:t>l fin del decenio en el que se nos aparece</a:t>
            </a:r>
          </a:p>
          <a:p>
            <a:pPr algn="r">
              <a:spcBef>
                <a:spcPts val="0"/>
              </a:spcBef>
            </a:pPr>
            <a:r>
              <a:rPr lang="es-CL" sz="2000" dirty="0">
                <a:solidFill>
                  <a:srgbClr val="FFFF00"/>
                </a:solidFill>
              </a:rPr>
              <a:t>e</a:t>
            </a:r>
            <a:r>
              <a:rPr lang="es-CL" sz="2000" dirty="0" smtClean="0">
                <a:solidFill>
                  <a:srgbClr val="FFFF00"/>
                </a:solidFill>
              </a:rPr>
              <a:t>ntre los escombros  extenuado el profundo</a:t>
            </a:r>
          </a:p>
          <a:p>
            <a:pPr algn="r">
              <a:spcBef>
                <a:spcPts val="0"/>
              </a:spcBef>
            </a:pPr>
            <a:r>
              <a:rPr lang="es-CL" sz="2000" dirty="0">
                <a:solidFill>
                  <a:srgbClr val="FFFF00"/>
                </a:solidFill>
              </a:rPr>
              <a:t>e</a:t>
            </a:r>
            <a:r>
              <a:rPr lang="es-CL" sz="2000" dirty="0" smtClean="0">
                <a:solidFill>
                  <a:srgbClr val="FFFF00"/>
                </a:solidFill>
              </a:rPr>
              <a:t> ingenuo esfuerzo p</a:t>
            </a:r>
            <a:r>
              <a:rPr lang="es-CL" sz="2000" dirty="0">
                <a:solidFill>
                  <a:srgbClr val="FFFF00"/>
                </a:solidFill>
              </a:rPr>
              <a:t>o</a:t>
            </a:r>
            <a:r>
              <a:rPr lang="es-CL" sz="2000" dirty="0" smtClean="0">
                <a:solidFill>
                  <a:srgbClr val="FFFF00"/>
                </a:solidFill>
              </a:rPr>
              <a:t>r rehacer la vida;</a:t>
            </a:r>
          </a:p>
          <a:p>
            <a:pPr algn="r">
              <a:spcBef>
                <a:spcPts val="0"/>
              </a:spcBef>
            </a:pPr>
            <a:r>
              <a:rPr lang="es-CL" sz="2000" dirty="0">
                <a:solidFill>
                  <a:srgbClr val="FFFF00"/>
                </a:solidFill>
              </a:rPr>
              <a:t>e</a:t>
            </a:r>
            <a:r>
              <a:rPr lang="es-CL" sz="2000" dirty="0" smtClean="0">
                <a:solidFill>
                  <a:srgbClr val="FFFF00"/>
                </a:solidFill>
              </a:rPr>
              <a:t>l silencio, descompuesto e infecundo …”</a:t>
            </a:r>
          </a:p>
          <a:p>
            <a:pPr algn="r">
              <a:spcBef>
                <a:spcPts val="0"/>
              </a:spcBef>
            </a:pPr>
            <a:endParaRPr lang="es-CL" sz="2000" b="1" dirty="0" smtClean="0">
              <a:solidFill>
                <a:srgbClr val="FFFF00"/>
              </a:solidFill>
            </a:endParaRPr>
          </a:p>
          <a:p>
            <a:pPr algn="r">
              <a:spcBef>
                <a:spcPts val="0"/>
              </a:spcBef>
            </a:pPr>
            <a:r>
              <a:rPr lang="es-CL" sz="2000" dirty="0" smtClean="0">
                <a:solidFill>
                  <a:srgbClr val="FFFF00"/>
                </a:solidFill>
              </a:rPr>
              <a:t>“…  Cuanto más es vano</a:t>
            </a:r>
          </a:p>
          <a:p>
            <a:pPr algn="r">
              <a:spcBef>
                <a:spcPts val="0"/>
              </a:spcBef>
            </a:pPr>
            <a:r>
              <a:rPr lang="es-CL" sz="2000" dirty="0" smtClean="0">
                <a:solidFill>
                  <a:srgbClr val="FFFF00"/>
                </a:solidFill>
              </a:rPr>
              <a:t>-- en este vacío de la historia, en esta</a:t>
            </a:r>
          </a:p>
          <a:p>
            <a:pPr algn="r">
              <a:spcBef>
                <a:spcPts val="0"/>
              </a:spcBef>
            </a:pPr>
            <a:r>
              <a:rPr lang="es-CL" sz="2000" dirty="0" err="1" smtClean="0">
                <a:solidFill>
                  <a:srgbClr val="FFFF00"/>
                </a:solidFill>
              </a:rPr>
              <a:t>ronzante</a:t>
            </a:r>
            <a:r>
              <a:rPr lang="es-CL" sz="2000" dirty="0" smtClean="0">
                <a:solidFill>
                  <a:srgbClr val="FFFF00"/>
                </a:solidFill>
              </a:rPr>
              <a:t> pausa en la cual </a:t>
            </a:r>
            <a:r>
              <a:rPr lang="es-CL" sz="2000" dirty="0">
                <a:solidFill>
                  <a:srgbClr val="FFFF00"/>
                </a:solidFill>
              </a:rPr>
              <a:t>l</a:t>
            </a:r>
            <a:r>
              <a:rPr lang="es-CL" sz="2000" dirty="0" smtClean="0">
                <a:solidFill>
                  <a:srgbClr val="FFFF00"/>
                </a:solidFill>
              </a:rPr>
              <a:t>a vida calla –</a:t>
            </a:r>
          </a:p>
          <a:p>
            <a:pPr algn="r">
              <a:spcBef>
                <a:spcPts val="0"/>
              </a:spcBef>
            </a:pPr>
            <a:r>
              <a:rPr lang="es-CL" sz="2000" dirty="0">
                <a:solidFill>
                  <a:srgbClr val="FFFF00"/>
                </a:solidFill>
              </a:rPr>
              <a:t>c</a:t>
            </a:r>
            <a:r>
              <a:rPr lang="es-CL" sz="2000" dirty="0" smtClean="0">
                <a:solidFill>
                  <a:srgbClr val="FFFF00"/>
                </a:solidFill>
              </a:rPr>
              <a:t>ada ideal…”</a:t>
            </a:r>
          </a:p>
          <a:p>
            <a:pPr algn="r">
              <a:spcBef>
                <a:spcPts val="0"/>
              </a:spcBef>
            </a:pPr>
            <a:endParaRPr lang="es-CL" sz="2000" dirty="0" smtClean="0">
              <a:solidFill>
                <a:srgbClr val="FFFF00"/>
              </a:solidFill>
            </a:endParaRPr>
          </a:p>
          <a:p>
            <a:pPr algn="r">
              <a:spcBef>
                <a:spcPts val="0"/>
              </a:spcBef>
            </a:pPr>
            <a:r>
              <a:rPr lang="es-CL" sz="2000" dirty="0" err="1" smtClean="0">
                <a:solidFill>
                  <a:srgbClr val="FFFF00"/>
                </a:solidFill>
              </a:rPr>
              <a:t>Pier</a:t>
            </a:r>
            <a:r>
              <a:rPr lang="es-CL" sz="2000" dirty="0" smtClean="0">
                <a:solidFill>
                  <a:srgbClr val="FFFF00"/>
                </a:solidFill>
              </a:rPr>
              <a:t> Paolo </a:t>
            </a:r>
            <a:r>
              <a:rPr lang="es-CL" sz="2000" dirty="0" err="1" smtClean="0">
                <a:solidFill>
                  <a:srgbClr val="FFFF00"/>
                </a:solidFill>
              </a:rPr>
              <a:t>Pasolini</a:t>
            </a:r>
            <a:r>
              <a:rPr lang="es-CL" sz="2000" dirty="0" smtClean="0">
                <a:solidFill>
                  <a:srgbClr val="FFFF00"/>
                </a:solidFill>
              </a:rPr>
              <a:t>, Las cenizas de </a:t>
            </a:r>
            <a:r>
              <a:rPr lang="es-CL" sz="2000" dirty="0" err="1" smtClean="0">
                <a:solidFill>
                  <a:srgbClr val="FFFF00"/>
                </a:solidFill>
              </a:rPr>
              <a:t>Gramsci</a:t>
            </a:r>
            <a:r>
              <a:rPr lang="es-CL" sz="2000" dirty="0" smtClean="0">
                <a:solidFill>
                  <a:srgbClr val="FFFF00"/>
                </a:solidFill>
              </a:rPr>
              <a:t>, 1957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6247864"/>
          </a:xfrm>
          <a:prstGeom prst="rect">
            <a:avLst/>
          </a:prstGeom>
          <a:noFill/>
          <a:ln w="9525">
            <a:noFill/>
            <a:miter lim="800000"/>
            <a:headEnd/>
            <a:tailEnd/>
          </a:ln>
        </p:spPr>
        <p:txBody>
          <a:bodyPr wrap="square">
            <a:spAutoFit/>
          </a:bodyPr>
          <a:lstStyle/>
          <a:p>
            <a:pPr>
              <a:defRPr/>
            </a:pPr>
            <a:r>
              <a:rPr lang="es-CL" sz="2000" dirty="0" smtClean="0">
                <a:solidFill>
                  <a:srgbClr val="FFFF00"/>
                </a:solidFill>
              </a:rPr>
              <a:t>Dos </a:t>
            </a:r>
            <a:r>
              <a:rPr lang="es-CL" sz="2000" dirty="0" smtClean="0">
                <a:solidFill>
                  <a:srgbClr val="FFFF00"/>
                </a:solidFill>
              </a:rPr>
              <a:t>hitos:</a:t>
            </a:r>
          </a:p>
          <a:p>
            <a:pPr>
              <a:defRPr/>
            </a:pPr>
            <a:r>
              <a:rPr lang="es-CL" sz="2000" dirty="0" smtClean="0">
                <a:solidFill>
                  <a:srgbClr val="FFFF00"/>
                </a:solidFill>
              </a:rPr>
              <a:t>1938 Ley Seguro Obrero</a:t>
            </a:r>
          </a:p>
          <a:p>
            <a:pPr>
              <a:defRPr/>
            </a:pPr>
            <a:r>
              <a:rPr lang="es-CL" sz="2000" dirty="0" smtClean="0">
                <a:solidFill>
                  <a:srgbClr val="FFFF00"/>
                </a:solidFill>
              </a:rPr>
              <a:t>1952 Servicio Nacional de Salud</a:t>
            </a:r>
          </a:p>
          <a:p>
            <a:pPr>
              <a:defRPr/>
            </a:pPr>
            <a:r>
              <a:rPr lang="es-CL" sz="2000" dirty="0" smtClean="0">
                <a:solidFill>
                  <a:srgbClr val="FFFF00"/>
                </a:solidFill>
              </a:rPr>
              <a:t>Convergen </a:t>
            </a:r>
            <a:r>
              <a:rPr lang="es-CL" sz="2000" dirty="0" smtClean="0">
                <a:solidFill>
                  <a:srgbClr val="FFFF00"/>
                </a:solidFill>
              </a:rPr>
              <a:t>dos matrices ideológicas: </a:t>
            </a:r>
            <a:r>
              <a:rPr lang="es-CL" sz="2000" dirty="0" smtClean="0">
                <a:solidFill>
                  <a:srgbClr val="FFFF00"/>
                </a:solidFill>
              </a:rPr>
              <a:t>pragmatismo </a:t>
            </a:r>
            <a:r>
              <a:rPr lang="es-CL" sz="2000" dirty="0" smtClean="0">
                <a:solidFill>
                  <a:srgbClr val="FFFF00"/>
                </a:solidFill>
              </a:rPr>
              <a:t>productivo y responsabilidad  del estado en promover </a:t>
            </a:r>
            <a:r>
              <a:rPr lang="es-CL" sz="2000" dirty="0" smtClean="0">
                <a:solidFill>
                  <a:srgbClr val="FFFF00"/>
                </a:solidFill>
              </a:rPr>
              <a:t>equidad</a:t>
            </a:r>
            <a:endParaRPr lang="es-CL" sz="2000" dirty="0" smtClean="0">
              <a:solidFill>
                <a:srgbClr val="FFFF00"/>
              </a:solidFill>
            </a:endParaRPr>
          </a:p>
          <a:p>
            <a:pPr>
              <a:defRPr/>
            </a:pPr>
            <a:r>
              <a:rPr lang="es-CL" sz="2000" dirty="0" smtClean="0">
                <a:solidFill>
                  <a:srgbClr val="FFFF00"/>
                </a:solidFill>
              </a:rPr>
              <a:t>Dr. Eduardo Cruz-</a:t>
            </a:r>
            <a:r>
              <a:rPr lang="es-CL" sz="2000" dirty="0" err="1" smtClean="0">
                <a:solidFill>
                  <a:srgbClr val="FFFF00"/>
                </a:solidFill>
              </a:rPr>
              <a:t>Coke</a:t>
            </a:r>
            <a:r>
              <a:rPr lang="es-CL" sz="2000" dirty="0" smtClean="0">
                <a:solidFill>
                  <a:srgbClr val="FFFF00"/>
                </a:solidFill>
              </a:rPr>
              <a:t> y Dr. Salvador Allende</a:t>
            </a:r>
          </a:p>
          <a:p>
            <a:pPr>
              <a:defRPr/>
            </a:pPr>
            <a:endParaRPr lang="es-CL" sz="2000" dirty="0" smtClean="0">
              <a:solidFill>
                <a:srgbClr val="FFFF00"/>
              </a:solidFill>
            </a:endParaRPr>
          </a:p>
          <a:p>
            <a:pPr>
              <a:defRPr/>
            </a:pPr>
            <a:endParaRPr lang="es-CL" sz="2000" dirty="0" smtClean="0">
              <a:solidFill>
                <a:srgbClr val="FFFF00"/>
              </a:solidFill>
            </a:endParaRPr>
          </a:p>
          <a:p>
            <a:pPr>
              <a:defRPr/>
            </a:pPr>
            <a:r>
              <a:rPr lang="es-CL" sz="2000" dirty="0" smtClean="0">
                <a:solidFill>
                  <a:srgbClr val="FFFF00"/>
                </a:solidFill>
              </a:rPr>
              <a:t>Tras </a:t>
            </a:r>
            <a:r>
              <a:rPr lang="es-CL" sz="2000" dirty="0" smtClean="0">
                <a:solidFill>
                  <a:srgbClr val="FFFF00"/>
                </a:solidFill>
              </a:rPr>
              <a:t>Revolución Industrial: ¿Cómo se puede afirmar que la causa de la tuberculosis es el bacilo de Koch?</a:t>
            </a:r>
          </a:p>
          <a:p>
            <a:pPr>
              <a:defRPr/>
            </a:pPr>
            <a:r>
              <a:rPr lang="es-CL" sz="2000" dirty="0" smtClean="0">
                <a:solidFill>
                  <a:srgbClr val="FFFF00"/>
                </a:solidFill>
              </a:rPr>
              <a:t> </a:t>
            </a:r>
          </a:p>
          <a:p>
            <a:pPr>
              <a:defRPr/>
            </a:pPr>
            <a:endParaRPr lang="es-CL" sz="2000" dirty="0" smtClean="0">
              <a:solidFill>
                <a:srgbClr val="FFFF00"/>
              </a:solidFill>
            </a:endParaRPr>
          </a:p>
          <a:p>
            <a:pPr>
              <a:defRPr/>
            </a:pPr>
            <a:r>
              <a:rPr lang="es-CL" sz="2000" dirty="0" smtClean="0">
                <a:solidFill>
                  <a:srgbClr val="FFFF00"/>
                </a:solidFill>
              </a:rPr>
              <a:t>Michael </a:t>
            </a:r>
            <a:r>
              <a:rPr lang="es-CL" sz="2000" dirty="0" err="1" smtClean="0">
                <a:solidFill>
                  <a:srgbClr val="FFFF00"/>
                </a:solidFill>
              </a:rPr>
              <a:t>Marmot</a:t>
            </a:r>
            <a:r>
              <a:rPr lang="es-CL" sz="2000" dirty="0" smtClean="0">
                <a:solidFill>
                  <a:srgbClr val="FFFF00"/>
                </a:solidFill>
              </a:rPr>
              <a:t>  </a:t>
            </a:r>
            <a:r>
              <a:rPr lang="en-GB" sz="2000" dirty="0" smtClean="0">
                <a:solidFill>
                  <a:srgbClr val="FFFF00"/>
                </a:solidFill>
              </a:rPr>
              <a:t>2005 (</a:t>
            </a:r>
            <a:r>
              <a:rPr lang="en-GB" sz="2000" dirty="0" err="1" smtClean="0">
                <a:solidFill>
                  <a:srgbClr val="FFFF00"/>
                </a:solidFill>
              </a:rPr>
              <a:t>Comisión</a:t>
            </a:r>
            <a:r>
              <a:rPr lang="en-GB" sz="2000" dirty="0" smtClean="0">
                <a:solidFill>
                  <a:srgbClr val="FFFF00"/>
                </a:solidFill>
              </a:rPr>
              <a:t> OMS DSS): ¿</a:t>
            </a:r>
            <a:r>
              <a:rPr lang="es-CL" sz="2000" dirty="0" smtClean="0">
                <a:solidFill>
                  <a:srgbClr val="FFFF00"/>
                </a:solidFill>
              </a:rPr>
              <a:t>Qué sentido tiene tratar las enfermedades de las personas y luego enviarlas de vuelta a las condiciones que generaron su enfermedad?</a:t>
            </a:r>
          </a:p>
          <a:p>
            <a:pPr>
              <a:defRPr/>
            </a:pPr>
            <a:endParaRPr lang="es-CL" sz="2000" dirty="0" smtClean="0">
              <a:solidFill>
                <a:srgbClr val="FFFF00"/>
              </a:solidFill>
            </a:endParaRPr>
          </a:p>
          <a:p>
            <a:pPr>
              <a:defRPr/>
            </a:pPr>
            <a:r>
              <a:rPr lang="es-CL" sz="2000" dirty="0" smtClean="0">
                <a:solidFill>
                  <a:srgbClr val="FFFF00"/>
                </a:solidFill>
              </a:rPr>
              <a:t>2012 Cobertura universal en salud </a:t>
            </a:r>
          </a:p>
          <a:p>
            <a:pPr>
              <a:defRPr/>
            </a:pPr>
            <a:endParaRPr lang="es-CL" sz="2000" dirty="0" smtClean="0">
              <a:solidFill>
                <a:srgbClr val="FFFF00"/>
              </a:solidFill>
            </a:endParaRPr>
          </a:p>
          <a:p>
            <a:pPr>
              <a:defRPr/>
            </a:pPr>
            <a:endParaRPr lang="es-CL" sz="2000" dirty="0" smtClean="0">
              <a:solidFill>
                <a:srgbClr val="FFFF00"/>
              </a:solidFill>
            </a:endParaRPr>
          </a:p>
          <a:p>
            <a:pPr>
              <a:defRPr/>
            </a:pPr>
            <a:r>
              <a:rPr lang="es-CL" sz="2000" dirty="0" smtClean="0">
                <a:solidFill>
                  <a:srgbClr val="FFFF00"/>
                </a:solidFill>
              </a:rPr>
              <a:t>MULTIDIMENSIONALIDAD E IRREDUCIBILIDAD DE LA MEDICINA</a:t>
            </a:r>
            <a:endParaRPr lang="es-CL" sz="20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83568" y="1772816"/>
            <a:ext cx="6624414" cy="1938992"/>
          </a:xfrm>
          <a:prstGeom prst="rect">
            <a:avLst/>
          </a:prstGeom>
          <a:noFill/>
          <a:ln w="9525">
            <a:noFill/>
            <a:miter lim="800000"/>
            <a:headEnd/>
            <a:tailEnd/>
          </a:ln>
        </p:spPr>
        <p:txBody>
          <a:bodyPr wrap="square">
            <a:spAutoFit/>
          </a:bodyPr>
          <a:lstStyle/>
          <a:p>
            <a:pPr>
              <a:spcBef>
                <a:spcPts val="0"/>
              </a:spcBef>
            </a:pPr>
            <a:endParaRPr lang="es-CL" sz="2000" dirty="0" smtClean="0">
              <a:solidFill>
                <a:srgbClr val="FFFF00"/>
              </a:solidFill>
            </a:endParaRPr>
          </a:p>
          <a:p>
            <a:pPr>
              <a:spcBef>
                <a:spcPts val="0"/>
              </a:spcBef>
            </a:pPr>
            <a:endParaRPr lang="es-CL" sz="2000" dirty="0" smtClean="0">
              <a:solidFill>
                <a:srgbClr val="FFFF00"/>
              </a:solidFill>
            </a:endParaRPr>
          </a:p>
          <a:p>
            <a:pPr algn="r">
              <a:spcBef>
                <a:spcPts val="0"/>
              </a:spcBef>
            </a:pPr>
            <a:r>
              <a:rPr lang="es-CL" sz="2000" dirty="0" smtClean="0">
                <a:solidFill>
                  <a:srgbClr val="FFFF00"/>
                </a:solidFill>
              </a:rPr>
              <a:t>“ Alguna certeza tiene que haber.</a:t>
            </a:r>
          </a:p>
          <a:p>
            <a:pPr algn="r">
              <a:spcBef>
                <a:spcPts val="0"/>
              </a:spcBef>
            </a:pPr>
            <a:r>
              <a:rPr lang="es-CL" sz="2000" dirty="0" smtClean="0">
                <a:solidFill>
                  <a:srgbClr val="FFFF00"/>
                </a:solidFill>
              </a:rPr>
              <a:t>Si no de que amamos, al menos de que no amamos”</a:t>
            </a:r>
          </a:p>
          <a:p>
            <a:pPr algn="r">
              <a:spcBef>
                <a:spcPts val="0"/>
              </a:spcBef>
            </a:pPr>
            <a:endParaRPr lang="es-CL" sz="2000" dirty="0" smtClean="0">
              <a:solidFill>
                <a:srgbClr val="FFFF00"/>
              </a:solidFill>
            </a:endParaRPr>
          </a:p>
          <a:p>
            <a:pPr algn="r">
              <a:spcBef>
                <a:spcPts val="0"/>
              </a:spcBef>
            </a:pPr>
            <a:r>
              <a:rPr lang="es-CL" sz="2000" dirty="0" err="1" smtClean="0">
                <a:solidFill>
                  <a:srgbClr val="FFFF00"/>
                </a:solidFill>
              </a:rPr>
              <a:t>Dylan</a:t>
            </a:r>
            <a:r>
              <a:rPr lang="es-CL" sz="2000" dirty="0" smtClean="0">
                <a:solidFill>
                  <a:srgbClr val="FFFF00"/>
                </a:solidFill>
              </a:rPr>
              <a:t> Thomas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11560" y="476672"/>
            <a:ext cx="6624736" cy="4493538"/>
          </a:xfrm>
          <a:prstGeom prst="rect">
            <a:avLst/>
          </a:prstGeom>
          <a:noFill/>
          <a:ln w="9525">
            <a:noFill/>
            <a:miter lim="800000"/>
            <a:headEnd/>
            <a:tailEnd/>
          </a:ln>
        </p:spPr>
        <p:txBody>
          <a:bodyPr wrap="square">
            <a:spAutoFit/>
          </a:bodyPr>
          <a:lstStyle/>
          <a:p>
            <a:pPr>
              <a:spcBef>
                <a:spcPct val="50000"/>
              </a:spcBef>
            </a:pPr>
            <a:endParaRPr lang="en-US" sz="2800" dirty="0">
              <a:solidFill>
                <a:srgbClr val="FFFF00"/>
              </a:solidFill>
            </a:endParaRPr>
          </a:p>
          <a:p>
            <a:pPr>
              <a:spcBef>
                <a:spcPct val="50000"/>
              </a:spcBef>
            </a:pPr>
            <a:endParaRPr lang="es-CL" sz="2800" dirty="0" smtClean="0">
              <a:solidFill>
                <a:srgbClr val="FFFF00"/>
              </a:solidFill>
            </a:endParaRPr>
          </a:p>
          <a:p>
            <a:pPr>
              <a:spcBef>
                <a:spcPct val="50000"/>
              </a:spcBef>
            </a:pPr>
            <a:r>
              <a:rPr lang="es-CL" dirty="0" smtClean="0">
                <a:solidFill>
                  <a:srgbClr val="FFFF00"/>
                </a:solidFill>
              </a:rPr>
              <a:t>Encuentros entre universidad y sociedad.</a:t>
            </a:r>
          </a:p>
          <a:p>
            <a:pPr>
              <a:spcBef>
                <a:spcPct val="50000"/>
              </a:spcBef>
            </a:pPr>
            <a:endParaRPr lang="es-CL" dirty="0" smtClean="0">
              <a:solidFill>
                <a:srgbClr val="FFFF00"/>
              </a:solidFill>
            </a:endParaRPr>
          </a:p>
          <a:p>
            <a:pPr algn="r">
              <a:spcBef>
                <a:spcPct val="50000"/>
              </a:spcBef>
            </a:pPr>
            <a:r>
              <a:rPr lang="es-CL" dirty="0" smtClean="0">
                <a:solidFill>
                  <a:srgbClr val="FFFF00"/>
                </a:solidFill>
              </a:rPr>
              <a:t>“Córdoba.</a:t>
            </a:r>
          </a:p>
          <a:p>
            <a:pPr algn="r">
              <a:spcBef>
                <a:spcPct val="50000"/>
              </a:spcBef>
            </a:pPr>
            <a:r>
              <a:rPr lang="es-CL" dirty="0" smtClean="0">
                <a:solidFill>
                  <a:srgbClr val="FFFF00"/>
                </a:solidFill>
              </a:rPr>
              <a:t>Lejana y sola.”</a:t>
            </a:r>
          </a:p>
          <a:p>
            <a:pPr>
              <a:spcBef>
                <a:spcPct val="50000"/>
              </a:spcBef>
            </a:pPr>
            <a:endParaRPr lang="es-CL" dirty="0" smtClean="0">
              <a:solidFill>
                <a:srgbClr val="FFFF00"/>
              </a:solidFill>
            </a:endParaRPr>
          </a:p>
          <a:p>
            <a:pPr>
              <a:spcBef>
                <a:spcPct val="50000"/>
              </a:spcBef>
            </a:pPr>
            <a:r>
              <a:rPr lang="es-CL" dirty="0" smtClean="0">
                <a:solidFill>
                  <a:srgbClr val="FFFF00"/>
                </a:solidFill>
              </a:rPr>
              <a:t>Federico García Lorca </a:t>
            </a:r>
            <a:r>
              <a:rPr lang="es-CL" i="1" dirty="0" smtClean="0">
                <a:solidFill>
                  <a:srgbClr val="FFFF00"/>
                </a:solidFill>
              </a:rPr>
              <a:t>Canción del Jinete</a:t>
            </a:r>
            <a:r>
              <a:rPr lang="es-CL" dirty="0" smtClean="0">
                <a:solidFill>
                  <a:srgbClr val="FFFF00"/>
                </a:solidFill>
              </a:rPr>
              <a:t>, 1924</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Usuario\Desktop\LASP\Pano_Cabecera.jpg"/>
          <p:cNvPicPr>
            <a:picLocks noChangeAspect="1" noChangeArrowheads="1"/>
          </p:cNvPicPr>
          <p:nvPr/>
        </p:nvPicPr>
        <p:blipFill>
          <a:blip r:embed="rId2" cstate="print"/>
          <a:srcRect/>
          <a:stretch>
            <a:fillRect/>
          </a:stretch>
        </p:blipFill>
        <p:spPr bwMode="auto">
          <a:xfrm>
            <a:off x="107504" y="188640"/>
            <a:ext cx="7410278" cy="2160240"/>
          </a:xfrm>
          <a:prstGeom prst="rect">
            <a:avLst/>
          </a:prstGeom>
          <a:noFill/>
        </p:spPr>
      </p:pic>
      <p:pic>
        <p:nvPicPr>
          <p:cNvPr id="189443" name="Picture 3" descr="C:\Users\Usuario\Desktop\LASP\DSC_0102.JPG"/>
          <p:cNvPicPr>
            <a:picLocks noChangeAspect="1" noChangeArrowheads="1"/>
          </p:cNvPicPr>
          <p:nvPr/>
        </p:nvPicPr>
        <p:blipFill>
          <a:blip r:embed="rId3" cstate="print"/>
          <a:srcRect/>
          <a:stretch>
            <a:fillRect/>
          </a:stretch>
        </p:blipFill>
        <p:spPr bwMode="auto">
          <a:xfrm>
            <a:off x="360040" y="3412004"/>
            <a:ext cx="6084168" cy="2681292"/>
          </a:xfrm>
          <a:prstGeom prst="rect">
            <a:avLst/>
          </a:prstGeom>
          <a:noFill/>
        </p:spPr>
      </p:pic>
      <p:pic>
        <p:nvPicPr>
          <p:cNvPr id="189444" name="Picture 4" descr="C:\Users\Usuario\Desktop\LASP\DSC_2741.JPG"/>
          <p:cNvPicPr>
            <a:picLocks noChangeAspect="1" noChangeArrowheads="1"/>
          </p:cNvPicPr>
          <p:nvPr/>
        </p:nvPicPr>
        <p:blipFill>
          <a:blip r:embed="rId4" cstate="print"/>
          <a:srcRect/>
          <a:stretch>
            <a:fillRect/>
          </a:stretch>
        </p:blipFill>
        <p:spPr bwMode="auto">
          <a:xfrm>
            <a:off x="6804248" y="3140968"/>
            <a:ext cx="2171979" cy="3242173"/>
          </a:xfrm>
          <a:prstGeom prst="rect">
            <a:avLst/>
          </a:prstGeom>
          <a:noFill/>
        </p:spPr>
      </p:pic>
      <p:pic>
        <p:nvPicPr>
          <p:cNvPr id="189445" name="Picture 5" descr="C:\Users\Usuario\Desktop\LASP\DSC_3063.JPG"/>
          <p:cNvPicPr>
            <a:picLocks noChangeAspect="1" noChangeArrowheads="1"/>
          </p:cNvPicPr>
          <p:nvPr/>
        </p:nvPicPr>
        <p:blipFill>
          <a:blip r:embed="rId5" cstate="print"/>
          <a:srcRect/>
          <a:stretch>
            <a:fillRect/>
          </a:stretch>
        </p:blipFill>
        <p:spPr bwMode="auto">
          <a:xfrm>
            <a:off x="7592634" y="188640"/>
            <a:ext cx="1443862" cy="216024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971600" y="1052736"/>
            <a:ext cx="6120680" cy="3477875"/>
          </a:xfrm>
          <a:prstGeom prst="rect">
            <a:avLst/>
          </a:prstGeom>
          <a:noFill/>
          <a:ln w="9525">
            <a:noFill/>
            <a:miter lim="800000"/>
            <a:headEnd/>
            <a:tailEnd/>
          </a:ln>
        </p:spPr>
        <p:txBody>
          <a:bodyPr wrap="square">
            <a:spAutoFit/>
          </a:bodyPr>
          <a:lstStyle/>
          <a:p>
            <a:pPr>
              <a:spcBef>
                <a:spcPts val="0"/>
              </a:spcBef>
            </a:pPr>
            <a:endParaRPr lang="es-CL" sz="2000" dirty="0" smtClean="0">
              <a:solidFill>
                <a:srgbClr val="FFFF00"/>
              </a:solidFill>
            </a:endParaRPr>
          </a:p>
          <a:p>
            <a:pPr algn="r">
              <a:spcBef>
                <a:spcPts val="0"/>
              </a:spcBef>
            </a:pPr>
            <a:r>
              <a:rPr lang="es-CL" sz="2000" dirty="0" smtClean="0">
                <a:solidFill>
                  <a:srgbClr val="FFFF00"/>
                </a:solidFill>
              </a:rPr>
              <a:t>“No te aflija el esquinazo</a:t>
            </a:r>
          </a:p>
          <a:p>
            <a:pPr algn="r">
              <a:spcBef>
                <a:spcPts val="0"/>
              </a:spcBef>
            </a:pPr>
            <a:r>
              <a:rPr lang="es-CL" sz="2000" dirty="0" smtClean="0">
                <a:solidFill>
                  <a:srgbClr val="FFFF00"/>
                </a:solidFill>
              </a:rPr>
              <a:t>del dolor,</a:t>
            </a:r>
          </a:p>
          <a:p>
            <a:pPr algn="r">
              <a:spcBef>
                <a:spcPts val="0"/>
              </a:spcBef>
            </a:pPr>
            <a:r>
              <a:rPr lang="es-CL" sz="2000" dirty="0" smtClean="0">
                <a:solidFill>
                  <a:srgbClr val="FFFF00"/>
                </a:solidFill>
              </a:rPr>
              <a:t>y si el amor te hace caso,</a:t>
            </a:r>
          </a:p>
          <a:p>
            <a:pPr algn="r">
              <a:spcBef>
                <a:spcPts val="0"/>
              </a:spcBef>
            </a:pPr>
            <a:r>
              <a:rPr lang="es-CL" sz="2000" dirty="0" smtClean="0">
                <a:solidFill>
                  <a:srgbClr val="FFFF00"/>
                </a:solidFill>
              </a:rPr>
              <a:t>no le niegues tu pedazo</a:t>
            </a:r>
          </a:p>
          <a:p>
            <a:pPr algn="r">
              <a:spcBef>
                <a:spcPts val="0"/>
              </a:spcBef>
            </a:pPr>
            <a:r>
              <a:rPr lang="es-CL" sz="2000" dirty="0" smtClean="0">
                <a:solidFill>
                  <a:srgbClr val="FFFF00"/>
                </a:solidFill>
              </a:rPr>
              <a:t>de candor,</a:t>
            </a:r>
          </a:p>
          <a:p>
            <a:pPr algn="r">
              <a:spcBef>
                <a:spcPts val="0"/>
              </a:spcBef>
            </a:pPr>
            <a:r>
              <a:rPr lang="es-CL" sz="2000" dirty="0" smtClean="0">
                <a:solidFill>
                  <a:srgbClr val="FFFF00"/>
                </a:solidFill>
              </a:rPr>
              <a:t>que es lindo creerle al amor...”</a:t>
            </a:r>
          </a:p>
          <a:p>
            <a:pPr algn="ctr">
              <a:spcBef>
                <a:spcPts val="0"/>
              </a:spcBef>
            </a:pPr>
            <a:endParaRPr lang="es-CL" sz="2000" dirty="0" smtClean="0">
              <a:solidFill>
                <a:srgbClr val="FFFF00"/>
              </a:solidFill>
            </a:endParaRPr>
          </a:p>
          <a:p>
            <a:pPr>
              <a:spcBef>
                <a:spcPts val="0"/>
              </a:spcBef>
            </a:pPr>
            <a:endParaRPr lang="es-CL" sz="2000" dirty="0" smtClean="0">
              <a:solidFill>
                <a:srgbClr val="FFFF00"/>
              </a:solidFill>
            </a:endParaRPr>
          </a:p>
          <a:p>
            <a:pPr>
              <a:spcBef>
                <a:spcPts val="0"/>
              </a:spcBef>
            </a:pPr>
            <a:r>
              <a:rPr lang="es-CL" sz="2000" dirty="0" err="1" smtClean="0">
                <a:solidFill>
                  <a:srgbClr val="FFFF00"/>
                </a:solidFill>
              </a:rPr>
              <a:t>Cátulo</a:t>
            </a:r>
            <a:r>
              <a:rPr lang="es-CL" sz="2000" dirty="0" smtClean="0">
                <a:solidFill>
                  <a:srgbClr val="FFFF00"/>
                </a:solidFill>
              </a:rPr>
              <a:t> Castillo y Enrique Santos </a:t>
            </a:r>
            <a:r>
              <a:rPr lang="es-CL" sz="2000" dirty="0" err="1" smtClean="0">
                <a:solidFill>
                  <a:srgbClr val="FFFF00"/>
                </a:solidFill>
              </a:rPr>
              <a:t>Discepolo</a:t>
            </a:r>
            <a:r>
              <a:rPr lang="es-CL" sz="2000" dirty="0" smtClean="0">
                <a:solidFill>
                  <a:srgbClr val="FFFF00"/>
                </a:solidFill>
              </a:rPr>
              <a:t>, </a:t>
            </a:r>
            <a:r>
              <a:rPr lang="es-CL" sz="2000" i="1" dirty="0" smtClean="0">
                <a:solidFill>
                  <a:srgbClr val="FFFF00"/>
                </a:solidFill>
              </a:rPr>
              <a:t>Mensaje</a:t>
            </a:r>
          </a:p>
          <a:p>
            <a:pPr>
              <a:spcBef>
                <a:spcPts val="0"/>
              </a:spcBef>
            </a:pPr>
            <a:endParaRPr lang="es-CL" sz="2000" dirty="0" smtClean="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6" name="Picture 6" descr="C:\Users\Usuario\Desktop\LASP\DSC_5031.JPG"/>
          <p:cNvPicPr>
            <a:picLocks noChangeAspect="1" noChangeArrowheads="1"/>
          </p:cNvPicPr>
          <p:nvPr/>
        </p:nvPicPr>
        <p:blipFill>
          <a:blip r:embed="rId2" cstate="print"/>
          <a:srcRect/>
          <a:stretch>
            <a:fillRect/>
          </a:stretch>
        </p:blipFill>
        <p:spPr bwMode="auto">
          <a:xfrm>
            <a:off x="5000040" y="3645024"/>
            <a:ext cx="3868852" cy="2592288"/>
          </a:xfrm>
          <a:prstGeom prst="rect">
            <a:avLst/>
          </a:prstGeom>
          <a:noFill/>
        </p:spPr>
      </p:pic>
      <p:pic>
        <p:nvPicPr>
          <p:cNvPr id="189447" name="Picture 7" descr="C:\Users\Usuario\Desktop\LASP\DSC_5405.JPG"/>
          <p:cNvPicPr>
            <a:picLocks noChangeAspect="1" noChangeArrowheads="1"/>
          </p:cNvPicPr>
          <p:nvPr/>
        </p:nvPicPr>
        <p:blipFill>
          <a:blip r:embed="rId3" cstate="print"/>
          <a:srcRect/>
          <a:stretch>
            <a:fillRect/>
          </a:stretch>
        </p:blipFill>
        <p:spPr bwMode="auto">
          <a:xfrm>
            <a:off x="251520" y="3645024"/>
            <a:ext cx="4498561" cy="2592288"/>
          </a:xfrm>
          <a:prstGeom prst="rect">
            <a:avLst/>
          </a:prstGeom>
          <a:noFill/>
        </p:spPr>
      </p:pic>
      <p:pic>
        <p:nvPicPr>
          <p:cNvPr id="189448" name="Picture 8" descr="C:\Users\Usuario\Desktop\LASP\Pano_Salud_Publica_2.jpg"/>
          <p:cNvPicPr>
            <a:picLocks noChangeAspect="1" noChangeArrowheads="1"/>
          </p:cNvPicPr>
          <p:nvPr/>
        </p:nvPicPr>
        <p:blipFill>
          <a:blip r:embed="rId4" cstate="print"/>
          <a:srcRect/>
          <a:stretch>
            <a:fillRect/>
          </a:stretch>
        </p:blipFill>
        <p:spPr bwMode="auto">
          <a:xfrm>
            <a:off x="179512" y="332656"/>
            <a:ext cx="9144000" cy="263712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47664" y="260648"/>
            <a:ext cx="5616302" cy="6247864"/>
          </a:xfrm>
          <a:prstGeom prst="rect">
            <a:avLst/>
          </a:prstGeom>
          <a:noFill/>
          <a:ln w="9525">
            <a:noFill/>
            <a:miter lim="800000"/>
            <a:headEnd/>
            <a:tailEnd/>
          </a:ln>
        </p:spPr>
        <p:txBody>
          <a:bodyPr wrap="square">
            <a:spAutoFit/>
          </a:bodyPr>
          <a:lstStyle/>
          <a:p>
            <a:pPr algn="r">
              <a:spcBef>
                <a:spcPts val="0"/>
              </a:spcBef>
            </a:pPr>
            <a:r>
              <a:rPr lang="es-CL" sz="2000" dirty="0" smtClean="0">
                <a:solidFill>
                  <a:srgbClr val="FFFF00"/>
                </a:solidFill>
              </a:rPr>
              <a:t>“…</a:t>
            </a:r>
          </a:p>
          <a:p>
            <a:pPr algn="r">
              <a:spcBef>
                <a:spcPts val="0"/>
              </a:spcBef>
            </a:pPr>
            <a:r>
              <a:rPr lang="es-CL" sz="2000" dirty="0" smtClean="0">
                <a:solidFill>
                  <a:srgbClr val="FFFF00"/>
                </a:solidFill>
              </a:rPr>
              <a:t>Me gustan los estudiantes</a:t>
            </a:r>
          </a:p>
          <a:p>
            <a:pPr algn="r">
              <a:spcBef>
                <a:spcPts val="0"/>
              </a:spcBef>
            </a:pPr>
            <a:r>
              <a:rPr lang="es-CL" sz="2000" dirty="0" smtClean="0">
                <a:solidFill>
                  <a:srgbClr val="FFFF00"/>
                </a:solidFill>
              </a:rPr>
              <a:t>porque son la levadura</a:t>
            </a:r>
          </a:p>
          <a:p>
            <a:pPr algn="r">
              <a:spcBef>
                <a:spcPts val="0"/>
              </a:spcBef>
            </a:pPr>
            <a:r>
              <a:rPr lang="es-CL" sz="2000" dirty="0" smtClean="0">
                <a:solidFill>
                  <a:srgbClr val="FFFF00"/>
                </a:solidFill>
              </a:rPr>
              <a:t>del pan que saldrá del horno</a:t>
            </a:r>
          </a:p>
          <a:p>
            <a:pPr algn="r">
              <a:spcBef>
                <a:spcPts val="0"/>
              </a:spcBef>
            </a:pPr>
            <a:r>
              <a:rPr lang="es-CL" sz="2000" dirty="0" smtClean="0">
                <a:solidFill>
                  <a:srgbClr val="FFFF00"/>
                </a:solidFill>
              </a:rPr>
              <a:t>con toda su sabrosura,</a:t>
            </a:r>
          </a:p>
          <a:p>
            <a:pPr algn="r">
              <a:spcBef>
                <a:spcPts val="0"/>
              </a:spcBef>
            </a:pPr>
            <a:r>
              <a:rPr lang="es-CL" sz="2000" dirty="0" smtClean="0">
                <a:solidFill>
                  <a:srgbClr val="FFFF00"/>
                </a:solidFill>
              </a:rPr>
              <a:t>para la boca del pobre</a:t>
            </a:r>
          </a:p>
          <a:p>
            <a:pPr algn="r">
              <a:spcBef>
                <a:spcPts val="0"/>
              </a:spcBef>
            </a:pPr>
            <a:r>
              <a:rPr lang="es-CL" sz="2000" dirty="0" smtClean="0">
                <a:solidFill>
                  <a:srgbClr val="FFFF00"/>
                </a:solidFill>
              </a:rPr>
              <a:t>que come con amargura.</a:t>
            </a:r>
          </a:p>
          <a:p>
            <a:pPr algn="r">
              <a:spcBef>
                <a:spcPts val="0"/>
              </a:spcBef>
            </a:pPr>
            <a:r>
              <a:rPr lang="es-CL" sz="2000" dirty="0" smtClean="0">
                <a:solidFill>
                  <a:srgbClr val="FFFF00"/>
                </a:solidFill>
              </a:rPr>
              <a:t>Caramba y zamba la cosa</a:t>
            </a:r>
          </a:p>
          <a:p>
            <a:pPr algn="r">
              <a:spcBef>
                <a:spcPts val="0"/>
              </a:spcBef>
            </a:pPr>
            <a:r>
              <a:rPr lang="es-CL" sz="2000" dirty="0" smtClean="0">
                <a:solidFill>
                  <a:srgbClr val="FFFF00"/>
                </a:solidFill>
              </a:rPr>
              <a:t>¡viva la literatura!</a:t>
            </a:r>
          </a:p>
          <a:p>
            <a:pPr algn="r">
              <a:spcBef>
                <a:spcPts val="0"/>
              </a:spcBef>
            </a:pPr>
            <a:r>
              <a:rPr lang="es-CL" sz="2000" dirty="0" smtClean="0">
                <a:solidFill>
                  <a:srgbClr val="FFFF00"/>
                </a:solidFill>
              </a:rPr>
              <a:t>…</a:t>
            </a:r>
          </a:p>
          <a:p>
            <a:pPr algn="r">
              <a:spcBef>
                <a:spcPts val="0"/>
              </a:spcBef>
            </a:pPr>
            <a:r>
              <a:rPr lang="es-CL" sz="2000" dirty="0" smtClean="0">
                <a:solidFill>
                  <a:srgbClr val="FFFF00"/>
                </a:solidFill>
              </a:rPr>
              <a:t>Me gustan los estudiantes</a:t>
            </a:r>
          </a:p>
          <a:p>
            <a:pPr algn="r">
              <a:spcBef>
                <a:spcPts val="0"/>
              </a:spcBef>
            </a:pPr>
            <a:r>
              <a:rPr lang="es-CL" sz="2000" dirty="0" smtClean="0">
                <a:solidFill>
                  <a:srgbClr val="FFFF00"/>
                </a:solidFill>
              </a:rPr>
              <a:t>que marchan sobre la ruina.</a:t>
            </a:r>
          </a:p>
          <a:p>
            <a:pPr algn="r">
              <a:spcBef>
                <a:spcPts val="0"/>
              </a:spcBef>
            </a:pPr>
            <a:r>
              <a:rPr lang="es-CL" sz="2000" dirty="0" smtClean="0">
                <a:solidFill>
                  <a:srgbClr val="FFFF00"/>
                </a:solidFill>
              </a:rPr>
              <a:t>Con las banderas en alto</a:t>
            </a:r>
          </a:p>
          <a:p>
            <a:pPr algn="r">
              <a:spcBef>
                <a:spcPts val="0"/>
              </a:spcBef>
            </a:pPr>
            <a:r>
              <a:rPr lang="es-CL" sz="2000" dirty="0" smtClean="0">
                <a:solidFill>
                  <a:srgbClr val="FFFF00"/>
                </a:solidFill>
              </a:rPr>
              <a:t>va toda la estudiantina:</a:t>
            </a:r>
          </a:p>
          <a:p>
            <a:pPr algn="r">
              <a:spcBef>
                <a:spcPts val="0"/>
              </a:spcBef>
            </a:pPr>
            <a:r>
              <a:rPr lang="es-CL" sz="2000" dirty="0" smtClean="0">
                <a:solidFill>
                  <a:srgbClr val="FFFF00"/>
                </a:solidFill>
              </a:rPr>
              <a:t>son químicos y doctores,</a:t>
            </a:r>
          </a:p>
          <a:p>
            <a:pPr algn="r">
              <a:spcBef>
                <a:spcPts val="0"/>
              </a:spcBef>
            </a:pPr>
            <a:r>
              <a:rPr lang="es-CL" sz="2000" dirty="0" smtClean="0">
                <a:solidFill>
                  <a:srgbClr val="FFFF00"/>
                </a:solidFill>
              </a:rPr>
              <a:t>cirujanos y dentistas.</a:t>
            </a:r>
          </a:p>
          <a:p>
            <a:pPr algn="r">
              <a:spcBef>
                <a:spcPts val="0"/>
              </a:spcBef>
            </a:pPr>
            <a:r>
              <a:rPr lang="es-CL" sz="2000" dirty="0" smtClean="0">
                <a:solidFill>
                  <a:srgbClr val="FFFF00"/>
                </a:solidFill>
              </a:rPr>
              <a:t>Caramba y zamba la cosa</a:t>
            </a:r>
          </a:p>
          <a:p>
            <a:pPr algn="r">
              <a:spcBef>
                <a:spcPts val="0"/>
              </a:spcBef>
            </a:pPr>
            <a:r>
              <a:rPr lang="es-CL" sz="2000" dirty="0" smtClean="0">
                <a:solidFill>
                  <a:srgbClr val="FFFF00"/>
                </a:solidFill>
              </a:rPr>
              <a:t>¡vivan los especialistas!”</a:t>
            </a:r>
          </a:p>
          <a:p>
            <a:pPr>
              <a:spcBef>
                <a:spcPts val="0"/>
              </a:spcBef>
            </a:pPr>
            <a:endParaRPr lang="es-CL" sz="2000" dirty="0" smtClean="0">
              <a:solidFill>
                <a:srgbClr val="FFFF00"/>
              </a:solidFill>
            </a:endParaRPr>
          </a:p>
          <a:p>
            <a:pPr>
              <a:spcBef>
                <a:spcPts val="0"/>
              </a:spcBef>
            </a:pPr>
            <a:r>
              <a:rPr lang="es-CL" sz="2000" dirty="0" smtClean="0">
                <a:solidFill>
                  <a:srgbClr val="FFFF00"/>
                </a:solidFill>
              </a:rPr>
              <a:t>Violeta Parra, </a:t>
            </a:r>
            <a:r>
              <a:rPr lang="es-CL" sz="2000" i="1" dirty="0" smtClean="0">
                <a:solidFill>
                  <a:srgbClr val="FFFF00"/>
                </a:solidFill>
              </a:rPr>
              <a:t>Me gustan los estudiantes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707886"/>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Amador </a:t>
            </a:r>
            <a:r>
              <a:rPr lang="es-CL" sz="2000" dirty="0" err="1" smtClean="0">
                <a:solidFill>
                  <a:srgbClr val="FFFF00"/>
                </a:solidFill>
              </a:rPr>
              <a:t>Neghme</a:t>
            </a:r>
            <a:r>
              <a:rPr lang="es-CL" sz="2000" dirty="0" smtClean="0">
                <a:solidFill>
                  <a:srgbClr val="FFFF00"/>
                </a:solidFill>
              </a:rPr>
              <a:t>, Rev. </a:t>
            </a:r>
            <a:r>
              <a:rPr lang="es-CL" sz="2000" dirty="0" err="1" smtClean="0">
                <a:solidFill>
                  <a:srgbClr val="FFFF00"/>
                </a:solidFill>
              </a:rPr>
              <a:t>Med</a:t>
            </a:r>
            <a:r>
              <a:rPr lang="es-CL" sz="2000" dirty="0" smtClean="0">
                <a:solidFill>
                  <a:srgbClr val="FFFF00"/>
                </a:solidFill>
              </a:rPr>
              <a:t>. Chile, 1977. (Decano Facultad de Medicina Universidad de Chile 1963-1968)</a:t>
            </a:r>
          </a:p>
        </p:txBody>
      </p:sp>
      <p:pic>
        <p:nvPicPr>
          <p:cNvPr id="107522" name="Picture 2"/>
          <p:cNvPicPr>
            <a:picLocks noChangeAspect="1" noChangeArrowheads="1"/>
          </p:cNvPicPr>
          <p:nvPr/>
        </p:nvPicPr>
        <p:blipFill>
          <a:blip r:embed="rId2" cstate="print"/>
          <a:srcRect/>
          <a:stretch>
            <a:fillRect/>
          </a:stretch>
        </p:blipFill>
        <p:spPr bwMode="auto">
          <a:xfrm>
            <a:off x="611560" y="1196752"/>
            <a:ext cx="7776864" cy="4849904"/>
          </a:xfrm>
          <a:prstGeom prst="rect">
            <a:avLst/>
          </a:prstGeom>
          <a:noFill/>
          <a:ln w="9525">
            <a:noFill/>
            <a:miter lim="800000"/>
            <a:headEnd/>
            <a:tailEnd/>
          </a:ln>
        </p:spPr>
      </p:pic>
      <p:sp>
        <p:nvSpPr>
          <p:cNvPr id="4" name="3 Rectángulo"/>
          <p:cNvSpPr/>
          <p:nvPr/>
        </p:nvSpPr>
        <p:spPr>
          <a:xfrm>
            <a:off x="395536" y="6165304"/>
            <a:ext cx="8667309" cy="584775"/>
          </a:xfrm>
          <a:prstGeom prst="rect">
            <a:avLst/>
          </a:prstGeom>
        </p:spPr>
        <p:txBody>
          <a:bodyPr wrap="none">
            <a:spAutoFit/>
          </a:bodyPr>
          <a:lstStyle/>
          <a:p>
            <a:r>
              <a:rPr lang="es-CL" sz="1600" dirty="0" smtClean="0">
                <a:solidFill>
                  <a:srgbClr val="FFFF00"/>
                </a:solidFill>
              </a:rPr>
              <a:t>Hoy la Facultad de Medicina  de la Universidad de Chile, para acreditarse ella como institución</a:t>
            </a:r>
          </a:p>
          <a:p>
            <a:r>
              <a:rPr lang="es-CL" sz="1600" dirty="0" smtClean="0">
                <a:solidFill>
                  <a:srgbClr val="FFFF00"/>
                </a:solidFill>
              </a:rPr>
              <a:t>educacional, debe pagar a una agencia privada. Ni siquiera revalida ella título extranjeros</a:t>
            </a:r>
            <a:endParaRPr lang="es-CL"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288925"/>
            <a:ext cx="8424614" cy="6093976"/>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Salud Pública: Conocimiento y acción.</a:t>
            </a:r>
          </a:p>
          <a:p>
            <a:pPr>
              <a:spcBef>
                <a:spcPct val="50000"/>
              </a:spcBef>
            </a:pPr>
            <a:r>
              <a:rPr lang="es-CL" sz="2000" dirty="0" smtClean="0">
                <a:solidFill>
                  <a:srgbClr val="FFFF00"/>
                </a:solidFill>
              </a:rPr>
              <a:t> Necesidades de salud de la población y sus determinantes (epidemiología) y la respuesta social organizada (sistemas y servicios de salud).</a:t>
            </a:r>
          </a:p>
          <a:p>
            <a:pPr>
              <a:spcBef>
                <a:spcPct val="50000"/>
              </a:spcBef>
            </a:pPr>
            <a:endParaRPr lang="es-CL" sz="2000" dirty="0" smtClean="0">
              <a:solidFill>
                <a:srgbClr val="FFFF00"/>
              </a:solidFill>
            </a:endParaRP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Complejidad epidemiológica de los problemas de salud: </a:t>
            </a:r>
          </a:p>
          <a:p>
            <a:pPr>
              <a:spcBef>
                <a:spcPct val="50000"/>
              </a:spcBef>
            </a:pPr>
            <a:r>
              <a:rPr lang="es-CL" sz="2000" dirty="0" smtClean="0">
                <a:solidFill>
                  <a:srgbClr val="FFFF00"/>
                </a:solidFill>
              </a:rPr>
              <a:t>ECNT: tres cuartos del total de muertes</a:t>
            </a:r>
          </a:p>
          <a:p>
            <a:pPr>
              <a:spcBef>
                <a:spcPct val="50000"/>
              </a:spcBef>
            </a:pPr>
            <a:r>
              <a:rPr lang="es-CL" sz="2000" dirty="0" smtClean="0">
                <a:solidFill>
                  <a:srgbClr val="FFFF00"/>
                </a:solidFill>
              </a:rPr>
              <a:t>Enfermedades Transmisibles: 12,5% de muertes</a:t>
            </a:r>
          </a:p>
          <a:p>
            <a:pPr>
              <a:spcBef>
                <a:spcPct val="50000"/>
              </a:spcBef>
            </a:pPr>
            <a:r>
              <a:rPr lang="es-CL" sz="2000" dirty="0" smtClean="0">
                <a:solidFill>
                  <a:srgbClr val="FFFF00"/>
                </a:solidFill>
              </a:rPr>
              <a:t>Cusas externas: 11% de muertes</a:t>
            </a:r>
          </a:p>
          <a:p>
            <a:pPr>
              <a:spcBef>
                <a:spcPct val="50000"/>
              </a:spcBef>
            </a:pPr>
            <a:endParaRPr lang="es-CL" sz="2000" dirty="0" smtClean="0">
              <a:solidFill>
                <a:srgbClr val="FFFF00"/>
              </a:solidFill>
            </a:endParaRPr>
          </a:p>
          <a:p>
            <a:pPr>
              <a:spcBef>
                <a:spcPct val="50000"/>
              </a:spcBef>
            </a:pPr>
            <a:endParaRPr lang="es-CL" sz="2000" dirty="0" smtClean="0">
              <a:solidFill>
                <a:srgbClr val="FFFF00"/>
              </a:solidFill>
            </a:endParaRPr>
          </a:p>
          <a:p>
            <a:pPr>
              <a:spcBef>
                <a:spcPct val="50000"/>
              </a:spcBef>
            </a:pPr>
            <a:endParaRPr lang="es-CL" sz="2000" dirty="0" smtClean="0">
              <a:solidFill>
                <a:srgbClr val="FFFF00"/>
              </a:solidFill>
            </a:endParaRPr>
          </a:p>
          <a:p>
            <a:pPr>
              <a:spcBef>
                <a:spcPct val="50000"/>
              </a:spcBef>
            </a:pPr>
            <a:endParaRPr lang="es-CL" sz="2000" dirty="0" smtClean="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1520" y="116632"/>
            <a:ext cx="5400278" cy="2708434"/>
          </a:xfrm>
          <a:prstGeom prst="rect">
            <a:avLst/>
          </a:prstGeom>
          <a:noFill/>
          <a:ln w="9525">
            <a:noFill/>
            <a:miter lim="800000"/>
            <a:headEnd/>
            <a:tailEnd/>
          </a:ln>
        </p:spPr>
        <p:txBody>
          <a:bodyPr wrap="square">
            <a:spAutoFit/>
          </a:bodyPr>
          <a:lstStyle/>
          <a:p>
            <a:pPr>
              <a:spcBef>
                <a:spcPct val="50000"/>
              </a:spcBef>
            </a:pPr>
            <a:r>
              <a:rPr lang="es-CL" sz="2000" dirty="0" smtClean="0">
                <a:solidFill>
                  <a:srgbClr val="FFFF00"/>
                </a:solidFill>
              </a:rPr>
              <a:t>Desigualdad</a:t>
            </a:r>
          </a:p>
          <a:p>
            <a:pPr>
              <a:spcBef>
                <a:spcPct val="50000"/>
              </a:spcBef>
            </a:pPr>
            <a:r>
              <a:rPr lang="es-CL" sz="2000" dirty="0" smtClean="0">
                <a:solidFill>
                  <a:srgbClr val="FFFF00"/>
                </a:solidFill>
              </a:rPr>
              <a:t>Nivel educacional bajo (&lt;8 a)</a:t>
            </a:r>
          </a:p>
          <a:p>
            <a:pPr>
              <a:spcBef>
                <a:spcPct val="50000"/>
              </a:spcBef>
            </a:pPr>
            <a:r>
              <a:rPr lang="es-CL" sz="2000" dirty="0" smtClean="0">
                <a:solidFill>
                  <a:srgbClr val="FFFF00"/>
                </a:solidFill>
              </a:rPr>
              <a:t>medio (8-12) y alto (&gt;12)</a:t>
            </a:r>
          </a:p>
          <a:p>
            <a:pPr>
              <a:spcBef>
                <a:spcPct val="50000"/>
              </a:spcBef>
            </a:pPr>
            <a:r>
              <a:rPr lang="es-CL" sz="2000" dirty="0" smtClean="0">
                <a:solidFill>
                  <a:srgbClr val="FFFF00"/>
                </a:solidFill>
              </a:rPr>
              <a:t>				      Obesidad</a:t>
            </a: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Sedentarismo		  HTA</a:t>
            </a:r>
          </a:p>
        </p:txBody>
      </p:sp>
      <p:pic>
        <p:nvPicPr>
          <p:cNvPr id="3" name="Picture 4"/>
          <p:cNvPicPr>
            <a:picLocks noChangeAspect="1" noChangeArrowheads="1"/>
          </p:cNvPicPr>
          <p:nvPr/>
        </p:nvPicPr>
        <p:blipFill>
          <a:blip r:embed="rId3" cstate="print"/>
          <a:srcRect l="57211" t="42439" r="23595" b="21021"/>
          <a:stretch>
            <a:fillRect/>
          </a:stretch>
        </p:blipFill>
        <p:spPr bwMode="auto">
          <a:xfrm>
            <a:off x="5796136" y="44624"/>
            <a:ext cx="3250244" cy="3624758"/>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l="52043" t="41115" r="24720" b="17532"/>
          <a:stretch>
            <a:fillRect/>
          </a:stretch>
        </p:blipFill>
        <p:spPr bwMode="auto">
          <a:xfrm>
            <a:off x="3131840" y="3212976"/>
            <a:ext cx="3384376" cy="3528392"/>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l="54259" t="38660" r="26547" b="18500"/>
          <a:stretch>
            <a:fillRect/>
          </a:stretch>
        </p:blipFill>
        <p:spPr bwMode="auto">
          <a:xfrm>
            <a:off x="107504" y="2880166"/>
            <a:ext cx="2952998" cy="38612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23850" y="877357"/>
            <a:ext cx="8568630" cy="5324535"/>
          </a:xfrm>
          <a:prstGeom prst="rect">
            <a:avLst/>
          </a:prstGeom>
          <a:noFill/>
          <a:ln w="9525">
            <a:noFill/>
            <a:miter lim="800000"/>
            <a:headEnd/>
            <a:tailEnd/>
          </a:ln>
        </p:spPr>
        <p:txBody>
          <a:bodyPr wrap="square">
            <a:spAutoFit/>
          </a:bodyPr>
          <a:lstStyle/>
          <a:p>
            <a:pPr>
              <a:spcBef>
                <a:spcPct val="50000"/>
              </a:spcBef>
            </a:pPr>
            <a:r>
              <a:rPr lang="es-CL" sz="2000" i="1" dirty="0" smtClean="0">
                <a:solidFill>
                  <a:srgbClr val="FFFF00"/>
                </a:solidFill>
              </a:rPr>
              <a:t>Cuando la suerte está echada: Estudio cuantitativo de los factores asociados al rendimiento en la Prueba de Selección Universitaria.</a:t>
            </a:r>
          </a:p>
          <a:p>
            <a:pPr>
              <a:spcBef>
                <a:spcPct val="50000"/>
              </a:spcBef>
            </a:pPr>
            <a:r>
              <a:rPr lang="es-CL" sz="2000" dirty="0" smtClean="0">
                <a:solidFill>
                  <a:srgbClr val="FFFF00"/>
                </a:solidFill>
              </a:rPr>
              <a:t>Marisol Contreras, Francisca Corbalán y Dr. Jesús Redondo, 2007</a:t>
            </a:r>
          </a:p>
          <a:p>
            <a:pPr>
              <a:spcBef>
                <a:spcPct val="50000"/>
              </a:spcBef>
            </a:pPr>
            <a:endParaRPr lang="es-CL" sz="2000" dirty="0" smtClean="0">
              <a:solidFill>
                <a:srgbClr val="FFFF00"/>
              </a:solidFill>
            </a:endParaRPr>
          </a:p>
          <a:p>
            <a:pPr>
              <a:spcBef>
                <a:spcPct val="50000"/>
              </a:spcBef>
            </a:pPr>
            <a:r>
              <a:rPr lang="es-CL" sz="2000" dirty="0" smtClean="0">
                <a:solidFill>
                  <a:srgbClr val="FFFF00"/>
                </a:solidFill>
              </a:rPr>
              <a:t>“El hallazgo más relevante fue que la importancia de las características estudiadas difiere entre los grupos de distinto ingreso familiar y que, transversalmente, es el logro alcanzado en EB la variable que mejor explica el rendimiento en la PSU. Se concluye que la PSU es un instrumento que legitima las desigualdades sociales y que rendir mal en ella sería una forma actualizada de fracaso escolar.”</a:t>
            </a:r>
          </a:p>
          <a:p>
            <a:pPr>
              <a:spcBef>
                <a:spcPct val="50000"/>
              </a:spcBef>
            </a:pPr>
            <a:r>
              <a:rPr lang="es-CL" sz="2000" dirty="0" smtClean="0">
                <a:solidFill>
                  <a:srgbClr val="FFFF00"/>
                </a:solidFill>
              </a:rPr>
              <a:t>---</a:t>
            </a:r>
          </a:p>
          <a:p>
            <a:pPr>
              <a:spcBef>
                <a:spcPct val="50000"/>
              </a:spcBef>
            </a:pPr>
            <a:r>
              <a:rPr lang="es-CL" sz="2000" dirty="0" smtClean="0">
                <a:solidFill>
                  <a:srgbClr val="FFFF00"/>
                </a:solidFill>
              </a:rPr>
              <a:t>Comentario:</a:t>
            </a:r>
          </a:p>
          <a:p>
            <a:pPr>
              <a:spcBef>
                <a:spcPct val="50000"/>
              </a:spcBef>
            </a:pPr>
            <a:r>
              <a:rPr lang="es-CL" sz="2000" dirty="0" smtClean="0">
                <a:solidFill>
                  <a:srgbClr val="FFFF00"/>
                </a:solidFill>
              </a:rPr>
              <a:t>Investigar cómo se desempeñan los estudiantes carenciados cuando se les permite ingresar a la universidad y se les apoya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59632" y="2276872"/>
          <a:ext cx="6624736" cy="24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2" name="Text Box 24"/>
          <p:cNvSpPr txBox="1">
            <a:spLocks noChangeArrowheads="1"/>
          </p:cNvSpPr>
          <p:nvPr/>
        </p:nvSpPr>
        <p:spPr bwMode="auto">
          <a:xfrm>
            <a:off x="304800" y="609600"/>
            <a:ext cx="8534400" cy="1015663"/>
          </a:xfrm>
          <a:prstGeom prst="rect">
            <a:avLst/>
          </a:prstGeom>
          <a:noFill/>
          <a:ln w="9525">
            <a:noFill/>
            <a:miter lim="800000"/>
            <a:headEnd/>
            <a:tailEnd/>
          </a:ln>
        </p:spPr>
        <p:txBody>
          <a:bodyPr>
            <a:spAutoFit/>
          </a:bodyPr>
          <a:lstStyle/>
          <a:p>
            <a:pPr algn="ctr">
              <a:spcBef>
                <a:spcPct val="50000"/>
              </a:spcBef>
            </a:pPr>
            <a:r>
              <a:rPr lang="es-MX" sz="2400" dirty="0">
                <a:solidFill>
                  <a:srgbClr val="FFFF00"/>
                </a:solidFill>
              </a:rPr>
              <a:t>Universidad de Chile = Excelencia y Compromiso</a:t>
            </a:r>
          </a:p>
          <a:p>
            <a:pPr algn="ctr">
              <a:spcBef>
                <a:spcPct val="50000"/>
              </a:spcBef>
            </a:pPr>
            <a:r>
              <a:rPr lang="es-MX" sz="2400" dirty="0">
                <a:solidFill>
                  <a:srgbClr val="FFFF00"/>
                </a:solidFill>
              </a:rPr>
              <a:t>Sólo tiene sentido como la conjunción de ambos atributos</a:t>
            </a:r>
            <a:endParaRPr lang="es-ES" sz="2400" dirty="0">
              <a:solidFill>
                <a:srgbClr val="FFFF00"/>
              </a:solidFill>
            </a:endParaRPr>
          </a:p>
        </p:txBody>
      </p:sp>
      <p:sp>
        <p:nvSpPr>
          <p:cNvPr id="1033" name="9 Rectángulo"/>
          <p:cNvSpPr>
            <a:spLocks noChangeArrowheads="1"/>
          </p:cNvSpPr>
          <p:nvPr/>
        </p:nvSpPr>
        <p:spPr bwMode="auto">
          <a:xfrm>
            <a:off x="762000" y="4800600"/>
            <a:ext cx="7772400" cy="1938338"/>
          </a:xfrm>
          <a:prstGeom prst="rect">
            <a:avLst/>
          </a:prstGeom>
          <a:noFill/>
          <a:ln w="9525">
            <a:noFill/>
            <a:miter lim="800000"/>
            <a:headEnd/>
            <a:tailEnd/>
          </a:ln>
        </p:spPr>
        <p:txBody>
          <a:bodyPr>
            <a:spAutoFit/>
          </a:bodyPr>
          <a:lstStyle/>
          <a:p>
            <a:r>
              <a:rPr lang="es-CL" sz="2000" dirty="0">
                <a:solidFill>
                  <a:srgbClr val="FFFF00"/>
                </a:solidFill>
              </a:rPr>
              <a:t>Si bien es factible la excelencia sin compromiso social, el compromiso sin excelencia es imposible.</a:t>
            </a:r>
            <a:r>
              <a:rPr lang="es-ES" sz="2000" dirty="0">
                <a:solidFill>
                  <a:srgbClr val="FFFF00"/>
                </a:solidFill>
              </a:rPr>
              <a:t> El rol de la Universidad de Chile en el desarrollo del país, y en particular en el sector Salud, es parte del patrimonio ideológico y político del conjunto de la sociedad chilena y supera a supuestas antinomias entre lo público y lo privado.</a:t>
            </a:r>
            <a:endParaRPr lang="es-CL" sz="24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Diagram 2"/>
          <p:cNvGraphicFramePr>
            <a:graphicFrameLocks noChangeAspect="1"/>
          </p:cNvGraphicFramePr>
          <p:nvPr/>
        </p:nvGraphicFramePr>
        <p:xfrm>
          <a:off x="457200" y="304800"/>
          <a:ext cx="8382000" cy="4572000"/>
        </p:xfrm>
        <a:graphic>
          <a:graphicData uri="http://schemas.openxmlformats.org/drawingml/2006/compatibility">
            <com:legacyDrawing xmlns:com="http://schemas.openxmlformats.org/drawingml/2006/compatibility" spid="_x0000_s108546"/>
          </a:graphicData>
        </a:graphic>
      </p:graphicFrame>
      <p:sp>
        <p:nvSpPr>
          <p:cNvPr id="2052" name="Text Box 4"/>
          <p:cNvSpPr txBox="1">
            <a:spLocks noChangeArrowheads="1"/>
          </p:cNvSpPr>
          <p:nvPr/>
        </p:nvSpPr>
        <p:spPr bwMode="auto">
          <a:xfrm>
            <a:off x="304800" y="381000"/>
            <a:ext cx="8534400" cy="6186309"/>
          </a:xfrm>
          <a:prstGeom prst="rect">
            <a:avLst/>
          </a:prstGeom>
          <a:noFill/>
          <a:ln w="9525">
            <a:noFill/>
            <a:miter lim="800000"/>
            <a:headEnd/>
            <a:tailEnd/>
          </a:ln>
        </p:spPr>
        <p:txBody>
          <a:bodyPr>
            <a:spAutoFit/>
          </a:bodyPr>
          <a:lstStyle/>
          <a:p>
            <a:pPr>
              <a:spcBef>
                <a:spcPct val="50000"/>
              </a:spcBef>
            </a:pPr>
            <a:r>
              <a:rPr lang="es-ES" sz="2400" dirty="0">
                <a:solidFill>
                  <a:srgbClr val="FFFF00"/>
                </a:solidFill>
              </a:rPr>
              <a:t>DEL ESTATUTO PROMULGADO POR EL PRESIDENTE DE LA REPÚBLICA TRAS APROBACIÓN DEL CONGRESO (2006): MISIÓN DE LA UNIVERSIDAD DE CHILE.</a:t>
            </a:r>
          </a:p>
          <a:p>
            <a:pPr>
              <a:spcBef>
                <a:spcPct val="50000"/>
              </a:spcBef>
            </a:pPr>
            <a:r>
              <a:rPr lang="es-ES" sz="2400" dirty="0">
                <a:solidFill>
                  <a:srgbClr val="FFFF00"/>
                </a:solidFill>
              </a:rPr>
              <a:t>Artículo 2°. La generación, desarrollo, integración y comunicación del saber en todas las áreas del conocimiento y dominios de la cultura, constituyen la misión y el fundamento de las actividades de la Universidad, conforman la complejidad de su quehacer y orientan la educación que ella imparte. La Universidad asume con vocación de excelencia la formación de personas y la contribución al desarrollo espiritual y material de la Nación. Cumple su misión a través de las funciones de docencia, investigación y creación en las ciencias y las tecnologías, las humanidades y las artes, y de extensión del conocimiento y la cultura en toda su amplitud. Procura ejercer estas funciones con el más alto nivel de exigencia.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14384</TotalTime>
  <Words>2950</Words>
  <Application>Microsoft Office PowerPoint</Application>
  <PresentationFormat>Presentación en pantalla (4:3)</PresentationFormat>
  <Paragraphs>237</Paragraphs>
  <Slides>35</Slides>
  <Notes>16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Diseño predeterminado</vt:lpstr>
      <vt:lpstr>Diapositiva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5 Campos 16 Hospitales </vt:lpstr>
      <vt:lpstr>Diapositiva 25</vt:lpstr>
      <vt:lpstr>Diapositiva 26</vt:lpstr>
      <vt:lpstr>Diapositiva 27</vt:lpstr>
      <vt:lpstr>4. Así como para los darwinistas más ortodoxos no existe el neutralismo (todo se selecciona), en una sociedad ser “neutral” es simplemente estar de acuerdo en dejar que los agentes con mayor fuerza y poder operen conforme a su visión del mundo y a sus intereses. La aseveración de que el Estado debe declararse neutral ante la competencia entre universidades públicas y privadas  es lógicamente inconsistente  porque si el Estado no diferenciara entre universidades públicas y privadas ello implicaría que por definición no existen las universidades públicas,  ya que es el Estado quien debe definirlas y distinguirlas, ergo,  respecto a universidades inexistente uno no puede ser ni neutral, ni partidario, ni detractor.    5. A la Universidad de Chile se la intentó primero destruir, después minimizar, ahora desnaturalizar.</vt:lpstr>
      <vt:lpstr>Diapositiva 29</vt:lpstr>
      <vt:lpstr>Diapositiva 30</vt:lpstr>
      <vt:lpstr>Diapositiva 31</vt:lpstr>
      <vt:lpstr>Diapositiva 32</vt:lpstr>
      <vt:lpstr>Diapositiva 33</vt:lpstr>
      <vt:lpstr>Diapositiva 34</vt:lpstr>
      <vt:lpstr>Diapositiva 35</vt:lpstr>
    </vt:vector>
  </TitlesOfParts>
  <Company>Medicina U. de Chile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Ennio Vivaldi</dc:creator>
  <cp:lastModifiedBy>Usuario</cp:lastModifiedBy>
  <cp:revision>316</cp:revision>
  <dcterms:created xsi:type="dcterms:W3CDTF">2002-11-16T15:48:55Z</dcterms:created>
  <dcterms:modified xsi:type="dcterms:W3CDTF">2012-11-28T17:27:37Z</dcterms:modified>
</cp:coreProperties>
</file>