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ls" ContentType="application/vnd.ms-exce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xlsx" ContentType="application/vnd.openxmlformats-officedocument.spreadsheetml.sheet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9"/>
  </p:notesMasterIdLst>
  <p:sldIdLst>
    <p:sldId id="256" r:id="rId2"/>
    <p:sldId id="287" r:id="rId3"/>
    <p:sldId id="310" r:id="rId4"/>
    <p:sldId id="308" r:id="rId5"/>
    <p:sldId id="320" r:id="rId6"/>
    <p:sldId id="317" r:id="rId7"/>
    <p:sldId id="311" r:id="rId8"/>
    <p:sldId id="322" r:id="rId9"/>
    <p:sldId id="324" r:id="rId10"/>
    <p:sldId id="305" r:id="rId11"/>
    <p:sldId id="312" r:id="rId12"/>
    <p:sldId id="262" r:id="rId13"/>
    <p:sldId id="313" r:id="rId14"/>
    <p:sldId id="266" r:id="rId15"/>
    <p:sldId id="314" r:id="rId16"/>
    <p:sldId id="326" r:id="rId17"/>
    <p:sldId id="306" r:id="rId18"/>
    <p:sldId id="286" r:id="rId19"/>
    <p:sldId id="281" r:id="rId20"/>
    <p:sldId id="282" r:id="rId21"/>
    <p:sldId id="316" r:id="rId22"/>
    <p:sldId id="315" r:id="rId23"/>
    <p:sldId id="328" r:id="rId24"/>
    <p:sldId id="330" r:id="rId25"/>
    <p:sldId id="332" r:id="rId26"/>
    <p:sldId id="334" r:id="rId27"/>
    <p:sldId id="293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031" autoAdjust="0"/>
    <p:restoredTop sz="94660"/>
  </p:normalViewPr>
  <p:slideViewPr>
    <p:cSldViewPr>
      <p:cViewPr varScale="1">
        <p:scale>
          <a:sx n="39" d="100"/>
          <a:sy n="39" d="100"/>
        </p:scale>
        <p:origin x="-840" y="-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Hoja_de_c_lculo_de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S"/>
  <c:style val="13"/>
  <c:chart>
    <c:autoTitleDeleted val="1"/>
    <c:plotArea>
      <c:layout>
        <c:manualLayout>
          <c:layoutTarget val="inner"/>
          <c:xMode val="edge"/>
          <c:yMode val="edge"/>
          <c:x val="0.23756824146981634"/>
          <c:y val="2.2715539494062992E-2"/>
          <c:w val="0.70409842519685062"/>
          <c:h val="0.95456892101187407"/>
        </c:manualLayout>
      </c:layout>
      <c:barChart>
        <c:barDir val="bar"/>
        <c:grouping val="clustered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cat>
            <c:strRef>
              <c:f>Hoja1!$A$2:$A$6</c:f>
              <c:strCache>
                <c:ptCount val="5"/>
                <c:pt idx="0">
                  <c:v>RIO CUARTO</c:v>
                </c:pt>
                <c:pt idx="1">
                  <c:v>COLON</c:v>
                </c:pt>
                <c:pt idx="2">
                  <c:v>MARCOS JUAREZ</c:v>
                </c:pt>
                <c:pt idx="3">
                  <c:v>SAN JUSTO</c:v>
                </c:pt>
                <c:pt idx="4">
                  <c:v>CAPITAL</c:v>
                </c:pt>
              </c:strCache>
            </c:strRef>
          </c:cat>
          <c:val>
            <c:numRef>
              <c:f>Hoja1!$B$2:$B$6</c:f>
              <c:numCache>
                <c:formatCode>#,##0</c:formatCode>
                <c:ptCount val="5"/>
                <c:pt idx="0">
                  <c:v>246393</c:v>
                </c:pt>
                <c:pt idx="1">
                  <c:v>225151</c:v>
                </c:pt>
                <c:pt idx="2">
                  <c:v>104205</c:v>
                </c:pt>
                <c:pt idx="3">
                  <c:v>206307</c:v>
                </c:pt>
                <c:pt idx="4">
                  <c:v>1329604</c:v>
                </c:pt>
              </c:numCache>
            </c:numRef>
          </c:val>
        </c:ser>
        <c:dLbls>
          <c:showVal val="1"/>
        </c:dLbls>
        <c:overlap val="-25"/>
        <c:axId val="39611392"/>
        <c:axId val="36926208"/>
      </c:barChart>
      <c:catAx>
        <c:axId val="39611392"/>
        <c:scaling>
          <c:orientation val="minMax"/>
        </c:scaling>
        <c:axPos val="l"/>
        <c:majorTickMark val="none"/>
        <c:tickLblPos val="nextTo"/>
        <c:crossAx val="36926208"/>
        <c:crosses val="autoZero"/>
        <c:auto val="1"/>
        <c:lblAlgn val="ctr"/>
        <c:lblOffset val="100"/>
      </c:catAx>
      <c:valAx>
        <c:axId val="36926208"/>
        <c:scaling>
          <c:orientation val="minMax"/>
        </c:scaling>
        <c:delete val="1"/>
        <c:axPos val="b"/>
        <c:numFmt formatCode="#,##0" sourceLinked="1"/>
        <c:tickLblPos val="none"/>
        <c:crossAx val="39611392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es-ES"/>
    </a:p>
  </c:txPr>
  <c:externalData r:id="rId1"/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S"/>
  <c:style val="4"/>
  <c:chart>
    <c:autoTitleDeleted val="1"/>
    <c:plotArea>
      <c:layout>
        <c:manualLayout>
          <c:layoutTarget val="inner"/>
          <c:xMode val="edge"/>
          <c:yMode val="edge"/>
          <c:x val="7.9164862204724407E-2"/>
          <c:y val="3.4484251968503951E-2"/>
          <c:w val="0.9208351377952757"/>
          <c:h val="0.8554431594488201"/>
        </c:manualLayout>
      </c:layout>
      <c:lineChart>
        <c:grouping val="standard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marker>
            <c:symbol val="none"/>
          </c:marker>
          <c:cat>
            <c:numRef>
              <c:f>Hoja1!$A$2:$A$8</c:f>
              <c:numCache>
                <c:formatCode>General</c:formatCode>
                <c:ptCount val="7"/>
                <c:pt idx="0">
                  <c:v>1980</c:v>
                </c:pt>
                <c:pt idx="1">
                  <c:v>1990</c:v>
                </c:pt>
                <c:pt idx="2">
                  <c:v>2000</c:v>
                </c:pt>
                <c:pt idx="3">
                  <c:v>2004</c:v>
                </c:pt>
                <c:pt idx="4">
                  <c:v>2008</c:v>
                </c:pt>
                <c:pt idx="5">
                  <c:v>2011</c:v>
                </c:pt>
                <c:pt idx="6">
                  <c:v>2012</c:v>
                </c:pt>
              </c:numCache>
            </c:numRef>
          </c:cat>
          <c:val>
            <c:numRef>
              <c:f>Hoja1!$B$2:$B$8</c:f>
              <c:numCache>
                <c:formatCode>General</c:formatCode>
                <c:ptCount val="7"/>
                <c:pt idx="0">
                  <c:v>24.2</c:v>
                </c:pt>
                <c:pt idx="1">
                  <c:v>22.2</c:v>
                </c:pt>
                <c:pt idx="2">
                  <c:v>15</c:v>
                </c:pt>
                <c:pt idx="3">
                  <c:v>11.7</c:v>
                </c:pt>
                <c:pt idx="4">
                  <c:v>12.5</c:v>
                </c:pt>
                <c:pt idx="5">
                  <c:v>10.7</c:v>
                </c:pt>
                <c:pt idx="6">
                  <c:v>8.6</c:v>
                </c:pt>
              </c:numCache>
            </c:numRef>
          </c:val>
        </c:ser>
        <c:marker val="1"/>
        <c:axId val="41709952"/>
        <c:axId val="41711488"/>
      </c:lineChart>
      <c:catAx>
        <c:axId val="41709952"/>
        <c:scaling>
          <c:orientation val="minMax"/>
        </c:scaling>
        <c:axPos val="b"/>
        <c:numFmt formatCode="General" sourceLinked="1"/>
        <c:tickLblPos val="nextTo"/>
        <c:crossAx val="41711488"/>
        <c:crosses val="autoZero"/>
        <c:auto val="1"/>
        <c:lblAlgn val="ctr"/>
        <c:lblOffset val="100"/>
      </c:catAx>
      <c:valAx>
        <c:axId val="41711488"/>
        <c:scaling>
          <c:orientation val="minMax"/>
        </c:scaling>
        <c:axPos val="l"/>
        <c:majorGridlines/>
        <c:numFmt formatCode="General" sourceLinked="1"/>
        <c:tickLblPos val="nextTo"/>
        <c:crossAx val="41709952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es-ES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722EB54-3D89-4CD9-A4D5-33B53543966E}" type="doc">
      <dgm:prSet loTypeId="urn:microsoft.com/office/officeart/2005/8/layout/radial5" loCatId="cycle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s-AR"/>
        </a:p>
      </dgm:t>
    </dgm:pt>
    <dgm:pt modelId="{EB3AB496-1F01-4DBF-81E9-6593EEACEBED}">
      <dgm:prSet phldrT="[Texto]"/>
      <dgm:spPr/>
      <dgm:t>
        <a:bodyPr/>
        <a:lstStyle/>
        <a:p>
          <a:r>
            <a:rPr lang="es-AR" dirty="0" smtClean="0"/>
            <a:t>LINEAS ESTRATEGICAS</a:t>
          </a:r>
          <a:endParaRPr lang="es-AR" dirty="0"/>
        </a:p>
      </dgm:t>
    </dgm:pt>
    <dgm:pt modelId="{9162A897-9416-4016-8E21-635CF2515AB1}" type="parTrans" cxnId="{8A5B22D4-FD37-4872-B6E8-94900F35E5DF}">
      <dgm:prSet/>
      <dgm:spPr/>
      <dgm:t>
        <a:bodyPr/>
        <a:lstStyle/>
        <a:p>
          <a:endParaRPr lang="es-AR"/>
        </a:p>
      </dgm:t>
    </dgm:pt>
    <dgm:pt modelId="{2360ADDF-A112-4E2F-BF62-9D76185C434E}" type="sibTrans" cxnId="{8A5B22D4-FD37-4872-B6E8-94900F35E5DF}">
      <dgm:prSet/>
      <dgm:spPr/>
      <dgm:t>
        <a:bodyPr/>
        <a:lstStyle/>
        <a:p>
          <a:endParaRPr lang="es-AR"/>
        </a:p>
      </dgm:t>
    </dgm:pt>
    <dgm:pt modelId="{7F9B9EDE-8725-45FE-A73C-E3B9B5281D92}">
      <dgm:prSet phldrT="[Texto]"/>
      <dgm:spPr/>
      <dgm:t>
        <a:bodyPr/>
        <a:lstStyle/>
        <a:p>
          <a:r>
            <a:rPr lang="es-AR" dirty="0" smtClean="0"/>
            <a:t>ORGANIZACIÓN DEL MODELO SANITARIO</a:t>
          </a:r>
          <a:endParaRPr lang="es-AR" dirty="0"/>
        </a:p>
      </dgm:t>
    </dgm:pt>
    <dgm:pt modelId="{0D4C9BFD-EF6D-481B-9489-50510171D014}" type="parTrans" cxnId="{A0898FFC-35C4-4815-BC47-1EAAE19A1E76}">
      <dgm:prSet/>
      <dgm:spPr/>
      <dgm:t>
        <a:bodyPr/>
        <a:lstStyle/>
        <a:p>
          <a:endParaRPr lang="es-AR"/>
        </a:p>
      </dgm:t>
    </dgm:pt>
    <dgm:pt modelId="{85EE8DB8-4042-4E2C-A60C-2A5F0C727AC9}" type="sibTrans" cxnId="{A0898FFC-35C4-4815-BC47-1EAAE19A1E76}">
      <dgm:prSet/>
      <dgm:spPr/>
      <dgm:t>
        <a:bodyPr/>
        <a:lstStyle/>
        <a:p>
          <a:endParaRPr lang="es-AR"/>
        </a:p>
      </dgm:t>
    </dgm:pt>
    <dgm:pt modelId="{E694C254-B0B1-46EC-A50D-79EEA3B5B155}">
      <dgm:prSet phldrT="[Texto]"/>
      <dgm:spPr/>
      <dgm:t>
        <a:bodyPr/>
        <a:lstStyle/>
        <a:p>
          <a:r>
            <a:rPr lang="es-AR" dirty="0" smtClean="0"/>
            <a:t>RECURSOS HUMANOS</a:t>
          </a:r>
          <a:endParaRPr lang="es-AR" dirty="0"/>
        </a:p>
      </dgm:t>
    </dgm:pt>
    <dgm:pt modelId="{26825038-9532-485D-83F3-FA3386E9F59D}" type="parTrans" cxnId="{7125E97A-ED29-4E42-8412-0C71566B81F1}">
      <dgm:prSet/>
      <dgm:spPr/>
      <dgm:t>
        <a:bodyPr/>
        <a:lstStyle/>
        <a:p>
          <a:endParaRPr lang="es-AR"/>
        </a:p>
      </dgm:t>
    </dgm:pt>
    <dgm:pt modelId="{3F94D881-7AD6-4774-AE06-182CB370BF21}" type="sibTrans" cxnId="{7125E97A-ED29-4E42-8412-0C71566B81F1}">
      <dgm:prSet/>
      <dgm:spPr/>
      <dgm:t>
        <a:bodyPr/>
        <a:lstStyle/>
        <a:p>
          <a:endParaRPr lang="es-AR"/>
        </a:p>
      </dgm:t>
    </dgm:pt>
    <dgm:pt modelId="{2A981062-36A2-4A19-A2A3-F3AA14C41BDE}">
      <dgm:prSet phldrT="[Texto]"/>
      <dgm:spPr/>
      <dgm:t>
        <a:bodyPr/>
        <a:lstStyle/>
        <a:p>
          <a:r>
            <a:rPr lang="es-AR" dirty="0" smtClean="0"/>
            <a:t>PROMOCION Y PREVENCION APS</a:t>
          </a:r>
          <a:endParaRPr lang="es-AR" dirty="0"/>
        </a:p>
      </dgm:t>
    </dgm:pt>
    <dgm:pt modelId="{B31C37F1-D24A-4112-A01E-9D9BB4FE0721}" type="parTrans" cxnId="{8CC00522-0E13-4D53-9893-C969EDC85892}">
      <dgm:prSet/>
      <dgm:spPr/>
      <dgm:t>
        <a:bodyPr/>
        <a:lstStyle/>
        <a:p>
          <a:endParaRPr lang="es-AR"/>
        </a:p>
      </dgm:t>
    </dgm:pt>
    <dgm:pt modelId="{ACFB442D-8549-402D-9922-55F2E31CFC40}" type="sibTrans" cxnId="{8CC00522-0E13-4D53-9893-C969EDC85892}">
      <dgm:prSet/>
      <dgm:spPr/>
      <dgm:t>
        <a:bodyPr/>
        <a:lstStyle/>
        <a:p>
          <a:endParaRPr lang="es-AR"/>
        </a:p>
      </dgm:t>
    </dgm:pt>
    <dgm:pt modelId="{81D59494-EFC8-4A8D-8888-79EB72A45CDB}">
      <dgm:prSet phldrT="[Texto]"/>
      <dgm:spPr/>
      <dgm:t>
        <a:bodyPr/>
        <a:lstStyle/>
        <a:p>
          <a:r>
            <a:rPr lang="es-AR" dirty="0" smtClean="0"/>
            <a:t>ARTICULACION HOSPITALARIA CON EL 1er Y 2do NIVEL</a:t>
          </a:r>
          <a:endParaRPr lang="es-AR" dirty="0"/>
        </a:p>
      </dgm:t>
    </dgm:pt>
    <dgm:pt modelId="{739E409E-D062-43B1-A859-A6E950ED5066}" type="parTrans" cxnId="{0B1ABCDD-B05D-4575-ABCA-7E15E9D87DC4}">
      <dgm:prSet/>
      <dgm:spPr/>
      <dgm:t>
        <a:bodyPr/>
        <a:lstStyle/>
        <a:p>
          <a:endParaRPr lang="es-AR"/>
        </a:p>
      </dgm:t>
    </dgm:pt>
    <dgm:pt modelId="{B99E9C9C-4B0A-474F-802E-34F50300B9FD}" type="sibTrans" cxnId="{0B1ABCDD-B05D-4575-ABCA-7E15E9D87DC4}">
      <dgm:prSet/>
      <dgm:spPr/>
      <dgm:t>
        <a:bodyPr/>
        <a:lstStyle/>
        <a:p>
          <a:endParaRPr lang="es-AR"/>
        </a:p>
      </dgm:t>
    </dgm:pt>
    <dgm:pt modelId="{EA738432-E0B4-40A1-BB39-85FE6009F3EE}" type="pres">
      <dgm:prSet presAssocID="{7722EB54-3D89-4CD9-A4D5-33B53543966E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AR"/>
        </a:p>
      </dgm:t>
    </dgm:pt>
    <dgm:pt modelId="{044307F0-9F2D-4BF2-BF93-39D588260D44}" type="pres">
      <dgm:prSet presAssocID="{EB3AB496-1F01-4DBF-81E9-6593EEACEBED}" presName="centerShape" presStyleLbl="node0" presStyleIdx="0" presStyleCnt="1"/>
      <dgm:spPr/>
      <dgm:t>
        <a:bodyPr/>
        <a:lstStyle/>
        <a:p>
          <a:endParaRPr lang="es-AR"/>
        </a:p>
      </dgm:t>
    </dgm:pt>
    <dgm:pt modelId="{D12DC8E0-7ADD-4A4A-95A5-F15A4C5E7D6E}" type="pres">
      <dgm:prSet presAssocID="{0D4C9BFD-EF6D-481B-9489-50510171D014}" presName="parTrans" presStyleLbl="sibTrans2D1" presStyleIdx="0" presStyleCnt="4"/>
      <dgm:spPr/>
      <dgm:t>
        <a:bodyPr/>
        <a:lstStyle/>
        <a:p>
          <a:endParaRPr lang="es-AR"/>
        </a:p>
      </dgm:t>
    </dgm:pt>
    <dgm:pt modelId="{3C3692B4-EC9E-43CE-BD75-6212E86C8D63}" type="pres">
      <dgm:prSet presAssocID="{0D4C9BFD-EF6D-481B-9489-50510171D014}" presName="connectorText" presStyleLbl="sibTrans2D1" presStyleIdx="0" presStyleCnt="4"/>
      <dgm:spPr/>
      <dgm:t>
        <a:bodyPr/>
        <a:lstStyle/>
        <a:p>
          <a:endParaRPr lang="es-AR"/>
        </a:p>
      </dgm:t>
    </dgm:pt>
    <dgm:pt modelId="{7781056B-826B-46F2-8B77-4E7EE8209E86}" type="pres">
      <dgm:prSet presAssocID="{7F9B9EDE-8725-45FE-A73C-E3B9B5281D92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8BDA0AFC-6FDC-4E45-8ACB-E371A0F138D9}" type="pres">
      <dgm:prSet presAssocID="{26825038-9532-485D-83F3-FA3386E9F59D}" presName="parTrans" presStyleLbl="sibTrans2D1" presStyleIdx="1" presStyleCnt="4"/>
      <dgm:spPr/>
      <dgm:t>
        <a:bodyPr/>
        <a:lstStyle/>
        <a:p>
          <a:endParaRPr lang="es-AR"/>
        </a:p>
      </dgm:t>
    </dgm:pt>
    <dgm:pt modelId="{E60BAC63-DE03-4B2F-8790-707AC7989A66}" type="pres">
      <dgm:prSet presAssocID="{26825038-9532-485D-83F3-FA3386E9F59D}" presName="connectorText" presStyleLbl="sibTrans2D1" presStyleIdx="1" presStyleCnt="4"/>
      <dgm:spPr/>
      <dgm:t>
        <a:bodyPr/>
        <a:lstStyle/>
        <a:p>
          <a:endParaRPr lang="es-AR"/>
        </a:p>
      </dgm:t>
    </dgm:pt>
    <dgm:pt modelId="{EF0E69D5-AE33-425E-B915-1F25778EEEB2}" type="pres">
      <dgm:prSet presAssocID="{E694C254-B0B1-46EC-A50D-79EEA3B5B155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0ADD6D90-7850-47AE-8BF3-EEB30A667D1B}" type="pres">
      <dgm:prSet presAssocID="{B31C37F1-D24A-4112-A01E-9D9BB4FE0721}" presName="parTrans" presStyleLbl="sibTrans2D1" presStyleIdx="2" presStyleCnt="4"/>
      <dgm:spPr/>
      <dgm:t>
        <a:bodyPr/>
        <a:lstStyle/>
        <a:p>
          <a:endParaRPr lang="es-AR"/>
        </a:p>
      </dgm:t>
    </dgm:pt>
    <dgm:pt modelId="{F7C2770F-9728-4C9C-81F7-088F6C01FAAD}" type="pres">
      <dgm:prSet presAssocID="{B31C37F1-D24A-4112-A01E-9D9BB4FE0721}" presName="connectorText" presStyleLbl="sibTrans2D1" presStyleIdx="2" presStyleCnt="4"/>
      <dgm:spPr/>
      <dgm:t>
        <a:bodyPr/>
        <a:lstStyle/>
        <a:p>
          <a:endParaRPr lang="es-AR"/>
        </a:p>
      </dgm:t>
    </dgm:pt>
    <dgm:pt modelId="{2C99F124-7AEA-4DBA-B1DC-7881FE97A9C9}" type="pres">
      <dgm:prSet presAssocID="{2A981062-36A2-4A19-A2A3-F3AA14C41BDE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567799B2-09B6-4886-923D-2DCFE61E4AAF}" type="pres">
      <dgm:prSet presAssocID="{739E409E-D062-43B1-A859-A6E950ED5066}" presName="parTrans" presStyleLbl="sibTrans2D1" presStyleIdx="3" presStyleCnt="4"/>
      <dgm:spPr/>
      <dgm:t>
        <a:bodyPr/>
        <a:lstStyle/>
        <a:p>
          <a:endParaRPr lang="es-AR"/>
        </a:p>
      </dgm:t>
    </dgm:pt>
    <dgm:pt modelId="{B81D666E-369F-4ADF-B7C7-80ED90E24289}" type="pres">
      <dgm:prSet presAssocID="{739E409E-D062-43B1-A859-A6E950ED5066}" presName="connectorText" presStyleLbl="sibTrans2D1" presStyleIdx="3" presStyleCnt="4"/>
      <dgm:spPr/>
      <dgm:t>
        <a:bodyPr/>
        <a:lstStyle/>
        <a:p>
          <a:endParaRPr lang="es-AR"/>
        </a:p>
      </dgm:t>
    </dgm:pt>
    <dgm:pt modelId="{ADBB425A-CC1D-4EF0-B7B5-E438DC53175A}" type="pres">
      <dgm:prSet presAssocID="{81D59494-EFC8-4A8D-8888-79EB72A45CDB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</dgm:ptLst>
  <dgm:cxnLst>
    <dgm:cxn modelId="{EC0F8F65-6DD9-4E4C-BCC7-A1449F030377}" type="presOf" srcId="{E694C254-B0B1-46EC-A50D-79EEA3B5B155}" destId="{EF0E69D5-AE33-425E-B915-1F25778EEEB2}" srcOrd="0" destOrd="0" presId="urn:microsoft.com/office/officeart/2005/8/layout/radial5"/>
    <dgm:cxn modelId="{5F36E632-8097-4B01-985B-5BFD8DE3FBF9}" type="presOf" srcId="{0D4C9BFD-EF6D-481B-9489-50510171D014}" destId="{D12DC8E0-7ADD-4A4A-95A5-F15A4C5E7D6E}" srcOrd="0" destOrd="0" presId="urn:microsoft.com/office/officeart/2005/8/layout/radial5"/>
    <dgm:cxn modelId="{87933B66-3BBA-4324-A0D5-72827142C460}" type="presOf" srcId="{26825038-9532-485D-83F3-FA3386E9F59D}" destId="{8BDA0AFC-6FDC-4E45-8ACB-E371A0F138D9}" srcOrd="0" destOrd="0" presId="urn:microsoft.com/office/officeart/2005/8/layout/radial5"/>
    <dgm:cxn modelId="{BD969EF5-7C47-4C34-B1CE-8E6F8CF6589F}" type="presOf" srcId="{7F9B9EDE-8725-45FE-A73C-E3B9B5281D92}" destId="{7781056B-826B-46F2-8B77-4E7EE8209E86}" srcOrd="0" destOrd="0" presId="urn:microsoft.com/office/officeart/2005/8/layout/radial5"/>
    <dgm:cxn modelId="{7125E97A-ED29-4E42-8412-0C71566B81F1}" srcId="{EB3AB496-1F01-4DBF-81E9-6593EEACEBED}" destId="{E694C254-B0B1-46EC-A50D-79EEA3B5B155}" srcOrd="1" destOrd="0" parTransId="{26825038-9532-485D-83F3-FA3386E9F59D}" sibTransId="{3F94D881-7AD6-4774-AE06-182CB370BF21}"/>
    <dgm:cxn modelId="{5C20F820-60F8-4C72-8EAF-CFB3B430A02F}" type="presOf" srcId="{0D4C9BFD-EF6D-481B-9489-50510171D014}" destId="{3C3692B4-EC9E-43CE-BD75-6212E86C8D63}" srcOrd="1" destOrd="0" presId="urn:microsoft.com/office/officeart/2005/8/layout/radial5"/>
    <dgm:cxn modelId="{FE6B100A-2689-43E2-8438-72D3117BF3FA}" type="presOf" srcId="{B31C37F1-D24A-4112-A01E-9D9BB4FE0721}" destId="{0ADD6D90-7850-47AE-8BF3-EEB30A667D1B}" srcOrd="0" destOrd="0" presId="urn:microsoft.com/office/officeart/2005/8/layout/radial5"/>
    <dgm:cxn modelId="{8A5B22D4-FD37-4872-B6E8-94900F35E5DF}" srcId="{7722EB54-3D89-4CD9-A4D5-33B53543966E}" destId="{EB3AB496-1F01-4DBF-81E9-6593EEACEBED}" srcOrd="0" destOrd="0" parTransId="{9162A897-9416-4016-8E21-635CF2515AB1}" sibTransId="{2360ADDF-A112-4E2F-BF62-9D76185C434E}"/>
    <dgm:cxn modelId="{09B5807F-048F-4B24-BD47-FC3DDB876AF5}" type="presOf" srcId="{7722EB54-3D89-4CD9-A4D5-33B53543966E}" destId="{EA738432-E0B4-40A1-BB39-85FE6009F3EE}" srcOrd="0" destOrd="0" presId="urn:microsoft.com/office/officeart/2005/8/layout/radial5"/>
    <dgm:cxn modelId="{32F0CB02-1691-48E6-9CC1-69F54A241966}" type="presOf" srcId="{26825038-9532-485D-83F3-FA3386E9F59D}" destId="{E60BAC63-DE03-4B2F-8790-707AC7989A66}" srcOrd="1" destOrd="0" presId="urn:microsoft.com/office/officeart/2005/8/layout/radial5"/>
    <dgm:cxn modelId="{1F09B067-3E08-46F5-9A55-0E0F4E6ED935}" type="presOf" srcId="{739E409E-D062-43B1-A859-A6E950ED5066}" destId="{B81D666E-369F-4ADF-B7C7-80ED90E24289}" srcOrd="1" destOrd="0" presId="urn:microsoft.com/office/officeart/2005/8/layout/radial5"/>
    <dgm:cxn modelId="{D9626225-A623-42A5-9C2C-418C6093DF2F}" type="presOf" srcId="{2A981062-36A2-4A19-A2A3-F3AA14C41BDE}" destId="{2C99F124-7AEA-4DBA-B1DC-7881FE97A9C9}" srcOrd="0" destOrd="0" presId="urn:microsoft.com/office/officeart/2005/8/layout/radial5"/>
    <dgm:cxn modelId="{B116972A-53C5-471A-8E92-F6D4920A1562}" type="presOf" srcId="{81D59494-EFC8-4A8D-8888-79EB72A45CDB}" destId="{ADBB425A-CC1D-4EF0-B7B5-E438DC53175A}" srcOrd="0" destOrd="0" presId="urn:microsoft.com/office/officeart/2005/8/layout/radial5"/>
    <dgm:cxn modelId="{A0898FFC-35C4-4815-BC47-1EAAE19A1E76}" srcId="{EB3AB496-1F01-4DBF-81E9-6593EEACEBED}" destId="{7F9B9EDE-8725-45FE-A73C-E3B9B5281D92}" srcOrd="0" destOrd="0" parTransId="{0D4C9BFD-EF6D-481B-9489-50510171D014}" sibTransId="{85EE8DB8-4042-4E2C-A60C-2A5F0C727AC9}"/>
    <dgm:cxn modelId="{367BFBDC-0FE4-4C82-83F2-5A009DCB8833}" type="presOf" srcId="{EB3AB496-1F01-4DBF-81E9-6593EEACEBED}" destId="{044307F0-9F2D-4BF2-BF93-39D588260D44}" srcOrd="0" destOrd="0" presId="urn:microsoft.com/office/officeart/2005/8/layout/radial5"/>
    <dgm:cxn modelId="{102B1CEF-F76F-4F2E-B6AE-47B4010AF86C}" type="presOf" srcId="{739E409E-D062-43B1-A859-A6E950ED5066}" destId="{567799B2-09B6-4886-923D-2DCFE61E4AAF}" srcOrd="0" destOrd="0" presId="urn:microsoft.com/office/officeart/2005/8/layout/radial5"/>
    <dgm:cxn modelId="{0B1ABCDD-B05D-4575-ABCA-7E15E9D87DC4}" srcId="{EB3AB496-1F01-4DBF-81E9-6593EEACEBED}" destId="{81D59494-EFC8-4A8D-8888-79EB72A45CDB}" srcOrd="3" destOrd="0" parTransId="{739E409E-D062-43B1-A859-A6E950ED5066}" sibTransId="{B99E9C9C-4B0A-474F-802E-34F50300B9FD}"/>
    <dgm:cxn modelId="{EFED5244-ABD8-4BFC-96FA-522B2F6BF5B5}" type="presOf" srcId="{B31C37F1-D24A-4112-A01E-9D9BB4FE0721}" destId="{F7C2770F-9728-4C9C-81F7-088F6C01FAAD}" srcOrd="1" destOrd="0" presId="urn:microsoft.com/office/officeart/2005/8/layout/radial5"/>
    <dgm:cxn modelId="{8CC00522-0E13-4D53-9893-C969EDC85892}" srcId="{EB3AB496-1F01-4DBF-81E9-6593EEACEBED}" destId="{2A981062-36A2-4A19-A2A3-F3AA14C41BDE}" srcOrd="2" destOrd="0" parTransId="{B31C37F1-D24A-4112-A01E-9D9BB4FE0721}" sibTransId="{ACFB442D-8549-402D-9922-55F2E31CFC40}"/>
    <dgm:cxn modelId="{83701C31-DCB0-4143-B202-4A3822D988CD}" type="presParOf" srcId="{EA738432-E0B4-40A1-BB39-85FE6009F3EE}" destId="{044307F0-9F2D-4BF2-BF93-39D588260D44}" srcOrd="0" destOrd="0" presId="urn:microsoft.com/office/officeart/2005/8/layout/radial5"/>
    <dgm:cxn modelId="{7C3F2045-4D6B-4089-A432-9299D4AF49FC}" type="presParOf" srcId="{EA738432-E0B4-40A1-BB39-85FE6009F3EE}" destId="{D12DC8E0-7ADD-4A4A-95A5-F15A4C5E7D6E}" srcOrd="1" destOrd="0" presId="urn:microsoft.com/office/officeart/2005/8/layout/radial5"/>
    <dgm:cxn modelId="{070F077D-E5A6-40B8-A3B8-153F97E84A59}" type="presParOf" srcId="{D12DC8E0-7ADD-4A4A-95A5-F15A4C5E7D6E}" destId="{3C3692B4-EC9E-43CE-BD75-6212E86C8D63}" srcOrd="0" destOrd="0" presId="urn:microsoft.com/office/officeart/2005/8/layout/radial5"/>
    <dgm:cxn modelId="{791DA295-6066-4746-9C1A-EB08CD69B13B}" type="presParOf" srcId="{EA738432-E0B4-40A1-BB39-85FE6009F3EE}" destId="{7781056B-826B-46F2-8B77-4E7EE8209E86}" srcOrd="2" destOrd="0" presId="urn:microsoft.com/office/officeart/2005/8/layout/radial5"/>
    <dgm:cxn modelId="{EC184FA7-E56F-4624-90FF-D07D813AC2BD}" type="presParOf" srcId="{EA738432-E0B4-40A1-BB39-85FE6009F3EE}" destId="{8BDA0AFC-6FDC-4E45-8ACB-E371A0F138D9}" srcOrd="3" destOrd="0" presId="urn:microsoft.com/office/officeart/2005/8/layout/radial5"/>
    <dgm:cxn modelId="{8481F40D-63D0-4E11-86F0-F4338337EB19}" type="presParOf" srcId="{8BDA0AFC-6FDC-4E45-8ACB-E371A0F138D9}" destId="{E60BAC63-DE03-4B2F-8790-707AC7989A66}" srcOrd="0" destOrd="0" presId="urn:microsoft.com/office/officeart/2005/8/layout/radial5"/>
    <dgm:cxn modelId="{05EB1447-A5D2-4986-AA0A-2E6304E6C4E8}" type="presParOf" srcId="{EA738432-E0B4-40A1-BB39-85FE6009F3EE}" destId="{EF0E69D5-AE33-425E-B915-1F25778EEEB2}" srcOrd="4" destOrd="0" presId="urn:microsoft.com/office/officeart/2005/8/layout/radial5"/>
    <dgm:cxn modelId="{165A8BD9-4E03-4EB2-A302-B99D21F9EA6E}" type="presParOf" srcId="{EA738432-E0B4-40A1-BB39-85FE6009F3EE}" destId="{0ADD6D90-7850-47AE-8BF3-EEB30A667D1B}" srcOrd="5" destOrd="0" presId="urn:microsoft.com/office/officeart/2005/8/layout/radial5"/>
    <dgm:cxn modelId="{E8A57D84-8CD1-4A48-978C-C7A948BE5DD5}" type="presParOf" srcId="{0ADD6D90-7850-47AE-8BF3-EEB30A667D1B}" destId="{F7C2770F-9728-4C9C-81F7-088F6C01FAAD}" srcOrd="0" destOrd="0" presId="urn:microsoft.com/office/officeart/2005/8/layout/radial5"/>
    <dgm:cxn modelId="{FA317BA5-C12E-4A19-84AB-BFD3C75B3B41}" type="presParOf" srcId="{EA738432-E0B4-40A1-BB39-85FE6009F3EE}" destId="{2C99F124-7AEA-4DBA-B1DC-7881FE97A9C9}" srcOrd="6" destOrd="0" presId="urn:microsoft.com/office/officeart/2005/8/layout/radial5"/>
    <dgm:cxn modelId="{8B5F29BF-89D9-4A58-9510-05372D49FBA9}" type="presParOf" srcId="{EA738432-E0B4-40A1-BB39-85FE6009F3EE}" destId="{567799B2-09B6-4886-923D-2DCFE61E4AAF}" srcOrd="7" destOrd="0" presId="urn:microsoft.com/office/officeart/2005/8/layout/radial5"/>
    <dgm:cxn modelId="{FB280423-1977-4637-A232-B6DC021B09A4}" type="presParOf" srcId="{567799B2-09B6-4886-923D-2DCFE61E4AAF}" destId="{B81D666E-369F-4ADF-B7C7-80ED90E24289}" srcOrd="0" destOrd="0" presId="urn:microsoft.com/office/officeart/2005/8/layout/radial5"/>
    <dgm:cxn modelId="{E82EEA39-2037-4DEC-8AA8-61EB1A879CF8}" type="presParOf" srcId="{EA738432-E0B4-40A1-BB39-85FE6009F3EE}" destId="{ADBB425A-CC1D-4EF0-B7B5-E438DC53175A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44307F0-9F2D-4BF2-BF93-39D588260D44}">
      <dsp:nvSpPr>
        <dsp:cNvPr id="0" name=""/>
        <dsp:cNvSpPr/>
      </dsp:nvSpPr>
      <dsp:spPr>
        <a:xfrm>
          <a:off x="3901477" y="2632209"/>
          <a:ext cx="1593580" cy="159358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accent1"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1200" kern="1200" dirty="0" smtClean="0"/>
            <a:t>LINEAS ESTRATEGICAS</a:t>
          </a:r>
          <a:endParaRPr lang="es-AR" sz="1200" kern="1200" dirty="0"/>
        </a:p>
      </dsp:txBody>
      <dsp:txXfrm>
        <a:off x="3901477" y="2632209"/>
        <a:ext cx="1593580" cy="1593580"/>
      </dsp:txXfrm>
    </dsp:sp>
    <dsp:sp modelId="{D12DC8E0-7ADD-4A4A-95A5-F15A4C5E7D6E}">
      <dsp:nvSpPr>
        <dsp:cNvPr id="0" name=""/>
        <dsp:cNvSpPr/>
      </dsp:nvSpPr>
      <dsp:spPr>
        <a:xfrm rot="16200000">
          <a:off x="4527997" y="2049674"/>
          <a:ext cx="340540" cy="54181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accent2"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AR" sz="1000" kern="1200"/>
        </a:p>
      </dsp:txBody>
      <dsp:txXfrm rot="16200000">
        <a:off x="4527997" y="2049674"/>
        <a:ext cx="340540" cy="541817"/>
      </dsp:txXfrm>
    </dsp:sp>
    <dsp:sp modelId="{7781056B-826B-46F2-8B77-4E7EE8209E86}">
      <dsp:nvSpPr>
        <dsp:cNvPr id="0" name=""/>
        <dsp:cNvSpPr/>
      </dsp:nvSpPr>
      <dsp:spPr>
        <a:xfrm>
          <a:off x="3708505" y="10155"/>
          <a:ext cx="1979525" cy="1979525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accent2"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1200" kern="1200" dirty="0" smtClean="0"/>
            <a:t>ORGANIZACIÓN DEL MODELO SANITARIO</a:t>
          </a:r>
          <a:endParaRPr lang="es-AR" sz="1200" kern="1200" dirty="0"/>
        </a:p>
      </dsp:txBody>
      <dsp:txXfrm>
        <a:off x="3708505" y="10155"/>
        <a:ext cx="1979525" cy="1979525"/>
      </dsp:txXfrm>
    </dsp:sp>
    <dsp:sp modelId="{8BDA0AFC-6FDC-4E45-8ACB-E371A0F138D9}">
      <dsp:nvSpPr>
        <dsp:cNvPr id="0" name=""/>
        <dsp:cNvSpPr/>
      </dsp:nvSpPr>
      <dsp:spPr>
        <a:xfrm>
          <a:off x="5636414" y="3158091"/>
          <a:ext cx="340540" cy="54181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accent3"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AR" sz="1000" kern="1200"/>
        </a:p>
      </dsp:txBody>
      <dsp:txXfrm>
        <a:off x="5636414" y="3158091"/>
        <a:ext cx="340540" cy="541817"/>
      </dsp:txXfrm>
    </dsp:sp>
    <dsp:sp modelId="{EF0E69D5-AE33-425E-B915-1F25778EEEB2}">
      <dsp:nvSpPr>
        <dsp:cNvPr id="0" name=""/>
        <dsp:cNvSpPr/>
      </dsp:nvSpPr>
      <dsp:spPr>
        <a:xfrm>
          <a:off x="6137587" y="2439237"/>
          <a:ext cx="1979525" cy="1979525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accent3"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1200" kern="1200" dirty="0" smtClean="0"/>
            <a:t>RECURSOS HUMANOS</a:t>
          </a:r>
          <a:endParaRPr lang="es-AR" sz="1200" kern="1200" dirty="0"/>
        </a:p>
      </dsp:txBody>
      <dsp:txXfrm>
        <a:off x="6137587" y="2439237"/>
        <a:ext cx="1979525" cy="1979525"/>
      </dsp:txXfrm>
    </dsp:sp>
    <dsp:sp modelId="{0ADD6D90-7850-47AE-8BF3-EEB30A667D1B}">
      <dsp:nvSpPr>
        <dsp:cNvPr id="0" name=""/>
        <dsp:cNvSpPr/>
      </dsp:nvSpPr>
      <dsp:spPr>
        <a:xfrm rot="5400000">
          <a:off x="4527997" y="4266508"/>
          <a:ext cx="340540" cy="54181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accent4"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AR" sz="1000" kern="1200"/>
        </a:p>
      </dsp:txBody>
      <dsp:txXfrm rot="5400000">
        <a:off x="4527997" y="4266508"/>
        <a:ext cx="340540" cy="541817"/>
      </dsp:txXfrm>
    </dsp:sp>
    <dsp:sp modelId="{2C99F124-7AEA-4DBA-B1DC-7881FE97A9C9}">
      <dsp:nvSpPr>
        <dsp:cNvPr id="0" name=""/>
        <dsp:cNvSpPr/>
      </dsp:nvSpPr>
      <dsp:spPr>
        <a:xfrm>
          <a:off x="3708505" y="4868319"/>
          <a:ext cx="1979525" cy="1979525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accent4"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1200" kern="1200" dirty="0" smtClean="0"/>
            <a:t>PROMOCION Y PREVENCION APS</a:t>
          </a:r>
          <a:endParaRPr lang="es-AR" sz="1200" kern="1200" dirty="0"/>
        </a:p>
      </dsp:txBody>
      <dsp:txXfrm>
        <a:off x="3708505" y="4868319"/>
        <a:ext cx="1979525" cy="1979525"/>
      </dsp:txXfrm>
    </dsp:sp>
    <dsp:sp modelId="{567799B2-09B6-4886-923D-2DCFE61E4AAF}">
      <dsp:nvSpPr>
        <dsp:cNvPr id="0" name=""/>
        <dsp:cNvSpPr/>
      </dsp:nvSpPr>
      <dsp:spPr>
        <a:xfrm rot="10800000">
          <a:off x="3419580" y="3158091"/>
          <a:ext cx="340540" cy="54181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accent5"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AR" sz="1000" kern="1200"/>
        </a:p>
      </dsp:txBody>
      <dsp:txXfrm rot="10800000">
        <a:off x="3419580" y="3158091"/>
        <a:ext cx="340540" cy="541817"/>
      </dsp:txXfrm>
    </dsp:sp>
    <dsp:sp modelId="{ADBB425A-CC1D-4EF0-B7B5-E438DC53175A}">
      <dsp:nvSpPr>
        <dsp:cNvPr id="0" name=""/>
        <dsp:cNvSpPr/>
      </dsp:nvSpPr>
      <dsp:spPr>
        <a:xfrm>
          <a:off x="1279423" y="2439237"/>
          <a:ext cx="1979525" cy="1979525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accent5"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1200" kern="1200" dirty="0" smtClean="0"/>
            <a:t>ARTICULACION HOSPITALARIA CON EL 1er Y 2do NIVEL</a:t>
          </a:r>
          <a:endParaRPr lang="es-AR" sz="1200" kern="1200" dirty="0"/>
        </a:p>
      </dsp:txBody>
      <dsp:txXfrm>
        <a:off x="1279423" y="2439237"/>
        <a:ext cx="1979525" cy="19795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0.76577</cdr:x>
      <cdr:y>0.85132</cdr:y>
    </cdr:from>
    <cdr:to>
      <cdr:x>0.87387</cdr:x>
      <cdr:y>1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6477000" y="586740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s-AR" sz="1100" dirty="0"/>
        </a:p>
      </cdr:txBody>
    </cdr:sp>
  </cdr:relSizeAnchor>
  <cdr:relSizeAnchor xmlns:cdr="http://schemas.openxmlformats.org/drawingml/2006/chartDrawing">
    <cdr:from>
      <cdr:x>0.71171</cdr:x>
      <cdr:y>0.85132</cdr:y>
    </cdr:from>
    <cdr:to>
      <cdr:x>0.99099</cdr:x>
      <cdr:y>1</cdr:y>
    </cdr:to>
    <cdr:sp macro="" textlink="">
      <cdr:nvSpPr>
        <cdr:cNvPr id="3" name="2 CuadroTexto"/>
        <cdr:cNvSpPr txBox="1"/>
      </cdr:nvSpPr>
      <cdr:spPr>
        <a:xfrm xmlns:a="http://schemas.openxmlformats.org/drawingml/2006/main">
          <a:off x="6019800" y="5235575"/>
          <a:ext cx="23622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s-AR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F75EFD-BCA3-4B75-9C40-E15328519E9A}" type="datetimeFigureOut">
              <a:rPr lang="en-US" smtClean="0"/>
              <a:pPr/>
              <a:t>11/6/2013</a:t>
            </a:fld>
            <a:endParaRPr lang="en-U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CA1D52-9238-4381-823F-7283872511B9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6473115-32D1-4FAB-9B29-96A516FA7D85}" type="slidenum">
              <a:rPr lang="es-ES_tradnl"/>
              <a:pPr>
                <a:defRPr/>
              </a:pPr>
              <a:t>8</a:t>
            </a:fld>
            <a:endParaRPr lang="es-ES_tradnl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25538" y="708025"/>
            <a:ext cx="4533900" cy="34004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9325" y="4332288"/>
            <a:ext cx="4965700" cy="4121150"/>
          </a:xfrm>
          <a:noFill/>
        </p:spPr>
        <p:txBody>
          <a:bodyPr wrap="square" lIns="90850" tIns="45425" rIns="90850" bIns="45425" numCol="1" anchor="t" anchorCtr="0" compatLnSpc="1">
            <a:prstTxWarp prst="textNoShape">
              <a:avLst/>
            </a:prstTxWarp>
          </a:bodyPr>
          <a:lstStyle/>
          <a:p>
            <a:endParaRPr lang="es-E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C2B397A-0E2E-4C3F-9BEF-41D4A09A482A}" type="slidenum">
              <a:rPr lang="es-ES_tradnl"/>
              <a:pPr>
                <a:defRPr/>
              </a:pPr>
              <a:t>9</a:t>
            </a:fld>
            <a:endParaRPr lang="es-ES_tradnl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s-AR" smtClean="0"/>
              <a:t>Cambiar orden de dispen.96</a:t>
            </a:r>
          </a:p>
          <a:p>
            <a:endParaRPr lang="es-AR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4B671C4-EDC3-478F-AF33-8CA079470FC0}" type="slidenum">
              <a:rPr lang="es-AR" smtClean="0"/>
              <a:pPr>
                <a:defRPr/>
              </a:pPr>
              <a:t>12</a:t>
            </a:fld>
            <a:endParaRPr lang="es-A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Triángulo isósceles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28" name="27 Marcador de fecha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34DE9D22-CABB-4604-9F1D-C6D7AD9764B4}" type="datetimeFigureOut">
              <a:rPr lang="en-US" smtClean="0"/>
              <a:pPr/>
              <a:t>11/6/2013</a:t>
            </a:fld>
            <a:endParaRPr lang="en-US"/>
          </a:p>
        </p:txBody>
      </p:sp>
      <p:sp>
        <p:nvSpPr>
          <p:cNvPr id="17" name="16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F985AF99-8FED-4BAF-B698-75D3B8CF2ABF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E9D22-CABB-4604-9F1D-C6D7AD9764B4}" type="datetimeFigureOut">
              <a:rPr lang="en-US" smtClean="0"/>
              <a:pPr/>
              <a:t>11/6/2013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5AF99-8FED-4BAF-B698-75D3B8CF2ABF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E9D22-CABB-4604-9F1D-C6D7AD9764B4}" type="datetimeFigureOut">
              <a:rPr lang="en-US" smtClean="0"/>
              <a:pPr/>
              <a:t>11/6/2013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5AF99-8FED-4BAF-B698-75D3B8CF2ABF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34DE9D22-CABB-4604-9F1D-C6D7AD9764B4}" type="datetimeFigureOut">
              <a:rPr lang="en-US" smtClean="0"/>
              <a:pPr/>
              <a:t>11/6/2013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5AF99-8FED-4BAF-B698-75D3B8CF2ABF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Triángulo rectángulo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7 Triángulo isósceles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34DE9D22-CABB-4604-9F1D-C6D7AD9764B4}" type="datetimeFigureOut">
              <a:rPr lang="en-US" smtClean="0"/>
              <a:pPr/>
              <a:t>11/6/2013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F985AF99-8FED-4BAF-B698-75D3B8CF2ABF}" type="slidenum">
              <a:rPr lang="en-US" smtClean="0"/>
              <a:pPr/>
              <a:t>‹Nº›</a:t>
            </a:fld>
            <a:endParaRPr lang="en-US"/>
          </a:p>
        </p:txBody>
      </p:sp>
      <p:cxnSp>
        <p:nvCxnSpPr>
          <p:cNvPr id="11" name="10 Conector recto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recto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34DE9D22-CABB-4604-9F1D-C6D7AD9764B4}" type="datetimeFigureOut">
              <a:rPr lang="en-US" smtClean="0"/>
              <a:pPr/>
              <a:t>11/6/2013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F985AF99-8FED-4BAF-B698-75D3B8CF2ABF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34DE9D22-CABB-4604-9F1D-C6D7AD9764B4}" type="datetimeFigureOut">
              <a:rPr lang="en-US" smtClean="0"/>
              <a:pPr/>
              <a:t>11/6/2013</a:t>
            </a:fld>
            <a:endParaRPr lang="en-U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en-U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F985AF99-8FED-4BAF-B698-75D3B8CF2ABF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E9D22-CABB-4604-9F1D-C6D7AD9764B4}" type="datetimeFigureOut">
              <a:rPr lang="en-US" smtClean="0"/>
              <a:pPr/>
              <a:t>11/6/2013</a:t>
            </a:fld>
            <a:endParaRPr lang="en-U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5AF99-8FED-4BAF-B698-75D3B8CF2ABF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34DE9D22-CABB-4604-9F1D-C6D7AD9764B4}" type="datetimeFigureOut">
              <a:rPr lang="en-US" smtClean="0"/>
              <a:pPr/>
              <a:t>11/6/2013</a:t>
            </a:fld>
            <a:endParaRPr lang="en-U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en-U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F985AF99-8FED-4BAF-B698-75D3B8CF2ABF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34DE9D22-CABB-4604-9F1D-C6D7AD9764B4}" type="datetimeFigureOut">
              <a:rPr lang="en-US" smtClean="0"/>
              <a:pPr/>
              <a:t>11/6/2013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F985AF99-8FED-4BAF-B698-75D3B8CF2ABF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34DE9D22-CABB-4604-9F1D-C6D7AD9764B4}" type="datetimeFigureOut">
              <a:rPr lang="en-US" smtClean="0"/>
              <a:pPr/>
              <a:t>11/6/2013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F985AF99-8FED-4BAF-B698-75D3B8CF2ABF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Triángulo rectángulo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7 Conector recto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8 Conector recto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34DE9D22-CABB-4604-9F1D-C6D7AD9764B4}" type="datetimeFigureOut">
              <a:rPr lang="en-US" smtClean="0"/>
              <a:pPr/>
              <a:t>11/6/2013</a:t>
            </a:fld>
            <a:endParaRPr lang="en-U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F985AF99-8FED-4BAF-B698-75D3B8CF2ABF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Hoja_de_c_lculo_de_Microsoft_Office_Excel_97-20031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s-AR" sz="3600" b="1" dirty="0" smtClean="0">
                <a:solidFill>
                  <a:schemeClr val="tx2">
                    <a:lumMod val="50000"/>
                  </a:schemeClr>
                </a:solidFill>
                <a:effectLst/>
              </a:rPr>
              <a:t>Gestión</a:t>
            </a:r>
            <a:r>
              <a:rPr lang="en-US" sz="3600" b="1" dirty="0" smtClean="0">
                <a:solidFill>
                  <a:schemeClr val="tx2">
                    <a:lumMod val="50000"/>
                  </a:schemeClr>
                </a:solidFill>
                <a:effectLst/>
              </a:rPr>
              <a:t> en </a:t>
            </a:r>
            <a:r>
              <a:rPr lang="en-US" sz="3600" b="1" dirty="0" err="1" smtClean="0">
                <a:solidFill>
                  <a:schemeClr val="tx2">
                    <a:lumMod val="50000"/>
                  </a:schemeClr>
                </a:solidFill>
                <a:effectLst/>
              </a:rPr>
              <a:t>Salud</a:t>
            </a:r>
            <a:r>
              <a:rPr lang="en-US" sz="3600" b="1" dirty="0" smtClean="0">
                <a:solidFill>
                  <a:schemeClr val="tx2">
                    <a:lumMod val="50000"/>
                  </a:schemeClr>
                </a:solidFill>
                <a:effectLst/>
              </a:rPr>
              <a:t> </a:t>
            </a:r>
            <a:br>
              <a:rPr lang="en-US" sz="3600" b="1" dirty="0" smtClean="0">
                <a:solidFill>
                  <a:schemeClr val="tx2">
                    <a:lumMod val="50000"/>
                  </a:schemeClr>
                </a:solidFill>
                <a:effectLst/>
              </a:rPr>
            </a:br>
            <a:r>
              <a:rPr lang="es-AR" sz="3600" b="1" dirty="0" err="1" smtClean="0">
                <a:solidFill>
                  <a:schemeClr val="tx2">
                    <a:lumMod val="50000"/>
                  </a:schemeClr>
                </a:solidFill>
                <a:effectLst/>
              </a:rPr>
              <a:t>Juridicción</a:t>
            </a:r>
            <a:r>
              <a:rPr lang="en-US" sz="3600" b="1" dirty="0" smtClean="0">
                <a:solidFill>
                  <a:schemeClr val="tx2">
                    <a:lumMod val="50000"/>
                  </a:schemeClr>
                </a:solidFill>
                <a:effectLst/>
              </a:rPr>
              <a:t> Municipal de la Ciudad de Córdoba</a:t>
            </a:r>
            <a:endParaRPr lang="en-US" sz="3600" b="1" dirty="0">
              <a:solidFill>
                <a:schemeClr val="tx2">
                  <a:lumMod val="50000"/>
                </a:schemeClr>
              </a:solidFill>
              <a:effectLst/>
            </a:endParaRPr>
          </a:p>
        </p:txBody>
      </p:sp>
      <p:pic>
        <p:nvPicPr>
          <p:cNvPr id="5" name="4 Marcador de contenido" descr="canada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066800" y="1828800"/>
            <a:ext cx="7239000" cy="4267200"/>
          </a:xfrm>
        </p:spPr>
      </p:pic>
      <p:sp>
        <p:nvSpPr>
          <p:cNvPr id="6" name="5 CuadroTexto"/>
          <p:cNvSpPr txBox="1"/>
          <p:nvPr/>
        </p:nvSpPr>
        <p:spPr>
          <a:xfrm>
            <a:off x="5791200" y="6019800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tx2">
                    <a:lumMod val="50000"/>
                  </a:schemeClr>
                </a:solidFill>
              </a:rPr>
              <a:t>Dra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. Torres Ana </a:t>
            </a:r>
            <a:r>
              <a:rPr lang="en-US" dirty="0" err="1" smtClean="0">
                <a:solidFill>
                  <a:schemeClr val="tx2">
                    <a:lumMod val="50000"/>
                  </a:schemeClr>
                </a:solidFill>
              </a:rPr>
              <a:t>Lia</a:t>
            </a:r>
            <a:endParaRPr lang="en-US" dirty="0" smtClean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Sub-</a:t>
            </a:r>
            <a:r>
              <a:rPr lang="en-US" dirty="0" err="1" smtClean="0">
                <a:solidFill>
                  <a:schemeClr val="tx2">
                    <a:lumMod val="50000"/>
                  </a:schemeClr>
                </a:solidFill>
              </a:rPr>
              <a:t>secretaria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 de </a:t>
            </a:r>
            <a:r>
              <a:rPr lang="en-US" dirty="0" err="1" smtClean="0">
                <a:solidFill>
                  <a:schemeClr val="tx2">
                    <a:lumMod val="50000"/>
                  </a:schemeClr>
                </a:solidFill>
              </a:rPr>
              <a:t>Salud</a:t>
            </a:r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84632" indent="0" algn="ctr" eaLnBrk="1" fontAlgn="auto" hangingPunct="1">
              <a:spcAft>
                <a:spcPts val="0"/>
              </a:spcAft>
              <a:defRPr/>
            </a:pPr>
            <a:r>
              <a:rPr lang="es-AR" b="1" dirty="0" smtClean="0">
                <a:solidFill>
                  <a:schemeClr val="tx2">
                    <a:lumMod val="50000"/>
                  </a:schemeClr>
                </a:solidFill>
              </a:rPr>
              <a:t>Carta </a:t>
            </a:r>
            <a:r>
              <a:rPr lang="es-AR" b="1" dirty="0" err="1" smtClean="0">
                <a:solidFill>
                  <a:schemeClr val="tx2">
                    <a:lumMod val="50000"/>
                  </a:schemeClr>
                </a:solidFill>
              </a:rPr>
              <a:t>Organica</a:t>
            </a:r>
            <a:r>
              <a:rPr lang="es-AR" b="1" dirty="0" smtClean="0">
                <a:solidFill>
                  <a:schemeClr val="tx2">
                    <a:lumMod val="50000"/>
                  </a:schemeClr>
                </a:solidFill>
              </a:rPr>
              <a:t> Municipal</a:t>
            </a:r>
            <a:endParaRPr lang="es-AR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882775"/>
            <a:ext cx="8229600" cy="4572000"/>
          </a:xfrm>
        </p:spPr>
        <p:txBody>
          <a:bodyPr>
            <a:normAutofit/>
          </a:bodyPr>
          <a:lstStyle/>
          <a:p>
            <a:pPr marL="448056" indent="-384048" algn="just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es-AR" sz="2000" b="1" dirty="0" smtClean="0">
                <a:latin typeface="Arial" pitchFamily="34" charset="0"/>
                <a:cs typeface="Arial" pitchFamily="34" charset="0"/>
              </a:rPr>
              <a:t>Art. 33</a:t>
            </a:r>
            <a:r>
              <a:rPr lang="es-AR" sz="2000" b="1" dirty="0" smtClean="0">
                <a:latin typeface="Century Gothic" pitchFamily="34" charset="0"/>
                <a:cs typeface="Arial" pitchFamily="34" charset="0"/>
              </a:rPr>
              <a:t>: “El Municipio reconoce la salud como derecho fundamental del hombre desde su concepción.......... Promueve, planifica y ejecuta programas de medicina preventiva y reparativa, asegura el acceso al recurso terapéutico y tecnológico de que disponga equitativamente..........Concreta políticas sanitarias con el gobierno provincial y federal, otros municipios y provincias, instituciones publicas, privadas y demás organizaciones comunitarias.....Promueve el desarrollo intersectorial con especial énfasis en la atención primaria de la salud.....”</a:t>
            </a:r>
            <a:endParaRPr lang="es-AR" sz="2000" b="1" dirty="0">
              <a:latin typeface="Century Gothic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33400" y="762000"/>
            <a:ext cx="8229600" cy="531180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ES" dirty="0" smtClean="0">
                <a:solidFill>
                  <a:schemeClr val="bg1"/>
                </a:solidFill>
              </a:rPr>
              <a:t>    </a:t>
            </a:r>
            <a:r>
              <a:rPr lang="es-ES" b="1" dirty="0" smtClean="0"/>
              <a:t>6 de mayo de 1892</a:t>
            </a:r>
            <a:r>
              <a:rPr lang="es-ES" dirty="0" smtClean="0"/>
              <a:t>, por ordenanza     (N° 207), se crea la </a:t>
            </a:r>
            <a:r>
              <a:rPr lang="es-ES" b="1" dirty="0" smtClean="0"/>
              <a:t>“Administración Sanitaria y de Asistencia Municipal” </a:t>
            </a:r>
            <a:r>
              <a:rPr lang="es-ES" dirty="0" smtClean="0"/>
              <a:t>para dar asistencia médica y entregar medicamentos gratuitos a personas de escasos recursos, controlar la higiene de establecimientos públicos e industriales, fiscalizar la inocuidad de los alimentos y artículos de consumo doméstico, concretar la estadística sanitaria del municipio y vacunar. 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7158" y="267494"/>
            <a:ext cx="8229600" cy="1399032"/>
          </a:xfrm>
        </p:spPr>
        <p:txBody>
          <a:bodyPr>
            <a:normAutofit/>
          </a:bodyPr>
          <a:lstStyle/>
          <a:p>
            <a:pPr indent="0" algn="ctr" eaLnBrk="1" fontAlgn="auto" hangingPunct="1">
              <a:spcAft>
                <a:spcPts val="0"/>
              </a:spcAft>
              <a:defRPr/>
            </a:pPr>
            <a:r>
              <a:rPr lang="es-AR" sz="3200" b="1" dirty="0" smtClean="0">
                <a:solidFill>
                  <a:srgbClr val="FFC000"/>
                </a:solidFill>
                <a:latin typeface="Century Gothic" pitchFamily="34" charset="0"/>
              </a:rPr>
              <a:t>UNIDADES EJECUTORAS DE LA SECRETARIA DE SALUD</a:t>
            </a:r>
            <a:endParaRPr lang="es-AR" sz="3200" b="1" dirty="0">
              <a:solidFill>
                <a:srgbClr val="FFC000"/>
              </a:solidFill>
              <a:latin typeface="Century Gothic" pitchFamily="34" charset="0"/>
            </a:endParaRPr>
          </a:p>
        </p:txBody>
      </p:sp>
      <p:sp>
        <p:nvSpPr>
          <p:cNvPr id="62467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722438"/>
            <a:ext cx="4038600" cy="4525962"/>
          </a:xfrm>
        </p:spPr>
        <p:txBody>
          <a:bodyPr>
            <a:normAutofit fontScale="77500" lnSpcReduction="20000"/>
          </a:bodyPr>
          <a:lstStyle/>
          <a:p>
            <a:r>
              <a:rPr lang="es-AR" sz="2800" dirty="0" smtClean="0">
                <a:latin typeface="Arial" pitchFamily="34" charset="0"/>
                <a:cs typeface="Arial" pitchFamily="34" charset="0"/>
              </a:rPr>
              <a:t>96 Centros de Salud</a:t>
            </a:r>
          </a:p>
          <a:p>
            <a:pPr eaLnBrk="1" hangingPunct="1">
              <a:buNone/>
            </a:pPr>
            <a:r>
              <a:rPr lang="es-AR" sz="2800" dirty="0" smtClean="0">
                <a:latin typeface="Arial" pitchFamily="34" charset="0"/>
                <a:cs typeface="Arial" pitchFamily="34" charset="0"/>
              </a:rPr>
              <a:t>     de 1er. Nivel de atención</a:t>
            </a:r>
          </a:p>
          <a:p>
            <a:pPr eaLnBrk="1" hangingPunct="1">
              <a:buNone/>
            </a:pPr>
            <a:endParaRPr lang="es-AR" sz="2800" dirty="0" smtClean="0">
              <a:latin typeface="Arial" pitchFamily="34" charset="0"/>
              <a:cs typeface="Arial" pitchFamily="34" charset="0"/>
            </a:endParaRPr>
          </a:p>
          <a:p>
            <a:r>
              <a:rPr lang="es-AR" sz="2800" dirty="0" smtClean="0">
                <a:latin typeface="Arial" pitchFamily="34" charset="0"/>
                <a:cs typeface="Arial" pitchFamily="34" charset="0"/>
              </a:rPr>
              <a:t>Dirección de Especialidades  (Centro, Norte y Oeste)</a:t>
            </a:r>
          </a:p>
          <a:p>
            <a:pPr>
              <a:buNone/>
            </a:pPr>
            <a:endParaRPr lang="es-AR" sz="2800" dirty="0" smtClean="0">
              <a:latin typeface="Arial" pitchFamily="34" charset="0"/>
              <a:cs typeface="Arial" pitchFamily="34" charset="0"/>
            </a:endParaRPr>
          </a:p>
          <a:p>
            <a:r>
              <a:rPr lang="es-AR" sz="2800" dirty="0" smtClean="0">
                <a:latin typeface="Arial" pitchFamily="34" charset="0"/>
                <a:cs typeface="Arial" pitchFamily="34" charset="0"/>
              </a:rPr>
              <a:t>Medicina Preventiva</a:t>
            </a:r>
          </a:p>
          <a:p>
            <a:pPr>
              <a:buNone/>
            </a:pPr>
            <a:endParaRPr lang="es-AR" sz="2800" dirty="0" smtClean="0">
              <a:latin typeface="Arial" pitchFamily="34" charset="0"/>
              <a:cs typeface="Arial" pitchFamily="34" charset="0"/>
            </a:endParaRPr>
          </a:p>
          <a:p>
            <a:r>
              <a:rPr lang="es-AR" sz="2800" dirty="0" smtClean="0">
                <a:latin typeface="Arial" pitchFamily="34" charset="0"/>
                <a:cs typeface="Arial" pitchFamily="34" charset="0"/>
              </a:rPr>
              <a:t>Instituto Odontológico Municipal</a:t>
            </a:r>
          </a:p>
          <a:p>
            <a:pPr>
              <a:buNone/>
            </a:pPr>
            <a:endParaRPr lang="es-AR" sz="2800" dirty="0" smtClean="0">
              <a:latin typeface="Arial" pitchFamily="34" charset="0"/>
              <a:cs typeface="Arial" pitchFamily="34" charset="0"/>
            </a:endParaRPr>
          </a:p>
          <a:p>
            <a:r>
              <a:rPr lang="es-AR" sz="2800" dirty="0" smtClean="0">
                <a:latin typeface="Arial" pitchFamily="34" charset="0"/>
                <a:cs typeface="Arial" pitchFamily="34" charset="0"/>
              </a:rPr>
              <a:t>Farmacia Municipal</a:t>
            </a:r>
          </a:p>
          <a:p>
            <a:pPr eaLnBrk="1" hangingPunct="1"/>
            <a:endParaRPr lang="es-AR" sz="2800" dirty="0" smtClean="0">
              <a:latin typeface="Arial" pitchFamily="34" charset="0"/>
              <a:cs typeface="Arial" pitchFamily="34" charset="0"/>
            </a:endParaRPr>
          </a:p>
          <a:p>
            <a:pPr eaLnBrk="1" hangingPunct="1"/>
            <a:endParaRPr lang="es-AR" sz="2800" dirty="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buFont typeface="Wingdings 2" pitchFamily="18" charset="2"/>
              <a:buNone/>
            </a:pPr>
            <a:endParaRPr lang="es-AR" dirty="0" smtClean="0"/>
          </a:p>
          <a:p>
            <a:pPr eaLnBrk="1" hangingPunct="1"/>
            <a:endParaRPr lang="es-AR" dirty="0" smtClean="0"/>
          </a:p>
        </p:txBody>
      </p:sp>
      <p:sp>
        <p:nvSpPr>
          <p:cNvPr id="62468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722438"/>
            <a:ext cx="4038600" cy="4525962"/>
          </a:xfrm>
        </p:spPr>
        <p:txBody>
          <a:bodyPr>
            <a:normAutofit fontScale="77500" lnSpcReduction="20000"/>
          </a:bodyPr>
          <a:lstStyle/>
          <a:p>
            <a:r>
              <a:rPr lang="es-AR" sz="2800" dirty="0" smtClean="0">
                <a:latin typeface="Arial" pitchFamily="34" charset="0"/>
                <a:cs typeface="Arial" pitchFamily="34" charset="0"/>
              </a:rPr>
              <a:t>Calidad alimentaria</a:t>
            </a:r>
          </a:p>
          <a:p>
            <a:pPr>
              <a:buNone/>
            </a:pPr>
            <a:endParaRPr lang="es-AR" sz="2800" dirty="0" smtClean="0">
              <a:latin typeface="Arial" pitchFamily="34" charset="0"/>
              <a:cs typeface="Arial" pitchFamily="34" charset="0"/>
            </a:endParaRPr>
          </a:p>
          <a:p>
            <a:r>
              <a:rPr lang="es-AR" sz="2800" dirty="0" smtClean="0">
                <a:latin typeface="Arial" pitchFamily="34" charset="0"/>
                <a:cs typeface="Arial" pitchFamily="34" charset="0"/>
              </a:rPr>
              <a:t>Hogar de Ancianos Padre </a:t>
            </a:r>
            <a:r>
              <a:rPr lang="es-AR" sz="2800" dirty="0" err="1" smtClean="0">
                <a:latin typeface="Arial" pitchFamily="34" charset="0"/>
                <a:cs typeface="Arial" pitchFamily="34" charset="0"/>
              </a:rPr>
              <a:t>Lamonaca</a:t>
            </a:r>
            <a:endParaRPr lang="es-AR" sz="28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AR" sz="2800" dirty="0" smtClean="0">
              <a:latin typeface="Arial" pitchFamily="34" charset="0"/>
              <a:cs typeface="Arial" pitchFamily="34" charset="0"/>
            </a:endParaRPr>
          </a:p>
          <a:p>
            <a:r>
              <a:rPr lang="es-AR" sz="2800" dirty="0" smtClean="0">
                <a:latin typeface="Arial" pitchFamily="34" charset="0"/>
                <a:cs typeface="Arial" pitchFamily="34" charset="0"/>
              </a:rPr>
              <a:t>Hospital Infantil </a:t>
            </a:r>
          </a:p>
          <a:p>
            <a:endParaRPr lang="es-AR" sz="2800" dirty="0" smtClean="0">
              <a:latin typeface="Arial" pitchFamily="34" charset="0"/>
              <a:cs typeface="Arial" pitchFamily="34" charset="0"/>
            </a:endParaRPr>
          </a:p>
          <a:p>
            <a:r>
              <a:rPr lang="es-AR" sz="2800" dirty="0" smtClean="0">
                <a:latin typeface="Arial" pitchFamily="34" charset="0"/>
                <a:cs typeface="Arial" pitchFamily="34" charset="0"/>
              </a:rPr>
              <a:t>Hospital de Urgencias</a:t>
            </a:r>
          </a:p>
          <a:p>
            <a:endParaRPr lang="es-AR" sz="2800" dirty="0" smtClean="0">
              <a:latin typeface="Arial" pitchFamily="34" charset="0"/>
              <a:cs typeface="Arial" pitchFamily="34" charset="0"/>
            </a:endParaRPr>
          </a:p>
          <a:p>
            <a:r>
              <a:rPr lang="es-AR" sz="2800" dirty="0" smtClean="0">
                <a:latin typeface="Arial" pitchFamily="34" charset="0"/>
                <a:cs typeface="Arial" pitchFamily="34" charset="0"/>
              </a:rPr>
              <a:t>Hospital del Sur </a:t>
            </a:r>
          </a:p>
          <a:p>
            <a:endParaRPr lang="es-AR" sz="2800" dirty="0" smtClean="0">
              <a:latin typeface="Arial" pitchFamily="34" charset="0"/>
              <a:cs typeface="Arial" pitchFamily="34" charset="0"/>
            </a:endParaRPr>
          </a:p>
          <a:p>
            <a:r>
              <a:rPr lang="es-AR" sz="2800" dirty="0" err="1" smtClean="0">
                <a:latin typeface="Arial" pitchFamily="34" charset="0"/>
                <a:cs typeface="Arial" pitchFamily="34" charset="0"/>
              </a:rPr>
              <a:t>Hemocentro</a:t>
            </a:r>
            <a:r>
              <a:rPr lang="es-AR" sz="2800" dirty="0" smtClean="0">
                <a:latin typeface="Arial" pitchFamily="34" charset="0"/>
                <a:cs typeface="Arial" pitchFamily="34" charset="0"/>
              </a:rPr>
              <a:t> Municipal</a:t>
            </a:r>
          </a:p>
          <a:p>
            <a:r>
              <a:rPr lang="es-AR" sz="2800" dirty="0" smtClean="0">
                <a:latin typeface="Arial" pitchFamily="34" charset="0"/>
                <a:cs typeface="Arial" pitchFamily="34" charset="0"/>
              </a:rPr>
              <a:t>Emergencia Municipal 107</a:t>
            </a:r>
          </a:p>
          <a:p>
            <a:endParaRPr lang="es-AR" sz="2800" dirty="0" smtClean="0">
              <a:latin typeface="Arial" pitchFamily="34" charset="0"/>
              <a:cs typeface="Arial" pitchFamily="34" charset="0"/>
            </a:endParaRPr>
          </a:p>
          <a:p>
            <a:endParaRPr lang="es-AR" sz="2800" dirty="0" smtClean="0">
              <a:latin typeface="Arial" pitchFamily="34" charset="0"/>
              <a:cs typeface="Arial" pitchFamily="34" charset="0"/>
            </a:endParaRPr>
          </a:p>
          <a:p>
            <a:endParaRPr lang="es-A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mapa CENTROS DE SALUD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1399032"/>
          </a:xfrm>
        </p:spPr>
        <p:txBody>
          <a:bodyPr>
            <a:normAutofit fontScale="90000"/>
          </a:bodyPr>
          <a:lstStyle/>
          <a:p>
            <a:pPr indent="0" algn="ctr" eaLnBrk="1" fontAlgn="auto" hangingPunct="1">
              <a:spcAft>
                <a:spcPts val="0"/>
              </a:spcAft>
              <a:defRPr/>
            </a:pPr>
            <a:r>
              <a:rPr lang="es-AR" sz="4000" b="1" dirty="0" smtClean="0">
                <a:solidFill>
                  <a:schemeClr val="accent1">
                    <a:tint val="83000"/>
                    <a:satMod val="150000"/>
                  </a:schemeClr>
                </a:solidFill>
                <a:latin typeface="Arial Black" pitchFamily="34" charset="0"/>
              </a:rPr>
              <a:t/>
            </a:r>
            <a:br>
              <a:rPr lang="es-AR" sz="4000" b="1" dirty="0" smtClean="0">
                <a:solidFill>
                  <a:schemeClr val="accent1">
                    <a:tint val="83000"/>
                    <a:satMod val="150000"/>
                  </a:schemeClr>
                </a:solidFill>
                <a:latin typeface="Arial Black" pitchFamily="34" charset="0"/>
              </a:rPr>
            </a:br>
            <a:r>
              <a:rPr lang="es-AR" sz="3600" b="1" dirty="0" smtClean="0">
                <a:solidFill>
                  <a:srgbClr val="FFC000"/>
                </a:solidFill>
                <a:latin typeface="Arial Black" pitchFamily="34" charset="0"/>
              </a:rPr>
              <a:t>PROGRAMAS DEL PRIMER NIVEL DE ATENCION</a:t>
            </a:r>
            <a:r>
              <a:rPr lang="es-AR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/>
            </a:r>
            <a:br>
              <a:rPr lang="es-AR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</a:br>
            <a:endParaRPr lang="es-AR" dirty="0">
              <a:solidFill>
                <a:schemeClr val="accent1">
                  <a:tint val="83000"/>
                  <a:satMod val="150000"/>
                </a:schemeClr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722438"/>
            <a:ext cx="4038600" cy="4525962"/>
          </a:xfrm>
        </p:spPr>
        <p:txBody>
          <a:bodyPr>
            <a:normAutofit fontScale="55000" lnSpcReduction="20000"/>
          </a:bodyPr>
          <a:lstStyle/>
          <a:p>
            <a:pPr marL="448056" indent="-384048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s-AR" dirty="0" smtClean="0"/>
              <a:t> </a:t>
            </a:r>
            <a:endParaRPr lang="es-AR" dirty="0" smtClean="0">
              <a:latin typeface="Arial Black" pitchFamily="34" charset="0"/>
            </a:endParaRPr>
          </a:p>
          <a:p>
            <a:pPr marL="448056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es-AR" sz="4400" dirty="0" smtClean="0">
                <a:latin typeface="Arial" pitchFamily="34" charset="0"/>
                <a:cs typeface="Arial" pitchFamily="34" charset="0"/>
              </a:rPr>
              <a:t>Control de embarazo y puerperio.</a:t>
            </a:r>
          </a:p>
          <a:p>
            <a:pPr marL="448056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es-AR" sz="4400" dirty="0" smtClean="0">
                <a:latin typeface="Arial" pitchFamily="34" charset="0"/>
                <a:cs typeface="Arial" pitchFamily="34" charset="0"/>
              </a:rPr>
              <a:t>Control de Crecimiento y desarrollo de 0/6 años.</a:t>
            </a:r>
          </a:p>
          <a:p>
            <a:pPr marL="448056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es-AR" sz="4400" dirty="0" smtClean="0">
                <a:latin typeface="Arial" pitchFamily="34" charset="0"/>
                <a:cs typeface="Arial" pitchFamily="34" charset="0"/>
              </a:rPr>
              <a:t>Complementación Alimentaria.</a:t>
            </a:r>
          </a:p>
          <a:p>
            <a:pPr marL="448056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es-AR" sz="4400" dirty="0" smtClean="0">
                <a:latin typeface="Arial" pitchFamily="34" charset="0"/>
                <a:cs typeface="Arial" pitchFamily="34" charset="0"/>
              </a:rPr>
              <a:t>Prevención del CA de cuello uterino.</a:t>
            </a:r>
          </a:p>
          <a:p>
            <a:pPr marL="448056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es-AR" sz="4400" dirty="0" smtClean="0">
                <a:latin typeface="Arial" pitchFamily="34" charset="0"/>
                <a:cs typeface="Arial" pitchFamily="34" charset="0"/>
              </a:rPr>
              <a:t>Hipertensión arterial.</a:t>
            </a:r>
          </a:p>
          <a:p>
            <a:pPr marL="448056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es-AR" sz="4400" dirty="0" smtClean="0">
                <a:latin typeface="Arial" pitchFamily="34" charset="0"/>
                <a:cs typeface="Arial" pitchFamily="34" charset="0"/>
              </a:rPr>
              <a:t>Adulto asintomático.</a:t>
            </a:r>
          </a:p>
          <a:p>
            <a:pPr marL="448056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es-AR" sz="4400" dirty="0" smtClean="0">
                <a:latin typeface="Arial" pitchFamily="34" charset="0"/>
                <a:cs typeface="Arial" pitchFamily="34" charset="0"/>
              </a:rPr>
              <a:t>Planificación familiar.</a:t>
            </a:r>
          </a:p>
          <a:p>
            <a:pPr marL="448056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es-AR" sz="4400" dirty="0" smtClean="0">
                <a:latin typeface="Arial" pitchFamily="34" charset="0"/>
                <a:cs typeface="Arial" pitchFamily="34" charset="0"/>
              </a:rPr>
              <a:t>Salud escolar</a:t>
            </a:r>
          </a:p>
          <a:p>
            <a:pPr marL="448056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endParaRPr lang="es-AR" dirty="0" smtClean="0">
              <a:latin typeface="Arial Black" pitchFamily="34" charset="0"/>
            </a:endParaRPr>
          </a:p>
          <a:p>
            <a:pPr marL="448056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endParaRPr lang="es-AR" dirty="0" smtClean="0">
              <a:latin typeface="Arial Black" pitchFamily="34" charset="0"/>
            </a:endParaRPr>
          </a:p>
          <a:p>
            <a:pPr marL="448056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endParaRPr lang="es-AR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722438"/>
            <a:ext cx="4038600" cy="4525962"/>
          </a:xfrm>
        </p:spPr>
        <p:txBody>
          <a:bodyPr>
            <a:normAutofit fontScale="55000" lnSpcReduction="20000"/>
          </a:bodyPr>
          <a:lstStyle/>
          <a:p>
            <a:pPr marL="448056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endParaRPr lang="es-AR" dirty="0" smtClean="0">
              <a:latin typeface="Arial Black" pitchFamily="34" charset="0"/>
            </a:endParaRPr>
          </a:p>
          <a:p>
            <a:pPr marL="448056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es-AR" sz="4400" dirty="0" smtClean="0">
                <a:latin typeface="Arial" pitchFamily="34" charset="0"/>
                <a:cs typeface="Arial" pitchFamily="34" charset="0"/>
              </a:rPr>
              <a:t>Seguimiento del paciente diabético.</a:t>
            </a:r>
          </a:p>
          <a:p>
            <a:pPr marL="448056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es-AR" sz="4400" dirty="0" smtClean="0">
                <a:latin typeface="Arial" pitchFamily="34" charset="0"/>
                <a:cs typeface="Arial" pitchFamily="34" charset="0"/>
              </a:rPr>
              <a:t>Infección respiratoria aguda en niños.</a:t>
            </a:r>
          </a:p>
          <a:p>
            <a:pPr marL="448056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es-AR" sz="4400" dirty="0" smtClean="0">
                <a:latin typeface="Arial" pitchFamily="34" charset="0"/>
                <a:cs typeface="Arial" pitchFamily="34" charset="0"/>
              </a:rPr>
              <a:t>Atención del adolescente.</a:t>
            </a:r>
          </a:p>
          <a:p>
            <a:pPr marL="448056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es-AR" sz="4400" dirty="0" smtClean="0">
                <a:latin typeface="Arial" pitchFamily="34" charset="0"/>
                <a:cs typeface="Arial" pitchFamily="34" charset="0"/>
              </a:rPr>
              <a:t>Tuberculosis pulmonar.</a:t>
            </a:r>
          </a:p>
          <a:p>
            <a:pPr marL="448056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es-AR" sz="4400" dirty="0" smtClean="0">
                <a:latin typeface="Arial" pitchFamily="34" charset="0"/>
                <a:cs typeface="Arial" pitchFamily="34" charset="0"/>
              </a:rPr>
              <a:t>Inmunizaciones.</a:t>
            </a:r>
          </a:p>
          <a:p>
            <a:pPr marL="448056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es-AR" sz="4400" dirty="0" smtClean="0">
                <a:latin typeface="Arial" pitchFamily="34" charset="0"/>
                <a:cs typeface="Arial" pitchFamily="34" charset="0"/>
              </a:rPr>
              <a:t>Remediar.</a:t>
            </a:r>
          </a:p>
          <a:p>
            <a:pPr marL="448056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es-AR" sz="4400" dirty="0" smtClean="0">
                <a:latin typeface="Arial" pitchFamily="34" charset="0"/>
                <a:cs typeface="Arial" pitchFamily="34" charset="0"/>
              </a:rPr>
              <a:t>Plan Nacer. </a:t>
            </a:r>
          </a:p>
          <a:p>
            <a:pPr marL="448056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es-AR" sz="4400" dirty="0" smtClean="0">
                <a:latin typeface="Arial" pitchFamily="34" charset="0"/>
                <a:cs typeface="Arial" pitchFamily="34" charset="0"/>
              </a:rPr>
              <a:t>Salud bucal en  jardines maternales y escuelas.</a:t>
            </a:r>
          </a:p>
          <a:p>
            <a:pPr marL="448056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endParaRPr lang="es-A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1143000" y="1295400"/>
            <a:ext cx="6477000" cy="4525963"/>
          </a:xfrm>
        </p:spPr>
        <p:txBody>
          <a:bodyPr/>
          <a:lstStyle/>
          <a:p>
            <a:r>
              <a:rPr lang="es-AR" b="1" dirty="0" smtClean="0"/>
              <a:t>control de niños: 43.000 mensuales</a:t>
            </a:r>
          </a:p>
          <a:p>
            <a:pPr>
              <a:buNone/>
            </a:pPr>
            <a:endParaRPr lang="es-AR" b="1" dirty="0" smtClean="0"/>
          </a:p>
          <a:p>
            <a:r>
              <a:rPr lang="es-AR" b="1" dirty="0" smtClean="0"/>
              <a:t>leche: 71.000kg mensuales</a:t>
            </a:r>
          </a:p>
          <a:p>
            <a:pPr>
              <a:buNone/>
            </a:pPr>
            <a:endParaRPr lang="es-AR" b="1" dirty="0" smtClean="0"/>
          </a:p>
          <a:p>
            <a:r>
              <a:rPr lang="es-AR" b="1" dirty="0" smtClean="0"/>
              <a:t>embarazos: 3.600 mensuales</a:t>
            </a:r>
          </a:p>
          <a:p>
            <a:pPr>
              <a:buNone/>
            </a:pPr>
            <a:endParaRPr lang="es-AR" b="1" dirty="0" smtClean="0"/>
          </a:p>
          <a:p>
            <a:r>
              <a:rPr lang="es-AR" b="1" dirty="0" smtClean="0"/>
              <a:t>diabetes: 5.400 mensuales</a:t>
            </a:r>
          </a:p>
          <a:p>
            <a:pPr>
              <a:buNone/>
            </a:pPr>
            <a:endParaRPr lang="es-AR" b="1" dirty="0" smtClean="0"/>
          </a:p>
          <a:p>
            <a:r>
              <a:rPr lang="es-AR" b="1" dirty="0" smtClean="0"/>
              <a:t>hipertensos: 10.000 mensuales</a:t>
            </a:r>
          </a:p>
          <a:p>
            <a:endParaRPr lang="es-AR" b="1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7924800" y="1722437"/>
            <a:ext cx="762000" cy="4525963"/>
          </a:xfrm>
        </p:spPr>
        <p:txBody>
          <a:bodyPr/>
          <a:lstStyle/>
          <a:p>
            <a:pPr>
              <a:buNone/>
            </a:pPr>
            <a:endParaRPr lang="es-A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1 Gráfico"/>
          <p:cNvGraphicFramePr>
            <a:graphicFrameLocks/>
          </p:cNvGraphicFramePr>
          <p:nvPr/>
        </p:nvGraphicFramePr>
        <p:xfrm>
          <a:off x="500063" y="1714500"/>
          <a:ext cx="8286750" cy="4706938"/>
        </p:xfrm>
        <a:graphic>
          <a:graphicData uri="http://schemas.openxmlformats.org/presentationml/2006/ole">
            <p:oleObj spid="_x0000_s22530" r:id="rId3" imgW="8285182" imgH="4706520" progId="Excel.Sheet.8">
              <p:embed/>
            </p:oleObj>
          </a:graphicData>
        </a:graphic>
      </p:graphicFrame>
      <p:sp>
        <p:nvSpPr>
          <p:cNvPr id="5123" name="2 CuadroTexto"/>
          <p:cNvSpPr txBox="1">
            <a:spLocks noChangeArrowheads="1"/>
          </p:cNvSpPr>
          <p:nvPr/>
        </p:nvSpPr>
        <p:spPr bwMode="auto">
          <a:xfrm>
            <a:off x="1214438" y="571500"/>
            <a:ext cx="70326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AR" sz="2000">
                <a:latin typeface="Arial Black" pitchFamily="34" charset="0"/>
              </a:rPr>
              <a:t>EVOLUCION DE PERSONAL-AGENTES DE SALUD-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err="1" smtClean="0">
                <a:solidFill>
                  <a:schemeClr val="tx2">
                    <a:lumMod val="50000"/>
                  </a:schemeClr>
                </a:solidFill>
                <a:effectLst/>
              </a:rPr>
              <a:t>Servicio</a:t>
            </a:r>
            <a:r>
              <a:rPr lang="en-US" sz="3600" b="1" dirty="0" smtClean="0">
                <a:solidFill>
                  <a:schemeClr val="tx2">
                    <a:lumMod val="50000"/>
                  </a:schemeClr>
                </a:solidFill>
                <a:effectLst/>
              </a:rPr>
              <a:t> </a:t>
            </a:r>
            <a:r>
              <a:rPr lang="en-US" sz="3600" b="1" dirty="0" err="1" smtClean="0">
                <a:solidFill>
                  <a:schemeClr val="tx2">
                    <a:lumMod val="50000"/>
                  </a:schemeClr>
                </a:solidFill>
                <a:effectLst/>
              </a:rPr>
              <a:t>Odontologico</a:t>
            </a:r>
            <a:r>
              <a:rPr lang="en-US" sz="3600" b="1" dirty="0" smtClean="0">
                <a:solidFill>
                  <a:schemeClr val="tx2">
                    <a:lumMod val="50000"/>
                  </a:schemeClr>
                </a:solidFill>
                <a:effectLst/>
              </a:rPr>
              <a:t> Municipal</a:t>
            </a:r>
            <a:endParaRPr lang="en-US" sz="3600" b="1" dirty="0">
              <a:solidFill>
                <a:schemeClr val="tx2">
                  <a:lumMod val="50000"/>
                </a:schemeClr>
              </a:solidFill>
              <a:effectLst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Casa central: 250 </a:t>
            </a:r>
            <a:r>
              <a:rPr lang="en-US" dirty="0" err="1" smtClean="0"/>
              <a:t>consultas</a:t>
            </a:r>
            <a:r>
              <a:rPr lang="en-US" dirty="0" smtClean="0"/>
              <a:t> </a:t>
            </a:r>
            <a:r>
              <a:rPr lang="en-US" dirty="0" err="1" smtClean="0"/>
              <a:t>diarias</a:t>
            </a:r>
            <a:endParaRPr lang="en-US" dirty="0" smtClean="0"/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En perifericos,74 </a:t>
            </a:r>
            <a:r>
              <a:rPr lang="en-US" dirty="0" err="1" smtClean="0"/>
              <a:t>centros</a:t>
            </a:r>
            <a:r>
              <a:rPr lang="en-US" dirty="0" smtClean="0"/>
              <a:t> de </a:t>
            </a:r>
            <a:r>
              <a:rPr lang="en-US" dirty="0" err="1" smtClean="0"/>
              <a:t>salud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    950 </a:t>
            </a:r>
            <a:r>
              <a:rPr lang="en-US" dirty="0" err="1" smtClean="0"/>
              <a:t>consultas</a:t>
            </a:r>
            <a:r>
              <a:rPr lang="en-US" dirty="0" smtClean="0"/>
              <a:t> </a:t>
            </a:r>
            <a:r>
              <a:rPr lang="en-US" dirty="0" err="1" smtClean="0"/>
              <a:t>diarias</a:t>
            </a:r>
            <a:endParaRPr lang="en-US" dirty="0" smtClean="0"/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 smtClean="0"/>
              <a:t>   </a:t>
            </a:r>
            <a:r>
              <a:rPr lang="en-US" dirty="0" err="1" smtClean="0"/>
              <a:t>Consultorio</a:t>
            </a:r>
            <a:r>
              <a:rPr lang="en-US" dirty="0" smtClean="0"/>
              <a:t> </a:t>
            </a:r>
            <a:r>
              <a:rPr lang="en-US" dirty="0" err="1" smtClean="0"/>
              <a:t>Móvil</a:t>
            </a:r>
            <a:endParaRPr lang="en-US" dirty="0" smtClean="0"/>
          </a:p>
        </p:txBody>
      </p:sp>
      <p:pic>
        <p:nvPicPr>
          <p:cNvPr id="4" name="3 Imagen" descr="imagesCA90Y1X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43400" y="4038600"/>
            <a:ext cx="4800600" cy="2819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 smtClean="0">
                <a:solidFill>
                  <a:schemeClr val="tx2">
                    <a:lumMod val="50000"/>
                  </a:schemeClr>
                </a:solidFill>
                <a:effectLst/>
              </a:rPr>
              <a:t>Direccion</a:t>
            </a:r>
            <a:r>
              <a:rPr lang="en-US" b="1" dirty="0" smtClean="0">
                <a:solidFill>
                  <a:schemeClr val="tx2">
                    <a:lumMod val="50000"/>
                  </a:schemeClr>
                </a:solidFill>
                <a:effectLst/>
              </a:rPr>
              <a:t> de </a:t>
            </a:r>
            <a:r>
              <a:rPr lang="en-US" b="1" dirty="0" err="1" smtClean="0">
                <a:solidFill>
                  <a:schemeClr val="tx2">
                    <a:lumMod val="50000"/>
                  </a:schemeClr>
                </a:solidFill>
                <a:effectLst/>
              </a:rPr>
              <a:t>Emergencias</a:t>
            </a:r>
            <a:r>
              <a:rPr lang="en-US" b="1" dirty="0" smtClean="0">
                <a:solidFill>
                  <a:schemeClr val="tx2">
                    <a:lumMod val="50000"/>
                  </a:schemeClr>
                </a:solidFill>
                <a:effectLst/>
              </a:rPr>
              <a:t> 107</a:t>
            </a:r>
            <a:endParaRPr lang="en-US" b="1" dirty="0">
              <a:solidFill>
                <a:schemeClr val="tx2">
                  <a:lumMod val="50000"/>
                </a:schemeClr>
              </a:solidFill>
              <a:effectLst/>
            </a:endParaRPr>
          </a:p>
        </p:txBody>
      </p:sp>
      <p:sp>
        <p:nvSpPr>
          <p:cNvPr id="5" name="4 Marcador de contenido"/>
          <p:cNvSpPr>
            <a:spLocks noGrp="1"/>
          </p:cNvSpPr>
          <p:nvPr>
            <p:ph sz="half" idx="2"/>
          </p:nvPr>
        </p:nvSpPr>
        <p:spPr>
          <a:xfrm>
            <a:off x="5029200" y="1722437"/>
            <a:ext cx="3657600" cy="4525963"/>
          </a:xfrm>
        </p:spPr>
        <p:txBody>
          <a:bodyPr/>
          <a:lstStyle/>
          <a:p>
            <a:endParaRPr lang="en-US" smtClean="0"/>
          </a:p>
          <a:p>
            <a:r>
              <a:rPr lang="en-US" err="1" smtClean="0"/>
              <a:t>Moviles</a:t>
            </a:r>
            <a:r>
              <a:rPr lang="en-US" smtClean="0"/>
              <a:t>: 20</a:t>
            </a:r>
          </a:p>
          <a:p>
            <a:endParaRPr lang="en-US" smtClean="0"/>
          </a:p>
          <a:p>
            <a:r>
              <a:rPr lang="en-US" smtClean="0"/>
              <a:t>Bases: 12</a:t>
            </a:r>
          </a:p>
          <a:p>
            <a:endParaRPr lang="en-US" smtClean="0"/>
          </a:p>
          <a:p>
            <a:r>
              <a:rPr lang="en-US" err="1" smtClean="0"/>
              <a:t>Llamados</a:t>
            </a:r>
            <a:r>
              <a:rPr lang="en-US" smtClean="0"/>
              <a:t> x </a:t>
            </a:r>
            <a:r>
              <a:rPr lang="en-US" err="1" smtClean="0"/>
              <a:t>mes</a:t>
            </a:r>
            <a:r>
              <a:rPr lang="en-US" smtClean="0"/>
              <a:t>: 2200</a:t>
            </a:r>
          </a:p>
          <a:p>
            <a:r>
              <a:rPr lang="en-US" err="1" smtClean="0"/>
              <a:t>Atenciones</a:t>
            </a:r>
            <a:r>
              <a:rPr lang="en-US" smtClean="0"/>
              <a:t> x </a:t>
            </a:r>
            <a:r>
              <a:rPr lang="en-US" err="1" smtClean="0"/>
              <a:t>mes</a:t>
            </a:r>
            <a:r>
              <a:rPr lang="en-US" smtClean="0"/>
              <a:t>: 1700 </a:t>
            </a:r>
          </a:p>
          <a:p>
            <a:endParaRPr lang="en-US"/>
          </a:p>
        </p:txBody>
      </p:sp>
      <p:pic>
        <p:nvPicPr>
          <p:cNvPr id="4098" name="Picture 2" descr="C:\Documents and Settings\torres_ana\Mis documentos\Mis imágenes\P101047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524000"/>
            <a:ext cx="4800600" cy="5048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chemeClr val="tx2">
                    <a:lumMod val="50000"/>
                  </a:schemeClr>
                </a:solidFill>
                <a:effectLst/>
              </a:rPr>
              <a:t>Hospital </a:t>
            </a:r>
            <a:r>
              <a:rPr lang="en-US" b="1" dirty="0" err="1" smtClean="0">
                <a:solidFill>
                  <a:schemeClr val="tx2">
                    <a:lumMod val="50000"/>
                  </a:schemeClr>
                </a:solidFill>
                <a:effectLst/>
              </a:rPr>
              <a:t>Infantil</a:t>
            </a:r>
            <a:endParaRPr lang="en-US" b="1" dirty="0">
              <a:solidFill>
                <a:schemeClr val="tx2">
                  <a:lumMod val="50000"/>
                </a:schemeClr>
              </a:solidFill>
              <a:effectLst/>
            </a:endParaRPr>
          </a:p>
        </p:txBody>
      </p:sp>
      <p:sp>
        <p:nvSpPr>
          <p:cNvPr id="7" name="6 Marcador de contenido"/>
          <p:cNvSpPr>
            <a:spLocks noGrp="1"/>
          </p:cNvSpPr>
          <p:nvPr>
            <p:ph sz="half" idx="1"/>
          </p:nvPr>
        </p:nvSpPr>
        <p:spPr>
          <a:xfrm>
            <a:off x="457200" y="2286001"/>
            <a:ext cx="3810000" cy="2362200"/>
          </a:xfrm>
        </p:spPr>
        <p:txBody>
          <a:bodyPr/>
          <a:lstStyle/>
          <a:p>
            <a:pPr>
              <a:buNone/>
            </a:pPr>
            <a:endParaRPr lang="en-US" dirty="0" smtClean="0"/>
          </a:p>
          <a:p>
            <a:r>
              <a:rPr lang="en-US" dirty="0" err="1" smtClean="0"/>
              <a:t>Consultas</a:t>
            </a:r>
            <a:r>
              <a:rPr lang="en-US" dirty="0" smtClean="0"/>
              <a:t>: 89.680</a:t>
            </a:r>
          </a:p>
          <a:p>
            <a:r>
              <a:rPr lang="en-US" dirty="0" err="1" smtClean="0"/>
              <a:t>Cirugias</a:t>
            </a:r>
            <a:r>
              <a:rPr lang="en-US" dirty="0" smtClean="0"/>
              <a:t>: 1.652</a:t>
            </a:r>
          </a:p>
          <a:p>
            <a:r>
              <a:rPr lang="en-US" dirty="0" err="1" smtClean="0"/>
              <a:t>Internaciones</a:t>
            </a:r>
            <a:r>
              <a:rPr lang="en-US" dirty="0" smtClean="0"/>
              <a:t>: 3.064</a:t>
            </a:r>
          </a:p>
          <a:p>
            <a:endParaRPr lang="en-US" dirty="0"/>
          </a:p>
        </p:txBody>
      </p:sp>
      <p:sp>
        <p:nvSpPr>
          <p:cNvPr id="8" name="7 Marcador de contenido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5 Imagen" descr="HInfanti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19600" y="1371600"/>
            <a:ext cx="4267200" cy="5105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875506"/>
          </a:xfrm>
        </p:spPr>
        <p:txBody>
          <a:bodyPr/>
          <a:lstStyle/>
          <a:p>
            <a:pPr algn="ctr"/>
            <a:r>
              <a:rPr lang="en-US" b="1" dirty="0" err="1" smtClean="0">
                <a:solidFill>
                  <a:schemeClr val="tx2">
                    <a:lumMod val="50000"/>
                  </a:schemeClr>
                </a:solidFill>
                <a:effectLst/>
              </a:rPr>
              <a:t>Consideraciones</a:t>
            </a:r>
            <a:r>
              <a:rPr lang="en-US" b="1" dirty="0" smtClean="0">
                <a:solidFill>
                  <a:schemeClr val="tx2">
                    <a:lumMod val="50000"/>
                  </a:schemeClr>
                </a:solidFill>
                <a:effectLst/>
              </a:rPr>
              <a:t> </a:t>
            </a:r>
            <a:r>
              <a:rPr lang="en-US" b="1" dirty="0" err="1" smtClean="0">
                <a:solidFill>
                  <a:schemeClr val="tx2">
                    <a:lumMod val="50000"/>
                  </a:schemeClr>
                </a:solidFill>
                <a:effectLst/>
              </a:rPr>
              <a:t>generales</a:t>
            </a:r>
            <a:endParaRPr lang="en-US" b="1" dirty="0">
              <a:solidFill>
                <a:schemeClr val="tx2">
                  <a:lumMod val="50000"/>
                </a:schemeClr>
              </a:solidFill>
              <a:effectLst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752600"/>
            <a:ext cx="4495800" cy="5105400"/>
          </a:xfrm>
        </p:spPr>
        <p:txBody>
          <a:bodyPr>
            <a:normAutofit/>
          </a:bodyPr>
          <a:lstStyle/>
          <a:p>
            <a:r>
              <a:rPr lang="en-US" b="1" dirty="0" smtClean="0"/>
              <a:t>Córdoba:</a:t>
            </a:r>
            <a:r>
              <a:rPr lang="en-US" b="1" i="1" dirty="0" smtClean="0"/>
              <a:t> 1.400.000hab.</a:t>
            </a:r>
          </a:p>
          <a:p>
            <a:endParaRPr lang="en-US" b="1" i="1" dirty="0" smtClean="0"/>
          </a:p>
          <a:p>
            <a:r>
              <a:rPr lang="en-US" b="1" i="1" dirty="0" smtClean="0"/>
              <a:t>Rosario: 910.000 hab.</a:t>
            </a:r>
          </a:p>
          <a:p>
            <a:endParaRPr lang="en-US" b="1" i="1" dirty="0" smtClean="0"/>
          </a:p>
          <a:p>
            <a:r>
              <a:rPr lang="en-US" b="1" i="1" dirty="0" smtClean="0"/>
              <a:t>La Plata: 565.000 hab.</a:t>
            </a:r>
          </a:p>
          <a:p>
            <a:endParaRPr lang="en-US" b="1" i="1" dirty="0" smtClean="0"/>
          </a:p>
          <a:p>
            <a:r>
              <a:rPr lang="en-US" b="1" i="1" dirty="0" smtClean="0"/>
              <a:t>Tucuman: 550.000 hab.</a:t>
            </a:r>
          </a:p>
          <a:p>
            <a:endParaRPr lang="en-US" b="1" i="1" dirty="0" smtClean="0"/>
          </a:p>
          <a:p>
            <a:r>
              <a:rPr lang="en-US" b="1" i="1" dirty="0" smtClean="0"/>
              <a:t>Santa Fe: 415.000 hab.</a:t>
            </a:r>
          </a:p>
          <a:p>
            <a:endParaRPr lang="en-US" b="1" i="1" dirty="0" smtClean="0"/>
          </a:p>
          <a:p>
            <a:pPr>
              <a:buNone/>
            </a:pPr>
            <a:r>
              <a:rPr lang="en-US" sz="1400" b="1" i="1" dirty="0" err="1" smtClean="0"/>
              <a:t>Fuente</a:t>
            </a:r>
            <a:r>
              <a:rPr lang="en-US" sz="1400" b="1" i="1" dirty="0" smtClean="0"/>
              <a:t>: </a:t>
            </a:r>
            <a:r>
              <a:rPr lang="en-US" sz="1400" b="1" i="1" dirty="0" err="1" smtClean="0"/>
              <a:t>Datos</a:t>
            </a:r>
            <a:r>
              <a:rPr lang="en-US" sz="1400" b="1" i="1" dirty="0" smtClean="0"/>
              <a:t> del CNPV 2010, INDEC</a:t>
            </a:r>
          </a:p>
        </p:txBody>
      </p:sp>
      <p:pic>
        <p:nvPicPr>
          <p:cNvPr id="5" name="4 Marcador de contenido" descr="la foto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876800" y="1676400"/>
            <a:ext cx="3962400" cy="4419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>
          <a:xfrm>
            <a:off x="540544" y="776289"/>
            <a:ext cx="8062912" cy="976311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tx2">
                    <a:lumMod val="50000"/>
                  </a:schemeClr>
                </a:solidFill>
              </a:rPr>
              <a:t>Hospital de </a:t>
            </a:r>
            <a:r>
              <a:rPr lang="en-US" b="1" dirty="0" err="1" smtClean="0">
                <a:solidFill>
                  <a:schemeClr val="tx2">
                    <a:lumMod val="50000"/>
                  </a:schemeClr>
                </a:solidFill>
              </a:rPr>
              <a:t>Urgencias</a:t>
            </a:r>
            <a:endParaRPr lang="en-US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4 Subtítulo"/>
          <p:cNvSpPr>
            <a:spLocks noGrp="1"/>
          </p:cNvSpPr>
          <p:nvPr>
            <p:ph type="subTitle" idx="1"/>
          </p:nvPr>
        </p:nvSpPr>
        <p:spPr>
          <a:xfrm>
            <a:off x="304800" y="2286000"/>
            <a:ext cx="4800600" cy="3276600"/>
          </a:xfrm>
        </p:spPr>
        <p:txBody>
          <a:bodyPr>
            <a:normAutofit/>
          </a:bodyPr>
          <a:lstStyle/>
          <a:p>
            <a:pPr algn="l"/>
            <a:endParaRPr lang="en-US" sz="2600" dirty="0" smtClean="0">
              <a:latin typeface="Arial" pitchFamily="34" charset="0"/>
              <a:cs typeface="Arial" pitchFamily="34" charset="0"/>
            </a:endParaRPr>
          </a:p>
          <a:p>
            <a:pPr algn="l"/>
            <a:endParaRPr lang="en-US" sz="2600" dirty="0" smtClean="0"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Ptes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Asistidos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: 45.600</a:t>
            </a:r>
          </a:p>
          <a:p>
            <a:pPr algn="l"/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Internaciones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:   2.550</a:t>
            </a:r>
          </a:p>
          <a:p>
            <a:pPr algn="l"/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Accidentes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de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moto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:   10.337</a:t>
            </a:r>
          </a:p>
          <a:p>
            <a:pPr algn="l"/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Accidentes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de autos:    3.647</a:t>
            </a:r>
          </a:p>
          <a:p>
            <a:endParaRPr lang="en-US" dirty="0"/>
          </a:p>
        </p:txBody>
      </p:sp>
      <p:sp>
        <p:nvSpPr>
          <p:cNvPr id="23554" name="AutoShape 2" descr="View HInfantil.jpg in slide sho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5 Imagen" descr="HM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05400" y="2438400"/>
            <a:ext cx="3886200" cy="426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84632" indent="0" algn="ctr" eaLnBrk="1" fontAlgn="auto" hangingPunct="1">
              <a:spcAft>
                <a:spcPts val="0"/>
              </a:spcAft>
              <a:defRPr/>
            </a:pPr>
            <a:r>
              <a:rPr lang="es-AR" b="1" dirty="0" smtClean="0">
                <a:solidFill>
                  <a:schemeClr val="tx2">
                    <a:lumMod val="50000"/>
                  </a:schemeClr>
                </a:solidFill>
                <a:effectLst/>
              </a:rPr>
              <a:t>MORTALIDAD INFANTIL</a:t>
            </a:r>
            <a:endParaRPr lang="es-AR" b="1" dirty="0">
              <a:solidFill>
                <a:schemeClr val="tx2">
                  <a:lumMod val="50000"/>
                </a:schemeClr>
              </a:solidFill>
              <a:effectLst/>
            </a:endParaRPr>
          </a:p>
        </p:txBody>
      </p:sp>
      <p:sp>
        <p:nvSpPr>
          <p:cNvPr id="66563" name="2 Marcador de contenido"/>
          <p:cNvSpPr>
            <a:spLocks noGrp="1"/>
          </p:cNvSpPr>
          <p:nvPr>
            <p:ph idx="1"/>
          </p:nvPr>
        </p:nvSpPr>
        <p:spPr>
          <a:xfrm>
            <a:off x="457200" y="1882775"/>
            <a:ext cx="8229600" cy="4572000"/>
          </a:xfrm>
        </p:spPr>
        <p:txBody>
          <a:bodyPr/>
          <a:lstStyle/>
          <a:p>
            <a:pPr eaLnBrk="1" hangingPunct="1"/>
            <a:r>
              <a:rPr lang="es-AR" dirty="0" smtClean="0"/>
              <a:t>INDICADOR EPIDEMIOLOGICO</a:t>
            </a:r>
          </a:p>
          <a:p>
            <a:pPr eaLnBrk="1" hangingPunct="1">
              <a:buNone/>
            </a:pPr>
            <a:endParaRPr lang="es-AR" dirty="0" smtClean="0"/>
          </a:p>
          <a:p>
            <a:pPr eaLnBrk="1" hangingPunct="1"/>
            <a:r>
              <a:rPr lang="es-AR" dirty="0" smtClean="0"/>
              <a:t>HABLA DEL DESARROLLO ECONOMICO</a:t>
            </a:r>
          </a:p>
          <a:p>
            <a:pPr eaLnBrk="1" hangingPunct="1"/>
            <a:endParaRPr lang="es-AR" dirty="0" smtClean="0"/>
          </a:p>
          <a:p>
            <a:pPr eaLnBrk="1" hangingPunct="1"/>
            <a:r>
              <a:rPr lang="es-AR" dirty="0" smtClean="0"/>
              <a:t>REFLEJA LA POLITICA SANITARIA, LA ORGANIZACIÓN Y LA CALIDAD DE LA ATENCION MEDICA</a:t>
            </a:r>
          </a:p>
          <a:p>
            <a:pPr eaLnBrk="1" hangingPunct="1">
              <a:buFont typeface="Wingdings 2" pitchFamily="18" charset="2"/>
              <a:buNone/>
            </a:pPr>
            <a:endParaRPr lang="es-AR" dirty="0" smtClean="0"/>
          </a:p>
          <a:p>
            <a:pPr eaLnBrk="1" hangingPunct="1"/>
            <a:endParaRPr lang="es-A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err="1" smtClean="0">
                <a:solidFill>
                  <a:srgbClr val="FFFF00"/>
                </a:solidFill>
                <a:effectLst/>
              </a:rPr>
              <a:t>Mortalidad</a:t>
            </a:r>
            <a:r>
              <a:rPr lang="en-US" b="1" dirty="0" smtClean="0">
                <a:solidFill>
                  <a:srgbClr val="FFFF00"/>
                </a:solidFill>
                <a:effectLst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effectLst/>
              </a:rPr>
              <a:t>Infantil</a:t>
            </a:r>
            <a:endParaRPr lang="en-US" b="1" dirty="0">
              <a:solidFill>
                <a:srgbClr val="FFFF00"/>
              </a:solidFill>
              <a:effectLst/>
            </a:endParaRPr>
          </a:p>
        </p:txBody>
      </p:sp>
      <p:sp>
        <p:nvSpPr>
          <p:cNvPr id="7" name="6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4 Gráfico"/>
          <p:cNvGraphicFramePr/>
          <p:nvPr/>
        </p:nvGraphicFramePr>
        <p:xfrm>
          <a:off x="1600200" y="18288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-252536" y="0"/>
          <a:ext cx="9396536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23528" y="3356992"/>
            <a:ext cx="39239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AR" b="1" dirty="0" smtClean="0">
                <a:latin typeface="Arial Black" pitchFamily="34" charset="0"/>
              </a:rPr>
              <a:t>ORGANIZACION DEL SISTEMA SANITARIO MUNICIPAL</a:t>
            </a:r>
            <a:endParaRPr lang="es-AR" b="1" dirty="0">
              <a:latin typeface="Arial Black" pitchFamily="34" charset="0"/>
            </a:endParaRPr>
          </a:p>
        </p:txBody>
      </p:sp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179512" y="332656"/>
            <a:ext cx="3995936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s-A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Promoveremos el trabajo intersectorial e interinstitucional, articulando con los diferentes sectores involucrados en la salud con Provincia, Nación, Universidades, Instituciones Privadas, etc.</a:t>
            </a:r>
            <a:endParaRPr kumimoji="0" lang="es-A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467544" y="5373216"/>
            <a:ext cx="39604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s-A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Facilitaremos el acceso al sistema sanitario a todos los habitantes, fundamentalmente los de los sectores mas postergados. </a:t>
            </a:r>
            <a:endParaRPr kumimoji="0" lang="es-A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5652120" y="5445224"/>
            <a:ext cx="34918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s-A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Aumentaremos en forma progresiva el presupuesto y los recursos extrapresupuestarios</a:t>
            </a:r>
            <a:endParaRPr kumimoji="0" lang="es-A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5004048" y="2852936"/>
            <a:ext cx="41399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es-A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Favoreceremos el desarrollo de la tecnología informática en beneficio del funcionamiento del Sistema Sanitario, en la necesidad de simplificar los procesos, eliminando la burocracia innecesaria. Como </a:t>
            </a:r>
            <a:r>
              <a:rPr kumimoji="0" lang="es-AR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asi</a:t>
            </a:r>
            <a:r>
              <a:rPr kumimoji="0" lang="es-A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s-AR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tambien</a:t>
            </a:r>
            <a:r>
              <a:rPr kumimoji="0" lang="es-A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el mantenimiento de la infraestructura medica </a:t>
            </a:r>
            <a:r>
              <a:rPr kumimoji="0" lang="es-AR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tecnologica</a:t>
            </a:r>
            <a:r>
              <a:rPr kumimoji="0" lang="es-A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.</a:t>
            </a:r>
            <a:endParaRPr lang="es-AR" dirty="0"/>
          </a:p>
        </p:txBody>
      </p:sp>
      <p:sp>
        <p:nvSpPr>
          <p:cNvPr id="10" name="9 Rectángulo"/>
          <p:cNvSpPr/>
          <p:nvPr/>
        </p:nvSpPr>
        <p:spPr>
          <a:xfrm>
            <a:off x="4572000" y="620688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s-A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Fortaleceremos la tarea multidisciplinaria dentro del Municipio con las diferentes áreas relacionadas con la salud de la población, en especial con el sector social, educativo y  medio ambiente.</a:t>
            </a:r>
            <a:endParaRPr kumimoji="0" lang="es-A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11 Flecha arriba"/>
          <p:cNvSpPr/>
          <p:nvPr/>
        </p:nvSpPr>
        <p:spPr>
          <a:xfrm>
            <a:off x="2051720" y="2132856"/>
            <a:ext cx="484632" cy="1194432"/>
          </a:xfrm>
          <a:prstGeom prst="up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1" name="10 Flecha derecha"/>
          <p:cNvSpPr/>
          <p:nvPr/>
        </p:nvSpPr>
        <p:spPr>
          <a:xfrm rot="5400000">
            <a:off x="1760352" y="4554836"/>
            <a:ext cx="1008112" cy="484632"/>
          </a:xfrm>
          <a:prstGeom prst="rightArrow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4" name="13 Flecha derecha"/>
          <p:cNvSpPr/>
          <p:nvPr/>
        </p:nvSpPr>
        <p:spPr>
          <a:xfrm>
            <a:off x="3779912" y="3356992"/>
            <a:ext cx="978408" cy="48463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6" name="15 Flecha derecha"/>
          <p:cNvSpPr/>
          <p:nvPr/>
        </p:nvSpPr>
        <p:spPr>
          <a:xfrm rot="2254904">
            <a:off x="3430732" y="4640849"/>
            <a:ext cx="2013670" cy="48463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7" name="16 Flecha derecha"/>
          <p:cNvSpPr/>
          <p:nvPr/>
        </p:nvSpPr>
        <p:spPr>
          <a:xfrm rot="19943502">
            <a:off x="3605579" y="2297500"/>
            <a:ext cx="1510916" cy="48463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2555776" y="2492896"/>
            <a:ext cx="338437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AR" sz="2400" b="1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POLITICA DE RECURSOS HUMANOS</a:t>
            </a:r>
            <a:endParaRPr kumimoji="0" lang="es-AR" sz="2400" b="1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685817"/>
            <a:ext cx="2473305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s-A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.</a:t>
            </a:r>
            <a:endParaRPr kumimoji="0" lang="es-A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0" y="2636912"/>
            <a:ext cx="19797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s-AR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Acceso a los cargos por concurso</a:t>
            </a:r>
            <a:endParaRPr kumimoji="0" lang="es-AR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5868144" y="2564904"/>
            <a:ext cx="32758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s-AR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Reformularemos los organigramas vigentes</a:t>
            </a:r>
            <a:r>
              <a:rPr kumimoji="0" lang="es-A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.</a:t>
            </a:r>
            <a:endParaRPr kumimoji="0" lang="es-A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1115616" y="548680"/>
            <a:ext cx="66247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0" lang="es-A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Generaremos los consensos necesarios para modificar las ordenanzas que regulan las relaciones entre el municipio y sus empleados</a:t>
            </a:r>
            <a:endParaRPr lang="es-AR" sz="2400" dirty="0"/>
          </a:p>
        </p:txBody>
      </p:sp>
      <p:sp>
        <p:nvSpPr>
          <p:cNvPr id="7" name="6 Rectángulo"/>
          <p:cNvSpPr/>
          <p:nvPr/>
        </p:nvSpPr>
        <p:spPr>
          <a:xfrm>
            <a:off x="899592" y="4509120"/>
            <a:ext cx="734481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s-A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Implementaremos programas de capacitación del personal en las áreas de servicio y gerenciamiento, con la convicción de que el “capital humano” hace la diferencia para  mejorar la eficiencia de la gestión municipal.</a:t>
            </a:r>
            <a:endParaRPr kumimoji="0" lang="es-A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13 Flecha derecha"/>
          <p:cNvSpPr/>
          <p:nvPr/>
        </p:nvSpPr>
        <p:spPr>
          <a:xfrm>
            <a:off x="5436096" y="2996952"/>
            <a:ext cx="978408" cy="48463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5" name="14 Flecha derecha"/>
          <p:cNvSpPr/>
          <p:nvPr/>
        </p:nvSpPr>
        <p:spPr>
          <a:xfrm rot="10800000">
            <a:off x="2051720" y="2996952"/>
            <a:ext cx="978408" cy="48463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6" name="15 Flecha derecha"/>
          <p:cNvSpPr/>
          <p:nvPr/>
        </p:nvSpPr>
        <p:spPr>
          <a:xfrm rot="5400000">
            <a:off x="3826776" y="3814184"/>
            <a:ext cx="822952" cy="48463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7" name="16 Flecha derecha"/>
          <p:cNvSpPr/>
          <p:nvPr/>
        </p:nvSpPr>
        <p:spPr>
          <a:xfrm rot="16200000">
            <a:off x="3770200" y="1926544"/>
            <a:ext cx="792088" cy="48463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19 Imagen" descr="imagesCA9TR8P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1295400"/>
            <a:ext cx="4788024" cy="3528392"/>
          </a:xfrm>
          <a:prstGeom prst="rect">
            <a:avLst/>
          </a:prstGeom>
        </p:spPr>
      </p:pic>
      <p:pic>
        <p:nvPicPr>
          <p:cNvPr id="19" name="18 Imagen" descr="ARCHI_122381400x28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132856"/>
            <a:ext cx="5220072" cy="2942449"/>
          </a:xfrm>
          <a:prstGeom prst="rect">
            <a:avLst/>
          </a:prstGeom>
        </p:spPr>
      </p:pic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0" y="2780928"/>
            <a:ext cx="398933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AR" sz="2400" b="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PREVENCION Y PROMOCION DE LA SALUD</a:t>
            </a:r>
            <a:endParaRPr kumimoji="0" lang="es-AR" sz="2400" b="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AR" sz="2400" b="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DESARROLLO DE APS</a:t>
            </a:r>
            <a:endParaRPr kumimoji="0" lang="es-AR" sz="2400" b="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0" y="235577"/>
            <a:ext cx="3851920" cy="1923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s-AR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.</a:t>
            </a:r>
            <a:endParaRPr kumimoji="0" lang="es-AR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s-A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Buscaremos la articulación necesaria con los diferentes niveles de atención para que la derivación de un paciente a un nivel de mayor complejidad no le signifique comenzar todo de nuevo.</a:t>
            </a:r>
            <a:endParaRPr kumimoji="0" lang="es-A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5638800" y="1447800"/>
            <a:ext cx="313184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s-A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Recuperaremos el indelegable rol del municipio en el primer nivel de atención de la salud</a:t>
            </a:r>
            <a:endParaRPr kumimoji="0" lang="es-AR" sz="20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5615608" y="3276600"/>
            <a:ext cx="352839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A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Incorporaremos </a:t>
            </a:r>
            <a:r>
              <a:rPr lang="es-A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las reformas de infraestructura </a:t>
            </a:r>
            <a:r>
              <a:rPr lang="es-A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y </a:t>
            </a:r>
            <a:r>
              <a:rPr lang="es-AR" sz="20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equipamiento médicos </a:t>
            </a:r>
            <a:r>
              <a:rPr lang="es-A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necesario en los hospitales-</a:t>
            </a:r>
            <a:endParaRPr lang="es-A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0" y="5157192"/>
            <a:ext cx="424847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s-A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Fortaleceremos los programas activos en prevención y promoción de la salud que hayan indicado su eficacia y eficiencia en el tiempo</a:t>
            </a:r>
            <a:r>
              <a:rPr kumimoji="0" lang="es-AR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.</a:t>
            </a:r>
            <a:endParaRPr kumimoji="0" lang="es-A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5148064" y="4869160"/>
            <a:ext cx="3995936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s-A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Crearemos nuevos programas de prevención y promoción  en aquellas problemáticas sociales relacionadas con la salud y que en la actualidad los ciudadanos no han encontrado una respuesta en el municipio.</a:t>
            </a:r>
            <a:endParaRPr kumimoji="0" lang="es-A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4788024" y="548680"/>
            <a:ext cx="403244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s-A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Aseguraremos la provisión de medicamentos</a:t>
            </a:r>
            <a:r>
              <a:rPr kumimoji="0" lang="es-AR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.</a:t>
            </a:r>
            <a:endParaRPr kumimoji="0" lang="es-A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9 Flecha derecha"/>
          <p:cNvSpPr/>
          <p:nvPr/>
        </p:nvSpPr>
        <p:spPr>
          <a:xfrm rot="16200000">
            <a:off x="2144880" y="2214576"/>
            <a:ext cx="504056" cy="48463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1" name="10 Flecha derecha"/>
          <p:cNvSpPr/>
          <p:nvPr/>
        </p:nvSpPr>
        <p:spPr>
          <a:xfrm rot="5400000">
            <a:off x="2062580" y="4498260"/>
            <a:ext cx="750944" cy="48463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2" name="11 Flecha derecha"/>
          <p:cNvSpPr/>
          <p:nvPr/>
        </p:nvSpPr>
        <p:spPr>
          <a:xfrm>
            <a:off x="4572000" y="2636912"/>
            <a:ext cx="978408" cy="48463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3" name="12 Flecha derecha"/>
          <p:cNvSpPr/>
          <p:nvPr/>
        </p:nvSpPr>
        <p:spPr>
          <a:xfrm>
            <a:off x="4644008" y="4005064"/>
            <a:ext cx="978408" cy="48463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7" name="16 Flecha derecha"/>
          <p:cNvSpPr/>
          <p:nvPr/>
        </p:nvSpPr>
        <p:spPr>
          <a:xfrm rot="19849051">
            <a:off x="3923928" y="836712"/>
            <a:ext cx="978408" cy="48463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8" name="17 Flecha derecha"/>
          <p:cNvSpPr/>
          <p:nvPr/>
        </p:nvSpPr>
        <p:spPr>
          <a:xfrm rot="2135718">
            <a:off x="3973560" y="4676579"/>
            <a:ext cx="978408" cy="48463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P40900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3276600" y="4267200"/>
            <a:ext cx="453731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</a:rPr>
              <a:t>MUCHAS GRACIAS</a:t>
            </a:r>
          </a:p>
          <a:p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1 Imagen" descr="http://upload.wikimedia.org/wikipedia/es/timeline/9dfbb95074ad308aa43a64568fa4604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14375"/>
            <a:ext cx="9144000" cy="614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2 CuadroTexto"/>
          <p:cNvSpPr txBox="1">
            <a:spLocks noChangeArrowheads="1"/>
          </p:cNvSpPr>
          <p:nvPr/>
        </p:nvSpPr>
        <p:spPr bwMode="auto">
          <a:xfrm>
            <a:off x="436758" y="214313"/>
            <a:ext cx="846257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AR" b="1" smtClean="0">
                <a:solidFill>
                  <a:srgbClr val="FFFF00"/>
                </a:solidFill>
                <a:latin typeface="Century Gothic" pitchFamily="34" charset="0"/>
              </a:rPr>
              <a:t>EVOLUCION DEL CRECIMIENTO POBLACIONAL EN LA CIUDAD DE CÓRDOBA</a:t>
            </a:r>
            <a:endParaRPr lang="es-AR" b="1">
              <a:solidFill>
                <a:srgbClr val="FFFF00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graphicFrame>
        <p:nvGraphicFramePr>
          <p:cNvPr id="3" name="2 Tabla"/>
          <p:cNvGraphicFramePr>
            <a:graphicFrameLocks noGrp="1"/>
          </p:cNvGraphicFramePr>
          <p:nvPr/>
        </p:nvGraphicFramePr>
        <p:xfrm>
          <a:off x="609600" y="1066800"/>
          <a:ext cx="7924800" cy="4953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81200"/>
                <a:gridCol w="1981200"/>
                <a:gridCol w="1981200"/>
                <a:gridCol w="1981200"/>
              </a:tblGrid>
              <a:tr h="1238250">
                <a:tc>
                  <a:txBody>
                    <a:bodyPr/>
                    <a:lstStyle/>
                    <a:p>
                      <a:pPr algn="ctr"/>
                      <a:endParaRPr lang="es-AR" dirty="0" smtClean="0"/>
                    </a:p>
                    <a:p>
                      <a:pPr algn="ctr"/>
                      <a:r>
                        <a:rPr lang="es-AR" dirty="0" smtClean="0"/>
                        <a:t>JURIDICCION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AR" dirty="0" smtClean="0"/>
                    </a:p>
                    <a:p>
                      <a:pPr algn="ctr"/>
                      <a:r>
                        <a:rPr lang="es-AR" dirty="0" smtClean="0"/>
                        <a:t>POBLACION</a:t>
                      </a:r>
                    </a:p>
                    <a:p>
                      <a:pPr algn="ctr"/>
                      <a:r>
                        <a:rPr lang="es-AR" dirty="0" smtClean="0"/>
                        <a:t>2010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 dirty="0" smtClean="0"/>
                    </a:p>
                    <a:p>
                      <a:pPr algn="ctr"/>
                      <a:r>
                        <a:rPr lang="es-AR" dirty="0" smtClean="0"/>
                        <a:t>SUPERFICIE</a:t>
                      </a:r>
                    </a:p>
                    <a:p>
                      <a:pPr algn="ctr"/>
                      <a:r>
                        <a:rPr lang="es-AR" dirty="0" smtClean="0"/>
                        <a:t>KM2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 dirty="0" smtClean="0"/>
                    </a:p>
                    <a:p>
                      <a:pPr algn="ctr"/>
                      <a:r>
                        <a:rPr lang="es-AR" dirty="0" smtClean="0"/>
                        <a:t>DENSIDAD</a:t>
                      </a:r>
                    </a:p>
                    <a:p>
                      <a:pPr algn="ctr"/>
                      <a:r>
                        <a:rPr lang="es-AR" dirty="0" smtClean="0"/>
                        <a:t>HAB/KM2</a:t>
                      </a:r>
                      <a:endParaRPr lang="es-AR" dirty="0"/>
                    </a:p>
                  </a:txBody>
                  <a:tcPr/>
                </a:tc>
              </a:tr>
              <a:tr h="1238250">
                <a:tc>
                  <a:txBody>
                    <a:bodyPr/>
                    <a:lstStyle/>
                    <a:p>
                      <a:pPr algn="ctr"/>
                      <a:endParaRPr lang="es-AR" dirty="0" smtClean="0"/>
                    </a:p>
                    <a:p>
                      <a:pPr algn="ctr"/>
                      <a:r>
                        <a:rPr lang="es-AR" dirty="0" smtClean="0"/>
                        <a:t>CIUDAD DE </a:t>
                      </a:r>
                    </a:p>
                    <a:p>
                      <a:pPr algn="ctr"/>
                      <a:r>
                        <a:rPr lang="es-AR" dirty="0" smtClean="0"/>
                        <a:t>CORDOBA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 dirty="0" smtClean="0"/>
                    </a:p>
                    <a:p>
                      <a:r>
                        <a:rPr lang="es-AR" dirty="0" smtClean="0"/>
                        <a:t>     1.329.604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 dirty="0" smtClean="0"/>
                    </a:p>
                    <a:p>
                      <a:r>
                        <a:rPr lang="es-AR" dirty="0" smtClean="0"/>
                        <a:t>          576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 dirty="0" smtClean="0"/>
                    </a:p>
                    <a:p>
                      <a:pPr algn="ctr"/>
                      <a:r>
                        <a:rPr lang="es-AR" dirty="0" smtClean="0"/>
                        <a:t>    </a:t>
                      </a:r>
                      <a:r>
                        <a:rPr lang="es-AR" sz="2800" b="1" dirty="0" smtClean="0"/>
                        <a:t>2.308,</a:t>
                      </a:r>
                      <a:r>
                        <a:rPr lang="es-AR" sz="2800" b="1" baseline="0" dirty="0" smtClean="0"/>
                        <a:t>3</a:t>
                      </a:r>
                      <a:endParaRPr lang="es-AR" sz="2800" b="1" dirty="0"/>
                    </a:p>
                  </a:txBody>
                  <a:tcPr/>
                </a:tc>
              </a:tr>
              <a:tr h="1238250">
                <a:tc>
                  <a:txBody>
                    <a:bodyPr/>
                    <a:lstStyle/>
                    <a:p>
                      <a:pPr algn="ctr"/>
                      <a:endParaRPr lang="es-AR" dirty="0" smtClean="0"/>
                    </a:p>
                    <a:p>
                      <a:pPr algn="ctr"/>
                      <a:r>
                        <a:rPr lang="es-AR" dirty="0" smtClean="0"/>
                        <a:t>PROVINCIA DE CORDOBA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 dirty="0" smtClean="0"/>
                    </a:p>
                    <a:p>
                      <a:r>
                        <a:rPr lang="es-AR" dirty="0" smtClean="0"/>
                        <a:t>     3.308.876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 dirty="0" smtClean="0"/>
                    </a:p>
                    <a:p>
                      <a:r>
                        <a:rPr lang="es-AR" dirty="0" smtClean="0"/>
                        <a:t>        165.321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 dirty="0" smtClean="0"/>
                    </a:p>
                    <a:p>
                      <a:r>
                        <a:rPr lang="es-AR" dirty="0" smtClean="0"/>
                        <a:t>          </a:t>
                      </a:r>
                      <a:r>
                        <a:rPr lang="es-AR" sz="2800" b="1" dirty="0" smtClean="0"/>
                        <a:t>20</a:t>
                      </a:r>
                      <a:endParaRPr lang="es-AR" sz="2800" b="1" dirty="0"/>
                    </a:p>
                  </a:txBody>
                  <a:tcPr/>
                </a:tc>
              </a:tr>
              <a:tr h="1238250">
                <a:tc>
                  <a:txBody>
                    <a:bodyPr/>
                    <a:lstStyle/>
                    <a:p>
                      <a:endParaRPr lang="es-AR" dirty="0" smtClean="0"/>
                    </a:p>
                    <a:p>
                      <a:pPr algn="ctr"/>
                      <a:r>
                        <a:rPr lang="es-AR" dirty="0" smtClean="0"/>
                        <a:t>NACION</a:t>
                      </a:r>
                    </a:p>
                    <a:p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 dirty="0" smtClean="0"/>
                    </a:p>
                    <a:p>
                      <a:r>
                        <a:rPr lang="es-AR" dirty="0" smtClean="0"/>
                        <a:t>     40.117.096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 dirty="0" smtClean="0"/>
                    </a:p>
                    <a:p>
                      <a:r>
                        <a:rPr lang="es-AR" dirty="0" smtClean="0"/>
                        <a:t>      2.781.810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AR" dirty="0" smtClean="0"/>
                    </a:p>
                    <a:p>
                      <a:pPr algn="ctr"/>
                      <a:r>
                        <a:rPr lang="es-AR" dirty="0" smtClean="0"/>
                        <a:t> </a:t>
                      </a:r>
                      <a:r>
                        <a:rPr lang="es-AR" sz="2800" b="1" dirty="0" smtClean="0"/>
                        <a:t>14,4</a:t>
                      </a:r>
                      <a:endParaRPr lang="es-AR" sz="28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3 CuadroTexto"/>
          <p:cNvSpPr txBox="1"/>
          <p:nvPr/>
        </p:nvSpPr>
        <p:spPr>
          <a:xfrm>
            <a:off x="533400" y="6273225"/>
            <a:ext cx="358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 smtClean="0"/>
              <a:t>Fuente</a:t>
            </a:r>
            <a:r>
              <a:rPr lang="en-US" sz="1400" b="1" dirty="0" smtClean="0"/>
              <a:t>: </a:t>
            </a:r>
            <a:r>
              <a:rPr lang="en-US" sz="1400" b="1" dirty="0" err="1" smtClean="0"/>
              <a:t>Datos</a:t>
            </a:r>
            <a:r>
              <a:rPr lang="en-US" sz="1400" b="1" dirty="0" smtClean="0"/>
              <a:t> del CNPV 2010, INDEC</a:t>
            </a:r>
          </a:p>
          <a:p>
            <a:endParaRPr lang="es-A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228600" y="-152400"/>
          <a:ext cx="11734800" cy="7315200"/>
        </p:xfrm>
        <a:graphic>
          <a:graphicData uri="http://schemas.openxmlformats.org/presentationml/2006/ole">
            <p:oleObj spid="_x0000_s3074" name="Acrobat Document" r:id="rId3" imgW="13387320" imgH="9461160" progId="AcroExch.Document.7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/>
          <p:nvPr/>
        </p:nvPicPr>
        <p:blipFill>
          <a:blip r:embed="rId2" cstate="print">
            <a:lum contrast="40000"/>
          </a:blip>
          <a:srcRect l="22064" t="12312" r="20061" b="12012"/>
          <a:stretch>
            <a:fillRect/>
          </a:stretch>
        </p:blipFill>
        <p:spPr bwMode="auto">
          <a:xfrm>
            <a:off x="457200" y="304800"/>
            <a:ext cx="83058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381000" y="457200"/>
          <a:ext cx="8458200" cy="6149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1544638" y="1828800"/>
          <a:ext cx="5770562" cy="3886200"/>
        </p:xfrm>
        <a:graphic>
          <a:graphicData uri="http://schemas.openxmlformats.org/presentationml/2006/ole">
            <p:oleObj spid="_x0000_s21506" name="Gráfico" r:id="rId4" imgW="5715008" imgH="3829098" progId="MSGraph.Chart.8">
              <p:embed followColorScheme="full"/>
            </p:oleObj>
          </a:graphicData>
        </a:graphic>
      </p:graphicFrame>
      <p:sp>
        <p:nvSpPr>
          <p:cNvPr id="1027" name="Text Box 3"/>
          <p:cNvSpPr txBox="1">
            <a:spLocks noChangeArrowheads="1"/>
          </p:cNvSpPr>
          <p:nvPr/>
        </p:nvSpPr>
        <p:spPr bwMode="auto">
          <a:xfrm>
            <a:off x="5365750" y="5018088"/>
            <a:ext cx="18621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3" tIns="45717" rIns="91433" bIns="45717">
            <a:spAutoFit/>
          </a:bodyPr>
          <a:lstStyle/>
          <a:p>
            <a:pPr algn="ctr"/>
            <a:r>
              <a:rPr lang="es-MX" sz="2000" b="1">
                <a:latin typeface="Comic Sans MS" pitchFamily="66" charset="0"/>
              </a:rPr>
              <a:t>Traumatismos</a:t>
            </a:r>
          </a:p>
          <a:p>
            <a:pPr algn="ctr"/>
            <a:r>
              <a:rPr lang="es-MX" sz="2000">
                <a:latin typeface="Comic Sans MS" pitchFamily="66" charset="0"/>
              </a:rPr>
              <a:t>(5.1 millones)</a:t>
            </a:r>
          </a:p>
        </p:txBody>
      </p:sp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5802313" y="2655888"/>
            <a:ext cx="24701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3" tIns="45717" rIns="91433" bIns="45717">
            <a:spAutoFit/>
          </a:bodyPr>
          <a:lstStyle/>
          <a:p>
            <a:pPr algn="ctr"/>
            <a:r>
              <a:rPr lang="es-MX" sz="2000" b="1">
                <a:latin typeface="Comic Sans MS" pitchFamily="66" charset="0"/>
              </a:rPr>
              <a:t>Enfermedades No </a:t>
            </a:r>
          </a:p>
          <a:p>
            <a:pPr algn="ctr"/>
            <a:r>
              <a:rPr lang="es-MX" sz="2000" b="1">
                <a:latin typeface="Comic Sans MS" pitchFamily="66" charset="0"/>
              </a:rPr>
              <a:t>transmisibles</a:t>
            </a:r>
          </a:p>
          <a:p>
            <a:pPr algn="ctr"/>
            <a:r>
              <a:rPr lang="es-MX" sz="2000">
                <a:latin typeface="Comic Sans MS" pitchFamily="66" charset="0"/>
              </a:rPr>
              <a:t>(33.1 millones</a:t>
            </a:r>
            <a:r>
              <a:rPr lang="es-MX" sz="2000">
                <a:latin typeface="Trebuchet MS" pitchFamily="34" charset="0"/>
              </a:rPr>
              <a:t>)</a:t>
            </a:r>
          </a:p>
        </p:txBody>
      </p:sp>
      <p:sp>
        <p:nvSpPr>
          <p:cNvPr id="1029" name="Text Box 5"/>
          <p:cNvSpPr txBox="1">
            <a:spLocks noChangeArrowheads="1"/>
          </p:cNvSpPr>
          <p:nvPr/>
        </p:nvSpPr>
        <p:spPr bwMode="auto">
          <a:xfrm>
            <a:off x="539552" y="836712"/>
            <a:ext cx="83597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3" tIns="45717" rIns="91433" bIns="45717">
            <a:spAutoFit/>
          </a:bodyPr>
          <a:lstStyle/>
          <a:p>
            <a:pPr algn="ctr"/>
            <a:r>
              <a:rPr lang="es-MX" sz="2800" dirty="0">
                <a:solidFill>
                  <a:schemeClr val="accent1"/>
                </a:solidFill>
                <a:latin typeface="Arial Black" pitchFamily="34" charset="0"/>
              </a:rPr>
              <a:t>Muertes en el mundo  </a:t>
            </a:r>
          </a:p>
        </p:txBody>
      </p:sp>
      <p:sp>
        <p:nvSpPr>
          <p:cNvPr id="1030" name="Text Box 6"/>
          <p:cNvSpPr txBox="1">
            <a:spLocks noChangeArrowheads="1"/>
          </p:cNvSpPr>
          <p:nvPr/>
        </p:nvSpPr>
        <p:spPr bwMode="auto">
          <a:xfrm>
            <a:off x="76200" y="4019550"/>
            <a:ext cx="2947988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89" tIns="47895" rIns="95789" bIns="47895">
            <a:spAutoFit/>
          </a:bodyPr>
          <a:lstStyle/>
          <a:p>
            <a:pPr algn="r" defTabSz="958850"/>
            <a:r>
              <a:rPr lang="es-MX" sz="2000" b="1">
                <a:latin typeface="Comic Sans MS" pitchFamily="66" charset="0"/>
              </a:rPr>
              <a:t>Enfermedades transmisibles, condiciones maternas y perinatales y deficiencias nutricionales</a:t>
            </a:r>
          </a:p>
          <a:p>
            <a:pPr algn="r" defTabSz="958850"/>
            <a:r>
              <a:rPr lang="es-MX" sz="2000">
                <a:latin typeface="Comic Sans MS" pitchFamily="66" charset="0"/>
              </a:rPr>
              <a:t>(18.4 millones)</a:t>
            </a:r>
          </a:p>
        </p:txBody>
      </p:sp>
      <p:sp>
        <p:nvSpPr>
          <p:cNvPr id="1031" name="Text Box 7"/>
          <p:cNvSpPr txBox="1">
            <a:spLocks noChangeArrowheads="1"/>
          </p:cNvSpPr>
          <p:nvPr/>
        </p:nvSpPr>
        <p:spPr bwMode="auto">
          <a:xfrm>
            <a:off x="1908175" y="1327150"/>
            <a:ext cx="46418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i-FI" sz="2600">
                <a:solidFill>
                  <a:srgbClr val="FFFFFF"/>
                </a:solidFill>
                <a:latin typeface="Comic Sans MS" pitchFamily="66" charset="0"/>
              </a:rPr>
              <a:t>Muertes totales: 56.554.000</a:t>
            </a:r>
            <a:endParaRPr lang="en-GB" sz="260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1032" name="Text Box 8"/>
          <p:cNvSpPr txBox="1">
            <a:spLocks noChangeArrowheads="1"/>
          </p:cNvSpPr>
          <p:nvPr/>
        </p:nvSpPr>
        <p:spPr bwMode="auto">
          <a:xfrm>
            <a:off x="6784975" y="6248400"/>
            <a:ext cx="2225675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GB">
                <a:solidFill>
                  <a:srgbClr val="FFFFFF"/>
                </a:solidFill>
                <a:latin typeface="Comic Sans MS" pitchFamily="66" charset="0"/>
              </a:rPr>
              <a:t>Fuente: OMS 2002</a:t>
            </a:r>
          </a:p>
        </p:txBody>
      </p:sp>
      <p:sp>
        <p:nvSpPr>
          <p:cNvPr id="1033" name="Line 9"/>
          <p:cNvSpPr>
            <a:spLocks noChangeShapeType="1"/>
          </p:cNvSpPr>
          <p:nvPr/>
        </p:nvSpPr>
        <p:spPr bwMode="auto">
          <a:xfrm>
            <a:off x="0" y="908050"/>
            <a:ext cx="9144000" cy="0"/>
          </a:xfrm>
          <a:prstGeom prst="line">
            <a:avLst/>
          </a:prstGeom>
          <a:noFill/>
          <a:ln w="38100">
            <a:solidFill>
              <a:srgbClr val="294D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A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ChangeArrowheads="1"/>
          </p:cNvSpPr>
          <p:nvPr/>
        </p:nvSpPr>
        <p:spPr bwMode="auto">
          <a:xfrm>
            <a:off x="971550" y="1628775"/>
            <a:ext cx="1371600" cy="4648200"/>
          </a:xfrm>
          <a:prstGeom prst="rect">
            <a:avLst/>
          </a:prstGeom>
          <a:solidFill>
            <a:srgbClr val="828282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s-ES" b="1">
              <a:solidFill>
                <a:srgbClr val="828282"/>
              </a:solidFill>
            </a:endParaRPr>
          </a:p>
        </p:txBody>
      </p:sp>
      <p:sp>
        <p:nvSpPr>
          <p:cNvPr id="51203" name="Rectangle 3"/>
          <p:cNvSpPr>
            <a:spLocks noChangeArrowheads="1"/>
          </p:cNvSpPr>
          <p:nvPr/>
        </p:nvSpPr>
        <p:spPr bwMode="auto">
          <a:xfrm>
            <a:off x="6553200" y="1600200"/>
            <a:ext cx="1371600" cy="4648200"/>
          </a:xfrm>
          <a:prstGeom prst="rect">
            <a:avLst/>
          </a:prstGeom>
          <a:solidFill>
            <a:srgbClr val="828282"/>
          </a:solidFill>
          <a:ln w="38100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s-ES" sz="2000" b="1">
              <a:solidFill>
                <a:srgbClr val="454545"/>
              </a:solidFill>
            </a:endParaRPr>
          </a:p>
        </p:txBody>
      </p:sp>
      <p:sp>
        <p:nvSpPr>
          <p:cNvPr id="51204" name="Line 4"/>
          <p:cNvSpPr>
            <a:spLocks noChangeShapeType="1"/>
          </p:cNvSpPr>
          <p:nvPr/>
        </p:nvSpPr>
        <p:spPr bwMode="auto">
          <a:xfrm>
            <a:off x="990600" y="2819400"/>
            <a:ext cx="13716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AR"/>
          </a:p>
        </p:txBody>
      </p:sp>
      <p:sp>
        <p:nvSpPr>
          <p:cNvPr id="51205" name="Line 5"/>
          <p:cNvSpPr>
            <a:spLocks noChangeShapeType="1"/>
          </p:cNvSpPr>
          <p:nvPr/>
        </p:nvSpPr>
        <p:spPr bwMode="auto">
          <a:xfrm>
            <a:off x="990600" y="3581400"/>
            <a:ext cx="13716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AR"/>
          </a:p>
        </p:txBody>
      </p:sp>
      <p:sp>
        <p:nvSpPr>
          <p:cNvPr id="51206" name="Line 6"/>
          <p:cNvSpPr>
            <a:spLocks noChangeShapeType="1"/>
          </p:cNvSpPr>
          <p:nvPr/>
        </p:nvSpPr>
        <p:spPr bwMode="auto">
          <a:xfrm>
            <a:off x="990600" y="5715000"/>
            <a:ext cx="1371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AR"/>
          </a:p>
        </p:txBody>
      </p:sp>
      <p:sp>
        <p:nvSpPr>
          <p:cNvPr id="51207" name="Line 7"/>
          <p:cNvSpPr>
            <a:spLocks noChangeShapeType="1"/>
          </p:cNvSpPr>
          <p:nvPr/>
        </p:nvSpPr>
        <p:spPr bwMode="auto">
          <a:xfrm>
            <a:off x="6553200" y="3048000"/>
            <a:ext cx="1371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AR"/>
          </a:p>
        </p:txBody>
      </p:sp>
      <p:sp>
        <p:nvSpPr>
          <p:cNvPr id="51208" name="Line 8"/>
          <p:cNvSpPr>
            <a:spLocks noChangeShapeType="1"/>
          </p:cNvSpPr>
          <p:nvPr/>
        </p:nvSpPr>
        <p:spPr bwMode="auto">
          <a:xfrm>
            <a:off x="6553200" y="2743200"/>
            <a:ext cx="1371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AR"/>
          </a:p>
        </p:txBody>
      </p:sp>
      <p:sp>
        <p:nvSpPr>
          <p:cNvPr id="51209" name="Line 9"/>
          <p:cNvSpPr>
            <a:spLocks noChangeShapeType="1"/>
          </p:cNvSpPr>
          <p:nvPr/>
        </p:nvSpPr>
        <p:spPr bwMode="auto">
          <a:xfrm>
            <a:off x="6553200" y="2362200"/>
            <a:ext cx="1371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AR"/>
          </a:p>
        </p:txBody>
      </p:sp>
      <p:sp>
        <p:nvSpPr>
          <p:cNvPr id="51210" name="Line 10"/>
          <p:cNvSpPr>
            <a:spLocks noChangeShapeType="1"/>
          </p:cNvSpPr>
          <p:nvPr/>
        </p:nvSpPr>
        <p:spPr bwMode="auto">
          <a:xfrm>
            <a:off x="2438400" y="6248400"/>
            <a:ext cx="4114800" cy="0"/>
          </a:xfrm>
          <a:prstGeom prst="line">
            <a:avLst/>
          </a:prstGeom>
          <a:noFill/>
          <a:ln w="38100" cmpd="dbl">
            <a:solidFill>
              <a:srgbClr val="FFFF0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s-AR"/>
          </a:p>
        </p:txBody>
      </p:sp>
      <p:sp>
        <p:nvSpPr>
          <p:cNvPr id="51211" name="Line 11"/>
          <p:cNvSpPr>
            <a:spLocks noChangeShapeType="1"/>
          </p:cNvSpPr>
          <p:nvPr/>
        </p:nvSpPr>
        <p:spPr bwMode="auto">
          <a:xfrm>
            <a:off x="2438400" y="1600200"/>
            <a:ext cx="4038600" cy="0"/>
          </a:xfrm>
          <a:prstGeom prst="line">
            <a:avLst/>
          </a:prstGeom>
          <a:noFill/>
          <a:ln w="38100" cmpd="dbl">
            <a:solidFill>
              <a:srgbClr val="FFFF0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s-AR"/>
          </a:p>
        </p:txBody>
      </p:sp>
      <p:sp>
        <p:nvSpPr>
          <p:cNvPr id="51212" name="Text Box 12"/>
          <p:cNvSpPr txBox="1">
            <a:spLocks noChangeArrowheads="1"/>
          </p:cNvSpPr>
          <p:nvPr/>
        </p:nvSpPr>
        <p:spPr bwMode="auto">
          <a:xfrm>
            <a:off x="1403350" y="1989138"/>
            <a:ext cx="6048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_tradnl" sz="2000" b="1">
                <a:solidFill>
                  <a:srgbClr val="FFFF00"/>
                </a:solidFill>
                <a:latin typeface="Comic Sans MS" pitchFamily="66" charset="0"/>
              </a:rPr>
              <a:t> 27</a:t>
            </a:r>
          </a:p>
        </p:txBody>
      </p:sp>
      <p:sp>
        <p:nvSpPr>
          <p:cNvPr id="51213" name="Line 13"/>
          <p:cNvSpPr>
            <a:spLocks noChangeShapeType="1"/>
          </p:cNvSpPr>
          <p:nvPr/>
        </p:nvSpPr>
        <p:spPr bwMode="auto">
          <a:xfrm flipV="1">
            <a:off x="2362200" y="2362200"/>
            <a:ext cx="4191000" cy="457200"/>
          </a:xfrm>
          <a:prstGeom prst="line">
            <a:avLst/>
          </a:prstGeom>
          <a:noFill/>
          <a:ln w="38100" cmpd="dbl">
            <a:solidFill>
              <a:srgbClr val="FFFF0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s-AR"/>
          </a:p>
        </p:txBody>
      </p:sp>
      <p:sp>
        <p:nvSpPr>
          <p:cNvPr id="51214" name="Text Box 14"/>
          <p:cNvSpPr txBox="1">
            <a:spLocks noChangeArrowheads="1"/>
          </p:cNvSpPr>
          <p:nvPr/>
        </p:nvSpPr>
        <p:spPr bwMode="auto">
          <a:xfrm>
            <a:off x="3124200" y="1857375"/>
            <a:ext cx="2293938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_tradnl" sz="2200" b="1">
                <a:solidFill>
                  <a:srgbClr val="FFFF00"/>
                </a:solidFill>
                <a:latin typeface="Comic Sans MS" pitchFamily="66" charset="0"/>
              </a:rPr>
              <a:t>Biología humana</a:t>
            </a:r>
          </a:p>
        </p:txBody>
      </p:sp>
      <p:sp>
        <p:nvSpPr>
          <p:cNvPr id="51215" name="Text Box 15"/>
          <p:cNvSpPr txBox="1">
            <a:spLocks noChangeArrowheads="1"/>
          </p:cNvSpPr>
          <p:nvPr/>
        </p:nvSpPr>
        <p:spPr bwMode="auto">
          <a:xfrm>
            <a:off x="7010400" y="1728788"/>
            <a:ext cx="339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_tradnl" sz="2000" b="1">
                <a:solidFill>
                  <a:srgbClr val="FFFF00"/>
                </a:solidFill>
                <a:latin typeface="Comic Sans MS" pitchFamily="66" charset="0"/>
              </a:rPr>
              <a:t>7</a:t>
            </a:r>
          </a:p>
        </p:txBody>
      </p:sp>
      <p:sp>
        <p:nvSpPr>
          <p:cNvPr id="51216" name="Text Box 16"/>
          <p:cNvSpPr txBox="1">
            <a:spLocks noChangeArrowheads="1"/>
          </p:cNvSpPr>
          <p:nvPr/>
        </p:nvSpPr>
        <p:spPr bwMode="auto">
          <a:xfrm>
            <a:off x="1447800" y="5767388"/>
            <a:ext cx="495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_tradnl" sz="2000" b="1">
                <a:solidFill>
                  <a:srgbClr val="FF0000"/>
                </a:solidFill>
                <a:latin typeface="Comic Sans MS" pitchFamily="66" charset="0"/>
              </a:rPr>
              <a:t>11</a:t>
            </a:r>
          </a:p>
        </p:txBody>
      </p:sp>
      <p:sp>
        <p:nvSpPr>
          <p:cNvPr id="51217" name="Line 17"/>
          <p:cNvSpPr>
            <a:spLocks noChangeShapeType="1"/>
          </p:cNvSpPr>
          <p:nvPr/>
        </p:nvSpPr>
        <p:spPr bwMode="auto">
          <a:xfrm flipV="1">
            <a:off x="2362200" y="3048000"/>
            <a:ext cx="4191000" cy="2743200"/>
          </a:xfrm>
          <a:prstGeom prst="line">
            <a:avLst/>
          </a:prstGeom>
          <a:noFill/>
          <a:ln w="38100" cmpd="dbl">
            <a:solidFill>
              <a:srgbClr val="FFFF0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s-AR"/>
          </a:p>
        </p:txBody>
      </p:sp>
      <p:sp>
        <p:nvSpPr>
          <p:cNvPr id="51218" name="Text Box 18"/>
          <p:cNvSpPr txBox="1">
            <a:spLocks noChangeArrowheads="1"/>
          </p:cNvSpPr>
          <p:nvPr/>
        </p:nvSpPr>
        <p:spPr bwMode="auto">
          <a:xfrm>
            <a:off x="4038600" y="4981575"/>
            <a:ext cx="13874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_tradnl" sz="2200" b="1">
                <a:solidFill>
                  <a:srgbClr val="FF0000"/>
                </a:solidFill>
                <a:latin typeface="Comic Sans MS" pitchFamily="66" charset="0"/>
              </a:rPr>
              <a:t>Servicios</a:t>
            </a:r>
          </a:p>
          <a:p>
            <a:r>
              <a:rPr lang="es-ES_tradnl" sz="2200" b="1">
                <a:solidFill>
                  <a:srgbClr val="FF0000"/>
                </a:solidFill>
                <a:latin typeface="Comic Sans MS" pitchFamily="66" charset="0"/>
              </a:rPr>
              <a:t>de Salud</a:t>
            </a:r>
          </a:p>
        </p:txBody>
      </p:sp>
      <p:sp>
        <p:nvSpPr>
          <p:cNvPr id="51219" name="Text Box 19"/>
          <p:cNvSpPr txBox="1">
            <a:spLocks noChangeArrowheads="1"/>
          </p:cNvSpPr>
          <p:nvPr/>
        </p:nvSpPr>
        <p:spPr bwMode="auto">
          <a:xfrm>
            <a:off x="6919913" y="4360863"/>
            <a:ext cx="495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_tradnl" sz="2000" b="1">
                <a:solidFill>
                  <a:srgbClr val="FF0000"/>
                </a:solidFill>
                <a:latin typeface="Comic Sans MS" pitchFamily="66" charset="0"/>
              </a:rPr>
              <a:t>90</a:t>
            </a:r>
          </a:p>
        </p:txBody>
      </p:sp>
      <p:sp>
        <p:nvSpPr>
          <p:cNvPr id="51220" name="Line 20"/>
          <p:cNvSpPr>
            <a:spLocks noChangeShapeType="1"/>
          </p:cNvSpPr>
          <p:nvPr/>
        </p:nvSpPr>
        <p:spPr bwMode="auto">
          <a:xfrm flipV="1">
            <a:off x="2362200" y="2743200"/>
            <a:ext cx="4191000" cy="914400"/>
          </a:xfrm>
          <a:prstGeom prst="line">
            <a:avLst/>
          </a:prstGeom>
          <a:noFill/>
          <a:ln w="38100" cmpd="dbl">
            <a:solidFill>
              <a:srgbClr val="FFFF0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s-AR"/>
          </a:p>
        </p:txBody>
      </p:sp>
      <p:sp>
        <p:nvSpPr>
          <p:cNvPr id="51221" name="Text Box 21"/>
          <p:cNvSpPr txBox="1">
            <a:spLocks noChangeArrowheads="1"/>
          </p:cNvSpPr>
          <p:nvPr/>
        </p:nvSpPr>
        <p:spPr bwMode="auto">
          <a:xfrm>
            <a:off x="1433513" y="4284663"/>
            <a:ext cx="495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_tradnl" sz="2000" b="1">
                <a:solidFill>
                  <a:srgbClr val="66FFFF"/>
                </a:solidFill>
                <a:latin typeface="Comic Sans MS" pitchFamily="66" charset="0"/>
              </a:rPr>
              <a:t>43</a:t>
            </a:r>
          </a:p>
        </p:txBody>
      </p:sp>
      <p:sp>
        <p:nvSpPr>
          <p:cNvPr id="51222" name="Text Box 22"/>
          <p:cNvSpPr txBox="1">
            <a:spLocks noChangeArrowheads="1"/>
          </p:cNvSpPr>
          <p:nvPr/>
        </p:nvSpPr>
        <p:spPr bwMode="auto">
          <a:xfrm>
            <a:off x="3276600" y="3686175"/>
            <a:ext cx="106521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_tradnl" sz="2200" b="1">
                <a:solidFill>
                  <a:srgbClr val="66FFFF"/>
                </a:solidFill>
                <a:latin typeface="Comic Sans MS" pitchFamily="66" charset="0"/>
              </a:rPr>
              <a:t>Estilos</a:t>
            </a:r>
          </a:p>
          <a:p>
            <a:r>
              <a:rPr lang="es-ES_tradnl" sz="2200" b="1">
                <a:solidFill>
                  <a:srgbClr val="66FFFF"/>
                </a:solidFill>
                <a:latin typeface="Comic Sans MS" pitchFamily="66" charset="0"/>
              </a:rPr>
              <a:t> vida</a:t>
            </a:r>
          </a:p>
        </p:txBody>
      </p:sp>
      <p:sp>
        <p:nvSpPr>
          <p:cNvPr id="51223" name="Text Box 23"/>
          <p:cNvSpPr txBox="1">
            <a:spLocks noChangeArrowheads="1"/>
          </p:cNvSpPr>
          <p:nvPr/>
        </p:nvSpPr>
        <p:spPr bwMode="auto">
          <a:xfrm>
            <a:off x="6934200" y="2719388"/>
            <a:ext cx="6048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_tradnl" sz="2000" b="1">
                <a:solidFill>
                  <a:srgbClr val="66FFFF"/>
                </a:solidFill>
                <a:latin typeface="Comic Sans MS" pitchFamily="66" charset="0"/>
              </a:rPr>
              <a:t>1,5</a:t>
            </a:r>
          </a:p>
        </p:txBody>
      </p:sp>
      <p:sp>
        <p:nvSpPr>
          <p:cNvPr id="51224" name="Text Box 24"/>
          <p:cNvSpPr txBox="1">
            <a:spLocks noChangeArrowheads="1"/>
          </p:cNvSpPr>
          <p:nvPr/>
        </p:nvSpPr>
        <p:spPr bwMode="auto">
          <a:xfrm>
            <a:off x="3276600" y="2771775"/>
            <a:ext cx="121285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_tradnl" sz="2200" b="1">
                <a:solidFill>
                  <a:srgbClr val="00FF00"/>
                </a:solidFill>
                <a:latin typeface="Comic Sans MS" pitchFamily="66" charset="0"/>
              </a:rPr>
              <a:t>Entorno</a:t>
            </a:r>
          </a:p>
        </p:txBody>
      </p:sp>
      <p:sp>
        <p:nvSpPr>
          <p:cNvPr id="51225" name="Text Box 25"/>
          <p:cNvSpPr txBox="1">
            <a:spLocks noChangeArrowheads="1"/>
          </p:cNvSpPr>
          <p:nvPr/>
        </p:nvSpPr>
        <p:spPr bwMode="auto">
          <a:xfrm>
            <a:off x="468313" y="1052513"/>
            <a:ext cx="3244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_tradnl" b="1">
                <a:latin typeface="Comic Sans MS" pitchFamily="66" charset="0"/>
              </a:rPr>
              <a:t>% reducción muertes</a:t>
            </a:r>
          </a:p>
        </p:txBody>
      </p:sp>
      <p:sp>
        <p:nvSpPr>
          <p:cNvPr id="51226" name="Text Box 26"/>
          <p:cNvSpPr txBox="1">
            <a:spLocks noChangeArrowheads="1"/>
          </p:cNvSpPr>
          <p:nvPr/>
        </p:nvSpPr>
        <p:spPr bwMode="auto">
          <a:xfrm>
            <a:off x="6096000" y="1071563"/>
            <a:ext cx="28305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_tradnl" b="1">
                <a:latin typeface="Comic Sans MS" pitchFamily="66" charset="0"/>
              </a:rPr>
              <a:t>% gastos en salud</a:t>
            </a:r>
            <a:endParaRPr lang="es-ES_tradnl" sz="2000" b="1">
              <a:latin typeface="Comic Sans MS" pitchFamily="66" charset="0"/>
            </a:endParaRPr>
          </a:p>
        </p:txBody>
      </p:sp>
      <p:sp>
        <p:nvSpPr>
          <p:cNvPr id="51227" name="Text Box 27"/>
          <p:cNvSpPr txBox="1">
            <a:spLocks noChangeArrowheads="1"/>
          </p:cNvSpPr>
          <p:nvPr/>
        </p:nvSpPr>
        <p:spPr bwMode="auto">
          <a:xfrm>
            <a:off x="6934200" y="2338388"/>
            <a:ext cx="6048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_tradnl" sz="2000" b="1">
                <a:solidFill>
                  <a:srgbClr val="00FF00"/>
                </a:solidFill>
                <a:latin typeface="Comic Sans MS" pitchFamily="66" charset="0"/>
              </a:rPr>
              <a:t>1,6</a:t>
            </a:r>
          </a:p>
        </p:txBody>
      </p:sp>
      <p:sp>
        <p:nvSpPr>
          <p:cNvPr id="51228" name="Line 28"/>
          <p:cNvSpPr>
            <a:spLocks noChangeShapeType="1"/>
          </p:cNvSpPr>
          <p:nvPr/>
        </p:nvSpPr>
        <p:spPr bwMode="auto">
          <a:xfrm>
            <a:off x="2514600" y="5715000"/>
            <a:ext cx="0" cy="457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es-AR"/>
          </a:p>
        </p:txBody>
      </p:sp>
      <p:sp>
        <p:nvSpPr>
          <p:cNvPr id="51229" name="Line 29"/>
          <p:cNvSpPr>
            <a:spLocks noChangeShapeType="1"/>
          </p:cNvSpPr>
          <p:nvPr/>
        </p:nvSpPr>
        <p:spPr bwMode="auto">
          <a:xfrm>
            <a:off x="6400800" y="3276600"/>
            <a:ext cx="0" cy="2743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es-AR"/>
          </a:p>
        </p:txBody>
      </p:sp>
      <p:sp>
        <p:nvSpPr>
          <p:cNvPr id="51230" name="Line 30"/>
          <p:cNvSpPr>
            <a:spLocks noChangeShapeType="1"/>
          </p:cNvSpPr>
          <p:nvPr/>
        </p:nvSpPr>
        <p:spPr bwMode="auto">
          <a:xfrm>
            <a:off x="6400800" y="2743200"/>
            <a:ext cx="0" cy="381000"/>
          </a:xfrm>
          <a:prstGeom prst="line">
            <a:avLst/>
          </a:prstGeom>
          <a:noFill/>
          <a:ln w="28575">
            <a:solidFill>
              <a:srgbClr val="66FFFF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es-AR"/>
          </a:p>
        </p:txBody>
      </p:sp>
      <p:sp>
        <p:nvSpPr>
          <p:cNvPr id="51231" name="Line 31"/>
          <p:cNvSpPr>
            <a:spLocks noChangeShapeType="1"/>
          </p:cNvSpPr>
          <p:nvPr/>
        </p:nvSpPr>
        <p:spPr bwMode="auto">
          <a:xfrm>
            <a:off x="6400800" y="2362200"/>
            <a:ext cx="0" cy="3810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es-AR"/>
          </a:p>
        </p:txBody>
      </p:sp>
      <p:sp>
        <p:nvSpPr>
          <p:cNvPr id="51232" name="Line 32"/>
          <p:cNvSpPr>
            <a:spLocks noChangeShapeType="1"/>
          </p:cNvSpPr>
          <p:nvPr/>
        </p:nvSpPr>
        <p:spPr bwMode="auto">
          <a:xfrm>
            <a:off x="2514600" y="3733800"/>
            <a:ext cx="0" cy="1828800"/>
          </a:xfrm>
          <a:prstGeom prst="line">
            <a:avLst/>
          </a:prstGeom>
          <a:noFill/>
          <a:ln w="28575">
            <a:solidFill>
              <a:srgbClr val="66FFFF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es-AR"/>
          </a:p>
        </p:txBody>
      </p:sp>
      <p:sp>
        <p:nvSpPr>
          <p:cNvPr id="51233" name="Line 33"/>
          <p:cNvSpPr>
            <a:spLocks noChangeShapeType="1"/>
          </p:cNvSpPr>
          <p:nvPr/>
        </p:nvSpPr>
        <p:spPr bwMode="auto">
          <a:xfrm>
            <a:off x="2514600" y="2895600"/>
            <a:ext cx="0" cy="6858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es-AR"/>
          </a:p>
        </p:txBody>
      </p:sp>
      <p:sp>
        <p:nvSpPr>
          <p:cNvPr id="51234" name="Line 34"/>
          <p:cNvSpPr>
            <a:spLocks noChangeShapeType="1"/>
          </p:cNvSpPr>
          <p:nvPr/>
        </p:nvSpPr>
        <p:spPr bwMode="auto">
          <a:xfrm>
            <a:off x="6400800" y="1676400"/>
            <a:ext cx="0" cy="6096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es-AR"/>
          </a:p>
        </p:txBody>
      </p:sp>
      <p:sp>
        <p:nvSpPr>
          <p:cNvPr id="51235" name="Line 35"/>
          <p:cNvSpPr>
            <a:spLocks noChangeShapeType="1"/>
          </p:cNvSpPr>
          <p:nvPr/>
        </p:nvSpPr>
        <p:spPr bwMode="auto">
          <a:xfrm>
            <a:off x="2484438" y="1700213"/>
            <a:ext cx="0" cy="9906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es-AR"/>
          </a:p>
        </p:txBody>
      </p:sp>
      <p:sp>
        <p:nvSpPr>
          <p:cNvPr id="51236" name="Text Box 36"/>
          <p:cNvSpPr txBox="1">
            <a:spLocks noChangeArrowheads="1"/>
          </p:cNvSpPr>
          <p:nvPr/>
        </p:nvSpPr>
        <p:spPr bwMode="auto">
          <a:xfrm>
            <a:off x="900113" y="6381750"/>
            <a:ext cx="79200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 b="1">
                <a:latin typeface="Comic Sans MS" pitchFamily="66" charset="0"/>
              </a:rPr>
              <a:t> </a:t>
            </a:r>
            <a:r>
              <a:rPr lang="es-ES_tradnl" sz="1600" b="1">
                <a:latin typeface="Comic Sans MS" pitchFamily="66" charset="0"/>
              </a:rPr>
              <a:t>Fuente: </a:t>
            </a:r>
            <a:r>
              <a:rPr lang="es-ES_tradnl" sz="1600">
                <a:latin typeface="Comic Sans MS" pitchFamily="66" charset="0"/>
              </a:rPr>
              <a:t>Dever.G.A.An Epidemiological Model for Heath Analysis. </a:t>
            </a:r>
          </a:p>
        </p:txBody>
      </p:sp>
      <p:sp>
        <p:nvSpPr>
          <p:cNvPr id="51237" name="Text Box 37"/>
          <p:cNvSpPr txBox="1">
            <a:spLocks noChangeArrowheads="1"/>
          </p:cNvSpPr>
          <p:nvPr/>
        </p:nvSpPr>
        <p:spPr bwMode="auto">
          <a:xfrm>
            <a:off x="395536" y="476672"/>
            <a:ext cx="8748464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_tradnl" sz="2800" dirty="0">
                <a:solidFill>
                  <a:schemeClr val="accent1"/>
                </a:solidFill>
                <a:latin typeface="Arial Black" pitchFamily="34" charset="0"/>
              </a:rPr>
              <a:t>Contribución a la reducción de muerte</a:t>
            </a:r>
          </a:p>
        </p:txBody>
      </p:sp>
      <p:sp>
        <p:nvSpPr>
          <p:cNvPr id="51238" name="Text Box 38"/>
          <p:cNvSpPr txBox="1">
            <a:spLocks noChangeArrowheads="1"/>
          </p:cNvSpPr>
          <p:nvPr/>
        </p:nvSpPr>
        <p:spPr bwMode="auto">
          <a:xfrm>
            <a:off x="1455738" y="2997200"/>
            <a:ext cx="49530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_tradnl" sz="2000" b="1">
                <a:solidFill>
                  <a:srgbClr val="00FF00"/>
                </a:solidFill>
                <a:latin typeface="Comic Sans MS" pitchFamily="66" charset="0"/>
              </a:rPr>
              <a:t>19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ío">
  <a:themeElements>
    <a:clrScheme name="Papel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Brío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Brío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633</TotalTime>
  <Words>899</Words>
  <Application>Microsoft Office PowerPoint</Application>
  <PresentationFormat>Presentación en pantalla (4:3)</PresentationFormat>
  <Paragraphs>205</Paragraphs>
  <Slides>27</Slides>
  <Notes>3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3</vt:i4>
      </vt:variant>
      <vt:variant>
        <vt:lpstr>Títulos de diapositiva</vt:lpstr>
      </vt:variant>
      <vt:variant>
        <vt:i4>27</vt:i4>
      </vt:variant>
    </vt:vector>
  </HeadingPairs>
  <TitlesOfParts>
    <vt:vector size="31" baseType="lpstr">
      <vt:lpstr>Brío</vt:lpstr>
      <vt:lpstr>Acrobat Document</vt:lpstr>
      <vt:lpstr>Gráfico</vt:lpstr>
      <vt:lpstr>Hoja de cálculo de Microsoft Office Excel 97-2003</vt:lpstr>
      <vt:lpstr>Gestión en Salud  Juridicción Municipal de la Ciudad de Córdoba</vt:lpstr>
      <vt:lpstr>Consideraciones generales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Carta Organica Municipal</vt:lpstr>
      <vt:lpstr>Diapositiva 11</vt:lpstr>
      <vt:lpstr>UNIDADES EJECUTORAS DE LA SECRETARIA DE SALUD</vt:lpstr>
      <vt:lpstr>Diapositiva 13</vt:lpstr>
      <vt:lpstr> PROGRAMAS DEL PRIMER NIVEL DE ATENCION </vt:lpstr>
      <vt:lpstr>Diapositiva 15</vt:lpstr>
      <vt:lpstr>Diapositiva 16</vt:lpstr>
      <vt:lpstr>Servicio Odontologico Municipal</vt:lpstr>
      <vt:lpstr>Direccion de Emergencias 107</vt:lpstr>
      <vt:lpstr>Hospital Infantil</vt:lpstr>
      <vt:lpstr>Hospital de Urgencias</vt:lpstr>
      <vt:lpstr>MORTALIDAD INFANTIL</vt:lpstr>
      <vt:lpstr>Mortalidad Infantil</vt:lpstr>
      <vt:lpstr>Diapositiva 23</vt:lpstr>
      <vt:lpstr>Diapositiva 24</vt:lpstr>
      <vt:lpstr>Diapositiva 25</vt:lpstr>
      <vt:lpstr>Diapositiva 26</vt:lpstr>
      <vt:lpstr>Diapositiva 27</vt:lpstr>
    </vt:vector>
  </TitlesOfParts>
  <Company>www.intercambiosvirtuales.org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Rol de los gobiernos  locales en salud</dc:title>
  <dc:creator>www.intercambiosvirtuales.org</dc:creator>
  <cp:lastModifiedBy>Analia</cp:lastModifiedBy>
  <cp:revision>66</cp:revision>
  <dcterms:created xsi:type="dcterms:W3CDTF">2012-05-30T00:33:05Z</dcterms:created>
  <dcterms:modified xsi:type="dcterms:W3CDTF">2013-11-06T17:37:01Z</dcterms:modified>
</cp:coreProperties>
</file>