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9"/>
  </p:notesMasterIdLst>
  <p:sldIdLst>
    <p:sldId id="270" r:id="rId2"/>
    <p:sldId id="264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6" r:id="rId12"/>
    <p:sldId id="273" r:id="rId13"/>
    <p:sldId id="267" r:id="rId14"/>
    <p:sldId id="268" r:id="rId15"/>
    <p:sldId id="269" r:id="rId16"/>
    <p:sldId id="272" r:id="rId17"/>
    <p:sldId id="271" r:id="rId18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763" autoAdjust="0"/>
  </p:normalViewPr>
  <p:slideViewPr>
    <p:cSldViewPr>
      <p:cViewPr varScale="1">
        <p:scale>
          <a:sx n="48" d="100"/>
          <a:sy n="48" d="100"/>
        </p:scale>
        <p:origin x="-11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35C6479-E362-4D4A-944B-BA0254D8FE49}" type="datetimeFigureOut">
              <a:rPr lang="es-ES"/>
              <a:pPr>
                <a:defRPr/>
              </a:pPr>
              <a:t>06/11/2013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ES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5AAA15F-550C-4B4D-8584-70F1E09D43E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319915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_tradnl" smtClean="0"/>
          </a:p>
        </p:txBody>
      </p:sp>
      <p:sp>
        <p:nvSpPr>
          <p:cNvPr id="17411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7069486-DBEC-4442-BD1A-548040B7E4D1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5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259799-AD2F-4397-A8CC-8A9969C049F2}" type="datetimeFigureOut">
              <a:rPr lang="es-ES"/>
              <a:pPr>
                <a:defRPr/>
              </a:pPr>
              <a:t>06/11/2013</a:t>
            </a:fld>
            <a:endParaRPr lang="es-E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F9AB23-0DED-448B-B43F-F5EA1C209EC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01B43-DABC-4C01-AC95-29277B60F491}" type="datetimeFigureOut">
              <a:rPr lang="es-ES"/>
              <a:pPr>
                <a:defRPr/>
              </a:pPr>
              <a:t>06/11/2013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2A2556-29B2-4BCB-ACB7-04E6C6DF3F9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0"/>
          <p:cNvSpPr/>
          <p:nvPr/>
        </p:nvSpPr>
        <p:spPr bwMode="hidden"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14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 useBgFill="1">
          <p:nvSpPr>
            <p:cNvPr id="1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AC8BEA-5112-45AA-928D-4B29E0CA7258}" type="datetimeFigureOut">
              <a:rPr lang="es-ES"/>
              <a:pPr>
                <a:defRPr/>
              </a:pPr>
              <a:t>06/11/2013</a:t>
            </a:fld>
            <a:endParaRPr lang="es-E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6EDDD5-FB2C-417A-955B-BEA24682DB8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4F667F-780D-4B54-B87E-3384794A9349}" type="datetimeFigureOut">
              <a:rPr lang="es-ES"/>
              <a:pPr>
                <a:defRPr/>
              </a:pPr>
              <a:t>06/11/2013</a:t>
            </a:fld>
            <a:endParaRPr lang="es-E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E372CD-76C2-4D68-9E72-6C7B3C6BE9F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9BB760-3E40-4E80-9053-94DDA011C03E}" type="datetimeFigureOut">
              <a:rPr lang="es-ES"/>
              <a:pPr>
                <a:defRPr/>
              </a:pPr>
              <a:t>06/11/2013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DA16C3-A595-48F3-91CE-A4E7065BD42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3"/>
          <p:cNvSpPr/>
          <p:nvPr/>
        </p:nvSpPr>
        <p:spPr>
          <a:xfrm>
            <a:off x="228600" y="228600"/>
            <a:ext cx="8696325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6046788" y="4203700"/>
            <a:ext cx="2876550" cy="714375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2619375" y="4075113"/>
            <a:ext cx="5545138" cy="850900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2828925" y="4087813"/>
            <a:ext cx="5467350" cy="774700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5610225" y="4073525"/>
            <a:ext cx="3306763" cy="652463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11138" y="4059238"/>
            <a:ext cx="8723312" cy="1328737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1DC65B-8008-4FC8-9A31-8DA59B2C6A29}" type="datetimeFigureOut">
              <a:rPr lang="es-ES"/>
              <a:pPr>
                <a:defRPr/>
              </a:pPr>
              <a:t>06/11/2013</a:t>
            </a:fld>
            <a:endParaRPr lang="es-E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9046E6-C9EA-4FF8-AB28-D106C7CA678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1A96B3-DA5D-4A47-9FDF-9CC68F13645A}" type="datetimeFigureOut">
              <a:rPr lang="es-ES"/>
              <a:pPr>
                <a:defRPr/>
              </a:pPr>
              <a:t>06/11/2013</a:t>
            </a:fld>
            <a:endParaRPr lang="es-E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FF463C-82F7-4C1F-BC10-867C7F13D44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F67BE9-AEF3-45ED-8495-8B11F4484EA1}" type="datetimeFigureOut">
              <a:rPr lang="es-ES"/>
              <a:pPr>
                <a:defRPr/>
              </a:pPr>
              <a:t>06/11/2013</a:t>
            </a:fld>
            <a:endParaRPr lang="es-E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6DF743-75BF-49CF-AD12-327B12DA2DE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95CD77-F63B-4685-98F1-D23D7AED2C1C}" type="datetimeFigureOut">
              <a:rPr lang="es-ES"/>
              <a:pPr>
                <a:defRPr/>
              </a:pPr>
              <a:t>06/11/2013</a:t>
            </a:fld>
            <a:endParaRPr lang="es-E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1FA18-077A-4F1B-B046-24683F39392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0325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 useBgFill="1">
          <p:nvSpPr>
            <p:cNvPr id="8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BF0A1F-8BFA-47E4-938F-4A9230522858}" type="datetimeFigureOut">
              <a:rPr lang="es-ES"/>
              <a:pPr>
                <a:defRPr/>
              </a:pPr>
              <a:t>06/11/2013</a:t>
            </a:fld>
            <a:endParaRPr lang="es-ES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0FEBF8-854B-4887-82ED-7673C343B26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 useBgFill="1">
          <p:nvSpPr>
            <p:cNvPr id="11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C14B8C-BEE0-46B5-9629-400653BE57DB}" type="datetimeFigureOut">
              <a:rPr lang="es-ES"/>
              <a:pPr>
                <a:defRPr/>
              </a:pPr>
              <a:t>06/11/2013</a:t>
            </a:fld>
            <a:endParaRPr lang="es-ES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51D921-22C0-4DC3-9BD8-FE1FB2575D7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Group 8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566028-8A09-4880-927A-C7CAC5327363}" type="datetimeFigureOut">
              <a:rPr lang="es-ES"/>
              <a:pPr>
                <a:defRPr/>
              </a:pPr>
              <a:t>06/11/2013</a:t>
            </a:fld>
            <a:endParaRPr lang="es-ES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3EC4A9-7B72-416D-B08C-B43928C0976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6325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1027" name="Group 15"/>
          <p:cNvGrpSpPr>
            <a:grpSpLocks noChangeAspect="1"/>
          </p:cNvGrpSpPr>
          <p:nvPr/>
        </p:nvGrpSpPr>
        <p:grpSpPr bwMode="auto">
          <a:xfrm>
            <a:off x="211138" y="1679575"/>
            <a:ext cx="8723312" cy="133032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53D4C8CC-C23F-4775-A153-1A123080C252}" type="datetimeFigureOut">
              <a:rPr lang="es-ES"/>
              <a:pPr>
                <a:defRPr/>
              </a:pPr>
              <a:t>06/11/2013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5208B77A-CD2A-47F2-BA37-A5EC8455840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10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1538" y="2674938"/>
            <a:ext cx="7408862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63" r:id="rId2"/>
    <p:sldLayoutId id="2147483770" r:id="rId3"/>
    <p:sldLayoutId id="2147483764" r:id="rId4"/>
    <p:sldLayoutId id="2147483765" r:id="rId5"/>
    <p:sldLayoutId id="2147483766" r:id="rId6"/>
    <p:sldLayoutId id="2147483771" r:id="rId7"/>
    <p:sldLayoutId id="2147483772" r:id="rId8"/>
    <p:sldLayoutId id="2147483773" r:id="rId9"/>
    <p:sldLayoutId id="2147483767" r:id="rId10"/>
    <p:sldLayoutId id="2147483774" r:id="rId11"/>
    <p:sldLayoutId id="2147483768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Symbol" pitchFamily="18" charset="2"/>
              <a:buNone/>
            </a:pPr>
            <a:endParaRPr lang="es-ES" smtClean="0"/>
          </a:p>
          <a:p>
            <a:pPr marL="0" indent="0" eaLnBrk="1" hangingPunct="1">
              <a:buFont typeface="Symbol" pitchFamily="18" charset="2"/>
              <a:buNone/>
            </a:pPr>
            <a:r>
              <a:rPr lang="es-ES" smtClean="0"/>
              <a:t>				</a:t>
            </a:r>
          </a:p>
          <a:p>
            <a:pPr marL="0" indent="0" eaLnBrk="1" hangingPunct="1">
              <a:buFont typeface="Symbol" pitchFamily="18" charset="2"/>
              <a:buNone/>
            </a:pPr>
            <a:endParaRPr lang="es-ES" smtClean="0"/>
          </a:p>
          <a:p>
            <a:pPr marL="0" indent="0" eaLnBrk="1" hangingPunct="1">
              <a:buFont typeface="Symbol" pitchFamily="18" charset="2"/>
              <a:buNone/>
            </a:pPr>
            <a:endParaRPr lang="es-ES" smtClean="0"/>
          </a:p>
          <a:p>
            <a:pPr marL="0" indent="0" eaLnBrk="1" hangingPunct="1">
              <a:buFont typeface="Symbol" pitchFamily="18" charset="2"/>
              <a:buNone/>
            </a:pPr>
            <a:r>
              <a:rPr lang="es-ES" smtClean="0"/>
              <a:t>				</a:t>
            </a:r>
            <a:r>
              <a:rPr lang="es-ES" sz="1800" smtClean="0">
                <a:latin typeface="Lucida Calligraphy" pitchFamily="66" charset="0"/>
              </a:rPr>
              <a:t> Dra. Beatriz H. Carlini</a:t>
            </a:r>
          </a:p>
          <a:p>
            <a:pPr marL="0" indent="0" eaLnBrk="1" hangingPunct="1">
              <a:buFont typeface="Symbol" pitchFamily="18" charset="2"/>
              <a:buNone/>
            </a:pPr>
            <a:r>
              <a:rPr lang="es-ES" sz="1800" smtClean="0">
                <a:latin typeface="Lucida Calligraphy" pitchFamily="66" charset="0"/>
              </a:rPr>
              <a:t>			        Directora Hospital Municipal </a:t>
            </a:r>
          </a:p>
          <a:p>
            <a:pPr marL="0" indent="0" eaLnBrk="1" hangingPunct="1">
              <a:buFont typeface="Symbol" pitchFamily="18" charset="2"/>
              <a:buNone/>
            </a:pPr>
            <a:r>
              <a:rPr lang="es-ES" sz="1800" smtClean="0">
                <a:latin typeface="Lucida Calligraphy" pitchFamily="66" charset="0"/>
              </a:rPr>
              <a:t>				        La Cumbre</a:t>
            </a:r>
          </a:p>
          <a:p>
            <a:pPr marL="0" indent="0" eaLnBrk="1" hangingPunct="1">
              <a:buFont typeface="Symbol" pitchFamily="18" charset="2"/>
              <a:buNone/>
            </a:pPr>
            <a:endParaRPr lang="es-ES" smtClean="0"/>
          </a:p>
          <a:p>
            <a:pPr marL="0" indent="0" eaLnBrk="1" hangingPunct="1">
              <a:buFont typeface="Symbol" pitchFamily="18" charset="2"/>
              <a:buNone/>
            </a:pPr>
            <a:endParaRPr lang="es-ES" smtClean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dirty="0" smtClean="0">
                <a:solidFill>
                  <a:schemeClr val="tx1"/>
                </a:solidFill>
              </a:rPr>
              <a:t/>
            </a:r>
            <a:br>
              <a:rPr lang="es-ES" dirty="0" smtClean="0">
                <a:solidFill>
                  <a:schemeClr val="tx1"/>
                </a:solidFill>
              </a:rPr>
            </a:br>
            <a:r>
              <a:rPr lang="es-ES" dirty="0" smtClean="0">
                <a:solidFill>
                  <a:schemeClr val="tx1"/>
                </a:solidFill>
              </a:rPr>
              <a:t>GESTION DE LA SALUD EN LAS JURISDICCIONES MUNICIPALES Y PROVINCIALES</a:t>
            </a:r>
            <a:endParaRPr lang="es-E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3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450"/>
          </a:xfrm>
        </p:spPr>
        <p:txBody>
          <a:bodyPr/>
          <a:lstStyle/>
          <a:p>
            <a:pPr eaLnBrk="1" hangingPunct="1"/>
            <a:r>
              <a:rPr lang="es-ES" smtClean="0"/>
              <a:t>CAMPAÑA DEL PAP</a:t>
            </a:r>
          </a:p>
          <a:p>
            <a:pPr lvl="1" eaLnBrk="1" hangingPunct="1"/>
            <a:r>
              <a:rPr lang="es-ES" smtClean="0"/>
              <a:t>SE REALIZA ANUALMENTE DESDE 1996 EN UN SOLO DIA CON 13 MEDICOS GINECOLOGOS</a:t>
            </a:r>
          </a:p>
          <a:p>
            <a:pPr eaLnBrk="1" hangingPunct="1"/>
            <a:r>
              <a:rPr lang="es-ES" smtClean="0"/>
              <a:t>CAMPAÑA DE LA PROSTATA</a:t>
            </a:r>
          </a:p>
          <a:p>
            <a:pPr lvl="1" eaLnBrk="1" hangingPunct="1"/>
            <a:r>
              <a:rPr lang="es-ES" smtClean="0"/>
              <a:t>JUNTO A LA FUCDIM DESDE 2004 ANULMENTE</a:t>
            </a:r>
          </a:p>
          <a:p>
            <a:pPr eaLnBrk="1" hangingPunct="1"/>
            <a:r>
              <a:rPr lang="es-ES" smtClean="0"/>
              <a:t>CAMPAÑA DE MAMOGRAFIA</a:t>
            </a:r>
          </a:p>
          <a:p>
            <a:pPr lvl="1" eaLnBrk="1" hangingPunct="1"/>
            <a:r>
              <a:rPr lang="es-ES" smtClean="0"/>
              <a:t>CON MAMOGRAFO PCIAL CADA 2 AÑOS</a:t>
            </a:r>
          </a:p>
          <a:p>
            <a:pPr eaLnBrk="1" hangingPunct="1"/>
            <a:r>
              <a:rPr lang="es-ES" smtClean="0"/>
              <a:t>CAMPAÑA DEL LUNAR </a:t>
            </a:r>
          </a:p>
          <a:p>
            <a:pPr lvl="1" eaLnBrk="1" hangingPunct="1"/>
            <a:r>
              <a:rPr lang="es-ES" smtClean="0"/>
              <a:t>ANUALMENTE CON LA CATEDRA DE DERMATOLOGIA DEL HOSPITAL PEDIATRICO  DEL NIÑO JESUS</a:t>
            </a:r>
          </a:p>
          <a:p>
            <a:pPr lvl="1" eaLnBrk="1" hangingPunct="1"/>
            <a:endParaRPr lang="es-ES" smtClean="0"/>
          </a:p>
          <a:p>
            <a:pPr eaLnBrk="1" hangingPunct="1"/>
            <a:endParaRPr lang="es-ES" smtClean="0"/>
          </a:p>
          <a:p>
            <a:pPr eaLnBrk="1" hangingPunct="1"/>
            <a:endParaRPr lang="es-ES" smtClean="0"/>
          </a:p>
        </p:txBody>
      </p:sp>
      <p:sp>
        <p:nvSpPr>
          <p:cNvPr id="25602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mtClean="0"/>
              <a:t> </a:t>
            </a:r>
          </a:p>
        </p:txBody>
      </p:sp>
      <p:sp>
        <p:nvSpPr>
          <p:cNvPr id="5" name="4 Rectángulo"/>
          <p:cNvSpPr/>
          <p:nvPr/>
        </p:nvSpPr>
        <p:spPr>
          <a:xfrm>
            <a:off x="2124075" y="188913"/>
            <a:ext cx="4572000" cy="149225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7300" dirty="0">
                <a:solidFill>
                  <a:prstClr val="black"/>
                </a:solidFill>
                <a:latin typeface="Brush Script MT" pitchFamily="66" charset="0"/>
                <a:ea typeface="+mj-ea"/>
                <a:cs typeface="+mj-cs"/>
              </a:rPr>
              <a:t>La Cumbre</a:t>
            </a:r>
            <a:r>
              <a:rPr lang="es-ES" sz="6600" dirty="0">
                <a:solidFill>
                  <a:prstClr val="black"/>
                </a:solidFill>
                <a:latin typeface="Brush Script MT" pitchFamily="66" charset="0"/>
                <a:ea typeface="+mj-ea"/>
                <a:cs typeface="+mj-cs"/>
              </a:rPr>
              <a:t/>
            </a:r>
            <a:br>
              <a:rPr lang="es-ES" sz="6600" dirty="0">
                <a:solidFill>
                  <a:prstClr val="black"/>
                </a:solidFill>
                <a:latin typeface="Brush Script MT" pitchFamily="66" charset="0"/>
                <a:ea typeface="+mj-ea"/>
                <a:cs typeface="+mj-cs"/>
              </a:rPr>
            </a:br>
            <a:endParaRPr lang="es-ES" dirty="0">
              <a:latin typeface="+mn-lt"/>
            </a:endParaRPr>
          </a:p>
        </p:txBody>
      </p:sp>
      <p:pic>
        <p:nvPicPr>
          <p:cNvPr id="2560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16688" y="322263"/>
            <a:ext cx="933450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es-ES" dirty="0" smtClean="0"/>
              <a:t>CAMPAÑA DE CONTROL DEL NIÑO SANO</a:t>
            </a:r>
          </a:p>
          <a:p>
            <a:pPr lvl="1" indent="-274320" eaLnBrk="1" fontAlgn="auto" hangingPunct="1">
              <a:spcAft>
                <a:spcPts val="0"/>
              </a:spcAft>
              <a:defRPr/>
            </a:pPr>
            <a:r>
              <a:rPr lang="es-ES" dirty="0" smtClean="0"/>
              <a:t>CON HOSPITAL.PEDIATRICO CADA 2 AÑOS</a:t>
            </a:r>
          </a:p>
          <a:p>
            <a:pPr lvl="1" indent="-274320" eaLnBrk="1" fontAlgn="auto" hangingPunct="1">
              <a:spcAft>
                <a:spcPts val="0"/>
              </a:spcAft>
              <a:defRPr/>
            </a:pPr>
            <a:r>
              <a:rPr lang="es-ES" dirty="0" smtClean="0"/>
              <a:t>EN INICIO ESCOLAR ANUALMENTE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es-ES" dirty="0" smtClean="0"/>
              <a:t>CAMPAÑA DE FACTORES DE RIESGO</a:t>
            </a:r>
          </a:p>
          <a:p>
            <a:pPr lvl="1" indent="-274320" eaLnBrk="1" fontAlgn="auto" hangingPunct="1">
              <a:spcAft>
                <a:spcPts val="0"/>
              </a:spcAft>
              <a:defRPr/>
            </a:pPr>
            <a:r>
              <a:rPr lang="es-ES" dirty="0" smtClean="0"/>
              <a:t>2 VECES AL AÑO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es-ES" dirty="0" smtClean="0"/>
              <a:t>CONTROL DE VACUNACION </a:t>
            </a:r>
          </a:p>
          <a:p>
            <a:pPr lvl="1" indent="-274320" eaLnBrk="1" fontAlgn="auto" hangingPunct="1">
              <a:spcAft>
                <a:spcPts val="0"/>
              </a:spcAft>
              <a:defRPr/>
            </a:pPr>
            <a:r>
              <a:rPr lang="es-ES" dirty="0" smtClean="0"/>
              <a:t>ESCOLAR</a:t>
            </a:r>
          </a:p>
          <a:p>
            <a:pPr lvl="1" indent="-274320" eaLnBrk="1" fontAlgn="auto" hangingPunct="1">
              <a:spcAft>
                <a:spcPts val="0"/>
              </a:spcAft>
              <a:defRPr/>
            </a:pPr>
            <a:r>
              <a:rPr lang="es-ES" dirty="0" smtClean="0"/>
              <a:t>VACUNACION DE ADULTOS MAYORES</a:t>
            </a:r>
          </a:p>
          <a:p>
            <a:pPr lvl="1" indent="-274320" eaLnBrk="1" fontAlgn="auto" hangingPunct="1">
              <a:spcAft>
                <a:spcPts val="0"/>
              </a:spcAft>
              <a:defRPr/>
            </a:pPr>
            <a:r>
              <a:rPr lang="es-ES" dirty="0" smtClean="0"/>
              <a:t>CON VACUNA </a:t>
            </a:r>
            <a:r>
              <a:rPr lang="es-ES" dirty="0" err="1" smtClean="0"/>
              <a:t>dT</a:t>
            </a:r>
            <a:r>
              <a:rPr lang="es-ES" dirty="0" smtClean="0"/>
              <a:t> EN TRABAJADORES</a:t>
            </a:r>
            <a:endParaRPr lang="es-E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sz="7300" dirty="0">
                <a:solidFill>
                  <a:prstClr val="black"/>
                </a:solidFill>
                <a:latin typeface="Brush Script MT" pitchFamily="66" charset="0"/>
                <a:ea typeface="+mn-ea"/>
                <a:cs typeface="+mn-cs"/>
              </a:rPr>
              <a:t>La Cumbre</a:t>
            </a:r>
            <a:endParaRPr lang="es-ES" dirty="0"/>
          </a:p>
        </p:txBody>
      </p:sp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92950" y="260350"/>
            <a:ext cx="933450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4" descr="campaña del lunar 0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333375"/>
            <a:ext cx="3816350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0" name="Picture 5" descr="campaña del pap 2006 0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716338"/>
            <a:ext cx="4176713" cy="314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10" descr="campaña del prostata 00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1638" y="333375"/>
            <a:ext cx="4500562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4 Imagen" descr="dra carlini 017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8313" y="3716338"/>
            <a:ext cx="3598862" cy="288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7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es-ES" dirty="0" smtClean="0"/>
              <a:t>	</a:t>
            </a:r>
            <a:r>
              <a:rPr lang="es-ES" sz="4000" dirty="0" smtClean="0"/>
              <a:t>Para asegurar el desarrollo de la salud de la población  se necesita  un número suficiente de trabajadores de salud, adecuadamente integrado y bien distribuido  por tipo y nivel de servicios, </a:t>
            </a:r>
            <a:r>
              <a:rPr lang="es-ES" sz="4000" b="1" i="1" dirty="0" smtClean="0"/>
              <a:t>capacitado y motivado</a:t>
            </a:r>
            <a:r>
              <a:rPr lang="es-ES" dirty="0" smtClean="0"/>
              <a:t>.</a:t>
            </a:r>
            <a:endParaRPr lang="es-E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dirty="0" smtClean="0">
                <a:solidFill>
                  <a:srgbClr val="FF0000"/>
                </a:solidFill>
              </a:rPr>
              <a:t>PROBLEMÁTICA DE SALUD PUBLICA</a:t>
            </a:r>
            <a:endParaRPr lang="es-E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850" y="1916113"/>
            <a:ext cx="8569325" cy="4210050"/>
          </a:xfrm>
        </p:spPr>
        <p:txBody>
          <a:bodyPr rtlCol="0">
            <a:normAutofit fontScale="92500"/>
          </a:bodyPr>
          <a:lstStyle/>
          <a:p>
            <a:pPr marL="0" indent="0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es-ES" dirty="0" smtClean="0"/>
              <a:t>	</a:t>
            </a:r>
            <a:r>
              <a:rPr lang="es-ES" sz="3200" dirty="0" smtClean="0"/>
              <a:t>La función de desarrollo de Recursos Humanos en Salud  es compleja y políticamente sensible porque implica el compromiso de los encargados de adoptar decisiones en todos los niveles político- técnicos para impulsar las inversiones de largo plazo orientadas a contar con una fuerza laboral adecuada y motivada y a crear un entorno de trabajo que estimule el desempeño sostenido de los trabajadores de salud. </a:t>
            </a:r>
          </a:p>
          <a:p>
            <a:pPr marL="0" indent="0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endParaRPr lang="es-E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dirty="0" smtClean="0"/>
              <a:t>PROBLEMÁTICA DE SALUD PUBLICA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323850" y="1700213"/>
            <a:ext cx="8569325" cy="442595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s-ES" sz="3200" smtClean="0"/>
              <a:t>ESTRATEGIAS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v"/>
            </a:pPr>
            <a:r>
              <a:rPr lang="es-ES" sz="2400" smtClean="0"/>
              <a:t>OFRECER RECOMPENSAS ATRACTIVAS</a:t>
            </a:r>
          </a:p>
          <a:p>
            <a:pPr lvl="2" eaLnBrk="1" hangingPunct="1">
              <a:lnSpc>
                <a:spcPct val="90000"/>
              </a:lnSpc>
            </a:pPr>
            <a:r>
              <a:rPr lang="es-ES" sz="2400" smtClean="0"/>
              <a:t>INCENTIVOS - CONTRATOS ESTABLES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v"/>
            </a:pPr>
            <a:r>
              <a:rPr lang="es-ES" sz="2400" smtClean="0"/>
              <a:t>MECANISMOS EFECTIVOS PARA INSTALACION DE PERSONAL EN AREAS REMOTAS A CENTROS ALTAMENTE URBANIZADOS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v"/>
            </a:pPr>
            <a:r>
              <a:rPr lang="es-ES" sz="2400" smtClean="0"/>
              <a:t>CAPACITACION DESCENTRALIZADA</a:t>
            </a:r>
          </a:p>
          <a:p>
            <a:pPr lvl="2" eaLnBrk="1" hangingPunct="1">
              <a:lnSpc>
                <a:spcPct val="90000"/>
              </a:lnSpc>
            </a:pPr>
            <a:r>
              <a:rPr lang="es-ES" sz="2400" smtClean="0"/>
              <a:t>FORMACION DE TUTORES QUE ACOMPAÑEN A LOS JOVENES PROFESIONALES EN EL INTERIOR </a:t>
            </a:r>
          </a:p>
          <a:p>
            <a:pPr lvl="2" eaLnBrk="1" hangingPunct="1">
              <a:lnSpc>
                <a:spcPct val="90000"/>
              </a:lnSpc>
            </a:pPr>
            <a:r>
              <a:rPr lang="es-ES" sz="2400" smtClean="0"/>
              <a:t>FACILITAR RECURSOS PARA PONER EN PRACTICA LA APS </a:t>
            </a:r>
          </a:p>
          <a:p>
            <a:pPr lvl="2" eaLnBrk="1" hangingPunct="1">
              <a:lnSpc>
                <a:spcPct val="90000"/>
              </a:lnSpc>
            </a:pPr>
            <a:endParaRPr lang="es-ES" sz="2400" smtClean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dirty="0" smtClean="0"/>
              <a:t>PROBLEMÁTICA DE RRHH EN SALUD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1 Marcador de contenido"/>
          <p:cNvSpPr>
            <a:spLocks noGrp="1"/>
          </p:cNvSpPr>
          <p:nvPr>
            <p:ph idx="1"/>
          </p:nvPr>
        </p:nvSpPr>
        <p:spPr>
          <a:xfrm>
            <a:off x="871538" y="1557338"/>
            <a:ext cx="7408862" cy="4568825"/>
          </a:xfrm>
        </p:spPr>
        <p:txBody>
          <a:bodyPr/>
          <a:lstStyle/>
          <a:p>
            <a:pPr eaLnBrk="1" hangingPunct="1"/>
            <a:r>
              <a:rPr lang="es-ES" sz="2800" smtClean="0"/>
              <a:t>CAPACITACION DE TODO EL PERSONAL</a:t>
            </a:r>
          </a:p>
          <a:p>
            <a:pPr lvl="1" eaLnBrk="1" hangingPunct="1"/>
            <a:r>
              <a:rPr lang="es-ES" sz="2800" smtClean="0"/>
              <a:t>ENFERMERIA</a:t>
            </a:r>
          </a:p>
          <a:p>
            <a:pPr lvl="1" eaLnBrk="1" hangingPunct="1"/>
            <a:r>
              <a:rPr lang="es-ES" sz="2800" smtClean="0"/>
              <a:t>ADMINISTRATIVAS</a:t>
            </a:r>
          </a:p>
          <a:p>
            <a:pPr lvl="2" eaLnBrk="1" hangingPunct="1"/>
            <a:r>
              <a:rPr lang="es-ES" sz="2800" smtClean="0"/>
              <a:t>SOBRECARGA DE ACTIVIDADES</a:t>
            </a:r>
          </a:p>
          <a:p>
            <a:pPr lvl="2" eaLnBrk="1" hangingPunct="1"/>
            <a:r>
              <a:rPr lang="es-ES" sz="2800" smtClean="0"/>
              <a:t>PERSONAL UNICO</a:t>
            </a:r>
          </a:p>
          <a:p>
            <a:pPr lvl="2" algn="ctr" eaLnBrk="1" hangingPunct="1">
              <a:buFont typeface="Symbol" pitchFamily="18" charset="2"/>
              <a:buNone/>
            </a:pPr>
            <a:r>
              <a:rPr lang="es-ES" smtClean="0"/>
              <a:t>NO SOLO EN CUANTO A CAPACITACION TÉCNICA SINO APRENDER A TRABAJAR INTERDISCIPLINARIA E INTEGRALMENTE EN EQUIPO APORTANDO DISTINTAS MIRADAS DE LOS PACIENTES </a:t>
            </a:r>
          </a:p>
          <a:p>
            <a:pPr lvl="2" eaLnBrk="1" hangingPunct="1"/>
            <a:endParaRPr lang="es-ES" smtClean="0"/>
          </a:p>
          <a:p>
            <a:pPr lvl="2" eaLnBrk="1" hangingPunct="1"/>
            <a:endParaRPr lang="es-ES" sz="2800" smtClean="0"/>
          </a:p>
          <a:p>
            <a:pPr lvl="2" eaLnBrk="1" hangingPunct="1"/>
            <a:endParaRPr lang="es-ES" sz="3200" smtClean="0"/>
          </a:p>
        </p:txBody>
      </p:sp>
      <p:sp>
        <p:nvSpPr>
          <p:cNvPr id="31746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z="4000" smtClean="0"/>
              <a:t>PROBLEMÁTICA DE RRHH EN SALUD</a:t>
            </a:r>
            <a:endParaRPr lang="es-ES_tradnl" sz="4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defRPr/>
            </a:pPr>
            <a:endParaRPr lang="es-ES" i="1" dirty="0" smtClean="0">
              <a:solidFill>
                <a:srgbClr val="000000"/>
              </a:solidFill>
              <a:latin typeface="Arial"/>
            </a:endParaRP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endParaRPr lang="es-ES" i="1" dirty="0">
              <a:solidFill>
                <a:srgbClr val="000000"/>
              </a:solidFill>
              <a:latin typeface="Arial"/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es-ES" sz="36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No </a:t>
            </a:r>
            <a:r>
              <a:rPr lang="es-ES" sz="3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hay nada malo con cambiar, si es en la dirección correcta</a:t>
            </a:r>
            <a:endParaRPr lang="es-ES" sz="3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2770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z="6000" smtClean="0">
                <a:solidFill>
                  <a:srgbClr val="000000"/>
                </a:solidFill>
                <a:latin typeface="Brush Script MT" pitchFamily="66" charset="0"/>
              </a:rPr>
              <a:t>La Cumbre</a:t>
            </a:r>
            <a:endParaRPr lang="es-ES" smtClean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250" y="1557338"/>
            <a:ext cx="5832475" cy="491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18275" y="371475"/>
            <a:ext cx="933450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z="6000" smtClean="0">
                <a:latin typeface="Brush Script MT" pitchFamily="66" charset="0"/>
              </a:rPr>
              <a:t>La Cumbre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04025" y="277813"/>
            <a:ext cx="933450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7088" y="1860550"/>
            <a:ext cx="7669212" cy="458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8313" y="476250"/>
            <a:ext cx="8229600" cy="11525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sz="8000" dirty="0" smtClean="0">
                <a:latin typeface="Brush Script MT" pitchFamily="66" charset="0"/>
              </a:rPr>
              <a:t>La Cumbre</a:t>
            </a:r>
            <a:r>
              <a:rPr lang="es-ES" sz="6600" dirty="0" smtClean="0">
                <a:latin typeface="Brush Script MT" pitchFamily="66" charset="0"/>
              </a:rPr>
              <a:t/>
            </a:r>
            <a:br>
              <a:rPr lang="es-ES" sz="6600" dirty="0" smtClean="0">
                <a:latin typeface="Brush Script MT" pitchFamily="66" charset="0"/>
              </a:rPr>
            </a:br>
            <a:r>
              <a:rPr lang="es-ES" sz="6600" dirty="0" smtClean="0">
                <a:latin typeface="+mn-lt"/>
              </a:rPr>
              <a:t>Actividades </a:t>
            </a:r>
            <a:r>
              <a:rPr lang="es-ES" sz="6600" dirty="0" err="1" smtClean="0">
                <a:latin typeface="+mn-lt"/>
              </a:rPr>
              <a:t>economicas</a:t>
            </a:r>
            <a:endParaRPr lang="es-ES" sz="6600" dirty="0">
              <a:latin typeface="Brush Script MT" pitchFamily="66" charset="0"/>
            </a:endParaRPr>
          </a:p>
        </p:txBody>
      </p:sp>
      <p:graphicFrame>
        <p:nvGraphicFramePr>
          <p:cNvPr id="3" name="2 Tabla"/>
          <p:cNvGraphicFramePr>
            <a:graphicFrameLocks noGrp="1"/>
          </p:cNvGraphicFramePr>
          <p:nvPr/>
        </p:nvGraphicFramePr>
        <p:xfrm>
          <a:off x="971550" y="2781300"/>
          <a:ext cx="7200800" cy="2160239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508622"/>
                <a:gridCol w="3692178"/>
              </a:tblGrid>
              <a:tr h="62406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28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1.  Turismo</a:t>
                      </a:r>
                      <a:endParaRPr lang="es-ES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28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4. Empleo público</a:t>
                      </a:r>
                      <a:endParaRPr lang="es-ES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808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28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2.  </a:t>
                      </a:r>
                      <a:r>
                        <a:rPr lang="es-ES" sz="2800" b="1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Hotelería</a:t>
                      </a:r>
                      <a:endParaRPr lang="es-ES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28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5. </a:t>
                      </a:r>
                      <a:r>
                        <a:rPr lang="es-ES" sz="2800" b="1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Comercio</a:t>
                      </a:r>
                      <a:endParaRPr lang="es-ES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808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2800" b="1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3. Gastronomía </a:t>
                      </a:r>
                      <a:endParaRPr lang="es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28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6. Agro-ganadería </a:t>
                      </a:r>
                      <a:endParaRPr lang="es-ES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947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08850" y="188913"/>
            <a:ext cx="935038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61250" y="341313"/>
            <a:ext cx="935038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sz="7200" dirty="0" smtClean="0">
                <a:solidFill>
                  <a:prstClr val="black"/>
                </a:solidFill>
                <a:latin typeface="Brush Script MT" pitchFamily="66" charset="0"/>
              </a:rPr>
              <a:t/>
            </a:r>
            <a:br>
              <a:rPr lang="es-ES" sz="7200" dirty="0" smtClean="0">
                <a:solidFill>
                  <a:prstClr val="black"/>
                </a:solidFill>
                <a:latin typeface="Brush Script MT" pitchFamily="66" charset="0"/>
              </a:rPr>
            </a:br>
            <a:r>
              <a:rPr lang="es-ES" sz="7200" dirty="0" smtClean="0">
                <a:solidFill>
                  <a:prstClr val="black"/>
                </a:solidFill>
                <a:latin typeface="Brush Script MT" pitchFamily="66" charset="0"/>
              </a:rPr>
              <a:t>La Cumbre</a:t>
            </a:r>
            <a:br>
              <a:rPr lang="es-ES" sz="7200" dirty="0" smtClean="0">
                <a:solidFill>
                  <a:prstClr val="black"/>
                </a:solidFill>
                <a:latin typeface="Brush Script MT" pitchFamily="66" charset="0"/>
              </a:rPr>
            </a:br>
            <a:r>
              <a:rPr lang="es-ES" sz="5300" dirty="0" smtClean="0">
                <a:solidFill>
                  <a:prstClr val="black"/>
                </a:solidFill>
                <a:latin typeface="+mn-lt"/>
              </a:rPr>
              <a:t>Indicadores </a:t>
            </a:r>
            <a:r>
              <a:rPr lang="es-ES" sz="5300" dirty="0" err="1" smtClean="0">
                <a:solidFill>
                  <a:prstClr val="black"/>
                </a:solidFill>
                <a:latin typeface="+mn-lt"/>
              </a:rPr>
              <a:t>Demogràficos</a:t>
            </a:r>
            <a:r>
              <a:rPr lang="es-ES" sz="5300" dirty="0" smtClean="0">
                <a:solidFill>
                  <a:prstClr val="black"/>
                </a:solidFill>
                <a:latin typeface="+mn-lt"/>
              </a:rPr>
              <a:t> </a:t>
            </a:r>
            <a:endParaRPr lang="es-ES" sz="3100" dirty="0"/>
          </a:p>
        </p:txBody>
      </p:sp>
      <p:graphicFrame>
        <p:nvGraphicFramePr>
          <p:cNvPr id="3" name="2 Tabla"/>
          <p:cNvGraphicFramePr>
            <a:graphicFrameLocks noGrp="1"/>
          </p:cNvGraphicFramePr>
          <p:nvPr/>
        </p:nvGraphicFramePr>
        <p:xfrm>
          <a:off x="1187450" y="2852738"/>
          <a:ext cx="7056784" cy="2251710"/>
        </p:xfrm>
        <a:graphic>
          <a:graphicData uri="http://schemas.openxmlformats.org/drawingml/2006/table">
            <a:tbl>
              <a:tblPr/>
              <a:tblGrid>
                <a:gridCol w="5106573"/>
                <a:gridCol w="1950211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POBLACION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CRECIMIENTO INTERCENSAL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12.77 %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DENSIDAD POBLACIONAL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 hab/km2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POBLACION URBANA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73,90%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POBLACION RURAL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26,10%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NACIDOS VIVOS POR AÑO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050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92950" y="260350"/>
            <a:ext cx="933450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6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92950" y="260350"/>
            <a:ext cx="933450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92950" y="260350"/>
            <a:ext cx="933450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sz="6500" dirty="0" smtClean="0">
                <a:solidFill>
                  <a:prstClr val="black"/>
                </a:solidFill>
                <a:latin typeface="Brush Script MT" pitchFamily="66" charset="0"/>
              </a:rPr>
              <a:t/>
            </a:r>
            <a:br>
              <a:rPr lang="es-ES" sz="6500" dirty="0" smtClean="0">
                <a:solidFill>
                  <a:prstClr val="black"/>
                </a:solidFill>
                <a:latin typeface="Brush Script MT" pitchFamily="66" charset="0"/>
              </a:rPr>
            </a:br>
            <a:r>
              <a:rPr lang="es-ES" sz="6500" dirty="0">
                <a:solidFill>
                  <a:prstClr val="black"/>
                </a:solidFill>
                <a:latin typeface="Brush Script MT" pitchFamily="66" charset="0"/>
              </a:rPr>
              <a:t/>
            </a:r>
            <a:br>
              <a:rPr lang="es-ES" sz="6500" dirty="0">
                <a:solidFill>
                  <a:prstClr val="black"/>
                </a:solidFill>
                <a:latin typeface="Brush Script MT" pitchFamily="66" charset="0"/>
              </a:rPr>
            </a:br>
            <a:r>
              <a:rPr lang="es-ES" sz="8000" dirty="0" smtClean="0">
                <a:solidFill>
                  <a:prstClr val="black"/>
                </a:solidFill>
                <a:latin typeface="Brush Script MT" pitchFamily="66" charset="0"/>
              </a:rPr>
              <a:t>La Cumbre</a:t>
            </a:r>
            <a:r>
              <a:rPr lang="es-ES" sz="6500" dirty="0" smtClean="0">
                <a:solidFill>
                  <a:prstClr val="black"/>
                </a:solidFill>
                <a:latin typeface="Brush Script MT" pitchFamily="66" charset="0"/>
              </a:rPr>
              <a:t/>
            </a:r>
            <a:br>
              <a:rPr lang="es-ES" sz="6500" dirty="0" smtClean="0">
                <a:solidFill>
                  <a:prstClr val="black"/>
                </a:solidFill>
                <a:latin typeface="Brush Script MT" pitchFamily="66" charset="0"/>
              </a:rPr>
            </a:br>
            <a:r>
              <a:rPr lang="es-ES" sz="5300" dirty="0" smtClean="0">
                <a:solidFill>
                  <a:prstClr val="black"/>
                </a:solidFill>
                <a:latin typeface="+mn-lt"/>
              </a:rPr>
              <a:t>Indicadores de estado de </a:t>
            </a:r>
            <a:r>
              <a:rPr lang="es-ES" sz="5300" dirty="0">
                <a:solidFill>
                  <a:prstClr val="black"/>
                </a:solidFill>
                <a:latin typeface="+mn-lt"/>
              </a:rPr>
              <a:t>s</a:t>
            </a:r>
            <a:r>
              <a:rPr lang="es-ES" sz="5300" dirty="0" smtClean="0">
                <a:solidFill>
                  <a:prstClr val="black"/>
                </a:solidFill>
                <a:latin typeface="+mn-lt"/>
              </a:rPr>
              <a:t>alud</a:t>
            </a:r>
            <a:r>
              <a:rPr lang="es-ES" sz="6000" dirty="0" smtClean="0">
                <a:solidFill>
                  <a:prstClr val="black"/>
                </a:solidFill>
                <a:latin typeface="Brush Script MT" pitchFamily="66" charset="0"/>
              </a:rPr>
              <a:t/>
            </a:r>
            <a:br>
              <a:rPr lang="es-ES" sz="6000" dirty="0" smtClean="0">
                <a:solidFill>
                  <a:prstClr val="black"/>
                </a:solidFill>
                <a:latin typeface="Brush Script MT" pitchFamily="66" charset="0"/>
              </a:rPr>
            </a:br>
            <a:r>
              <a:rPr lang="es-ES" dirty="0" smtClean="0">
                <a:solidFill>
                  <a:prstClr val="black"/>
                </a:solidFill>
                <a:latin typeface="+mn-lt"/>
              </a:rPr>
              <a:t>situaciones de riesgo</a:t>
            </a:r>
            <a:endParaRPr lang="es-ES" sz="2700" dirty="0">
              <a:latin typeface="+mn-lt"/>
            </a:endParaRPr>
          </a:p>
        </p:txBody>
      </p:sp>
      <p:graphicFrame>
        <p:nvGraphicFramePr>
          <p:cNvPr id="3" name="2 Tabla"/>
          <p:cNvGraphicFramePr>
            <a:graphicFrameLocks noGrp="1"/>
          </p:cNvGraphicFramePr>
          <p:nvPr/>
        </p:nvGraphicFramePr>
        <p:xfrm>
          <a:off x="684213" y="3119438"/>
          <a:ext cx="7704856" cy="3114675"/>
        </p:xfrm>
        <a:graphic>
          <a:graphicData uri="http://schemas.openxmlformats.org/drawingml/2006/table">
            <a:tbl>
              <a:tblPr/>
              <a:tblGrid>
                <a:gridCol w="5011073"/>
                <a:gridCol w="2693783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% DE EMBARAZOS EN ADOLESCENTES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46,20%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DE NACIDOS VIVOS DE BAJO PESO AL NACER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DE NACIDOS VIVOS DE MADRES ADOLESCENTES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9,10%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COBERTURA DE INMUNIZ. INFERIOR  A 95%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                                 MENOR 1 AÑO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BCG                                    83,%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                                 18 MESES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SABIN Y CUADRUPLE 83,3%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PREVALENCIA DE FRCV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DATOS DE LA EN FRCV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1532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48488" y="260350"/>
            <a:ext cx="933450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sz="7200" smtClean="0">
                <a:solidFill>
                  <a:prstClr val="black"/>
                </a:solidFill>
                <a:latin typeface="Brush Script MT" pitchFamily="66" charset="0"/>
              </a:rPr>
              <a:t/>
            </a:r>
            <a:br>
              <a:rPr lang="es-ES" sz="7200" smtClean="0">
                <a:solidFill>
                  <a:prstClr val="black"/>
                </a:solidFill>
                <a:latin typeface="Brush Script MT" pitchFamily="66" charset="0"/>
              </a:rPr>
            </a:br>
            <a:r>
              <a:rPr lang="es-ES" sz="7200" smtClean="0">
                <a:solidFill>
                  <a:prstClr val="black"/>
                </a:solidFill>
                <a:latin typeface="Brush Script MT" pitchFamily="66" charset="0"/>
              </a:rPr>
              <a:t>La Cumbre</a:t>
            </a:r>
            <a:r>
              <a:rPr lang="es-ES" sz="6600" smtClean="0">
                <a:solidFill>
                  <a:prstClr val="black"/>
                </a:solidFill>
                <a:latin typeface="Brush Script MT" pitchFamily="66" charset="0"/>
              </a:rPr>
              <a:t/>
            </a:r>
            <a:br>
              <a:rPr lang="es-ES" sz="6600" smtClean="0">
                <a:solidFill>
                  <a:prstClr val="black"/>
                </a:solidFill>
                <a:latin typeface="Brush Script MT" pitchFamily="66" charset="0"/>
              </a:rPr>
            </a:br>
            <a:r>
              <a:rPr lang="es-ES" sz="5300" smtClean="0">
                <a:solidFill>
                  <a:prstClr val="black"/>
                </a:solidFill>
                <a:latin typeface="+mn-lt"/>
              </a:rPr>
              <a:t>Indicadores de estado de salud</a:t>
            </a:r>
            <a:endParaRPr lang="es-ES" sz="4000" dirty="0"/>
          </a:p>
        </p:txBody>
      </p:sp>
      <p:graphicFrame>
        <p:nvGraphicFramePr>
          <p:cNvPr id="3" name="2 Tabla"/>
          <p:cNvGraphicFramePr>
            <a:graphicFrameLocks noGrp="1"/>
          </p:cNvGraphicFramePr>
          <p:nvPr/>
        </p:nvGraphicFramePr>
        <p:xfrm>
          <a:off x="755650" y="2997200"/>
          <a:ext cx="7776864" cy="2940619"/>
        </p:xfrm>
        <a:graphic>
          <a:graphicData uri="http://schemas.openxmlformats.org/drawingml/2006/table">
            <a:tbl>
              <a:tblPr/>
              <a:tblGrid>
                <a:gridCol w="3794687"/>
                <a:gridCol w="3982177"/>
              </a:tblGrid>
              <a:tr h="683566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CAUSAS DE MORBILIDAD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ONCOLOGICAS- EPOC-SOBREPESO OBESIDAD Y DERIVADAS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8331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BROTES EPIDEMICOS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 GRIPE B EN 2011 - GRIPE A EN 2013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8331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INTOXICACIONES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ERROR DE REGISTRO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8331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SITUACION CATASTROFICA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SEQUIA NO HUBO INCENDIOS EN 2013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8331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HIV EN EMBARAZADAS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CASO EN 2012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5398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DISCAPACIDAD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2,02 DEL TOTAL PROV. 1587 DISCAPACITADOS EN 2007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8331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TASA BRUTA DE MORTALIDAD GENERAL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297 / 1000 ENTRE 2007-2011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2556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48488" y="333375"/>
            <a:ext cx="938212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sz="6500" dirty="0" smtClean="0">
                <a:solidFill>
                  <a:prstClr val="black"/>
                </a:solidFill>
                <a:latin typeface="Brush Script MT" pitchFamily="66" charset="0"/>
              </a:rPr>
              <a:t/>
            </a:r>
            <a:br>
              <a:rPr lang="es-ES" sz="6500" dirty="0" smtClean="0">
                <a:solidFill>
                  <a:prstClr val="black"/>
                </a:solidFill>
                <a:latin typeface="Brush Script MT" pitchFamily="66" charset="0"/>
              </a:rPr>
            </a:br>
            <a:r>
              <a:rPr lang="es-ES" sz="6500" dirty="0">
                <a:solidFill>
                  <a:prstClr val="black"/>
                </a:solidFill>
                <a:latin typeface="Brush Script MT" pitchFamily="66" charset="0"/>
              </a:rPr>
              <a:t/>
            </a:r>
            <a:br>
              <a:rPr lang="es-ES" sz="6500" dirty="0">
                <a:solidFill>
                  <a:prstClr val="black"/>
                </a:solidFill>
                <a:latin typeface="Brush Script MT" pitchFamily="66" charset="0"/>
              </a:rPr>
            </a:br>
            <a:r>
              <a:rPr lang="es-ES" sz="7300" dirty="0" smtClean="0">
                <a:solidFill>
                  <a:prstClr val="black"/>
                </a:solidFill>
                <a:latin typeface="Brush Script MT" pitchFamily="66" charset="0"/>
              </a:rPr>
              <a:t>La Cumbre</a:t>
            </a:r>
            <a:br>
              <a:rPr lang="es-ES" sz="7300" dirty="0" smtClean="0">
                <a:solidFill>
                  <a:prstClr val="black"/>
                </a:solidFill>
                <a:latin typeface="Brush Script MT" pitchFamily="66" charset="0"/>
              </a:rPr>
            </a:br>
            <a:r>
              <a:rPr lang="es-ES" sz="5300" dirty="0" smtClean="0">
                <a:solidFill>
                  <a:prstClr val="black"/>
                </a:solidFill>
                <a:latin typeface="+mn-lt"/>
              </a:rPr>
              <a:t>Sistemas y servicios de salud</a:t>
            </a:r>
            <a:r>
              <a:rPr lang="es-ES" sz="5300" dirty="0">
                <a:solidFill>
                  <a:prstClr val="black"/>
                </a:solidFill>
                <a:latin typeface="Brush Script MT" pitchFamily="66" charset="0"/>
              </a:rPr>
              <a:t/>
            </a:r>
            <a:br>
              <a:rPr lang="es-ES" sz="5300" dirty="0">
                <a:solidFill>
                  <a:prstClr val="black"/>
                </a:solidFill>
                <a:latin typeface="Brush Script MT" pitchFamily="66" charset="0"/>
              </a:rPr>
            </a:br>
            <a:endParaRPr lang="es-ES" sz="3600" dirty="0"/>
          </a:p>
        </p:txBody>
      </p:sp>
      <p:graphicFrame>
        <p:nvGraphicFramePr>
          <p:cNvPr id="3" name="2 Tabla"/>
          <p:cNvGraphicFramePr>
            <a:graphicFrameLocks noGrp="1"/>
          </p:cNvGraphicFramePr>
          <p:nvPr/>
        </p:nvGraphicFramePr>
        <p:xfrm>
          <a:off x="684213" y="2852738"/>
          <a:ext cx="7560840" cy="3122295"/>
        </p:xfrm>
        <a:graphic>
          <a:graphicData uri="http://schemas.openxmlformats.org/drawingml/2006/table">
            <a:tbl>
              <a:tblPr/>
              <a:tblGrid>
                <a:gridCol w="4741544"/>
                <a:gridCol w="2819296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DEL PRESUPUESTO A SALUD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7.81%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DE POBLACION SIN O.S.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HOSPITAL MUNICIPAL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MEDICOS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ENFERMERIA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PROFESIONALES NO MEDICOS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PERSONAL NO MEDICO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CAMAS DISPONIBLES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CENTRO INTEGRADOR </a:t>
                      </a:r>
                      <a:r>
                        <a:rPr lang="es-E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COMUNITARIO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CLINICAS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SERVICIO DE EMERGENCIA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es-E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3592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04025" y="404813"/>
            <a:ext cx="933450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sz="6600" dirty="0" smtClean="0">
                <a:solidFill>
                  <a:prstClr val="black"/>
                </a:solidFill>
                <a:latin typeface="Brush Script MT" pitchFamily="66" charset="0"/>
              </a:rPr>
              <a:t/>
            </a:r>
            <a:br>
              <a:rPr lang="es-ES" sz="6600" dirty="0" smtClean="0">
                <a:solidFill>
                  <a:prstClr val="black"/>
                </a:solidFill>
                <a:latin typeface="Brush Script MT" pitchFamily="66" charset="0"/>
              </a:rPr>
            </a:br>
            <a:r>
              <a:rPr lang="es-ES" sz="6600" dirty="0">
                <a:solidFill>
                  <a:prstClr val="black"/>
                </a:solidFill>
                <a:latin typeface="Brush Script MT" pitchFamily="66" charset="0"/>
              </a:rPr>
              <a:t/>
            </a:r>
            <a:br>
              <a:rPr lang="es-ES" sz="6600" dirty="0">
                <a:solidFill>
                  <a:prstClr val="black"/>
                </a:solidFill>
                <a:latin typeface="Brush Script MT" pitchFamily="66" charset="0"/>
              </a:rPr>
            </a:br>
            <a:r>
              <a:rPr lang="es-ES" sz="7300" dirty="0" smtClean="0">
                <a:solidFill>
                  <a:prstClr val="black"/>
                </a:solidFill>
                <a:latin typeface="Brush Script MT" pitchFamily="66" charset="0"/>
              </a:rPr>
              <a:t>La Cumbre</a:t>
            </a:r>
            <a:r>
              <a:rPr lang="es-ES" sz="6600" dirty="0" smtClean="0">
                <a:solidFill>
                  <a:prstClr val="black"/>
                </a:solidFill>
                <a:latin typeface="Brush Script MT" pitchFamily="66" charset="0"/>
              </a:rPr>
              <a:t/>
            </a:r>
            <a:br>
              <a:rPr lang="es-ES" sz="6600" dirty="0" smtClean="0">
                <a:solidFill>
                  <a:prstClr val="black"/>
                </a:solidFill>
                <a:latin typeface="Brush Script MT" pitchFamily="66" charset="0"/>
              </a:rPr>
            </a:br>
            <a:r>
              <a:rPr lang="es-ES" sz="5300" dirty="0" smtClean="0">
                <a:solidFill>
                  <a:prstClr val="black"/>
                </a:solidFill>
                <a:latin typeface="+mn-lt"/>
              </a:rPr>
              <a:t>Estructura por dimensiones especificas</a:t>
            </a:r>
            <a:endParaRPr lang="es-ES" sz="3600" dirty="0"/>
          </a:p>
        </p:txBody>
      </p:sp>
      <p:graphicFrame>
        <p:nvGraphicFramePr>
          <p:cNvPr id="3" name="2 Tabla"/>
          <p:cNvGraphicFramePr>
            <a:graphicFrameLocks noGrp="1"/>
          </p:cNvGraphicFramePr>
          <p:nvPr/>
        </p:nvGraphicFramePr>
        <p:xfrm>
          <a:off x="395288" y="3100388"/>
          <a:ext cx="8352928" cy="3368040"/>
        </p:xfrm>
        <a:graphic>
          <a:graphicData uri="http://schemas.openxmlformats.org/drawingml/2006/table">
            <a:tbl>
              <a:tblPr/>
              <a:tblGrid>
                <a:gridCol w="3109960"/>
                <a:gridCol w="5242968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CONTROL PRENATAL PERINATAL Y PARTO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CUMPLEN CONDICIONES OBSTETRICAS Y NEONATALES ESENCIALES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USAN PROTOCOLOS BASADOS EN LA EVIDENCIA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 GUIAS CLINICAS DE MANEJO DE ENF PREVALENTES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ACTIVIDADES DE PREVENCION Y PROMOCION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SALUD INTEGRAL DEL NIÑO H/6 AÑOS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CONTROLES ANTROPOMETRICOS- CONSEJERIA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VIGILANCIA EPIDEMIOLOGICA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CENTRO DE VACUNACION- MANUALES DE NORMAS </a:t>
                      </a:r>
                      <a:r>
                        <a:rPr lang="es-E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NACIONALES</a:t>
                      </a:r>
                      <a:r>
                        <a:rPr lang="es-ES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DE VACUNACION Y </a:t>
                      </a:r>
                      <a:r>
                        <a:rPr lang="es-E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REGISTRO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PREVENCION DE ENF. CARDIOVASCULAR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REGISTRO DE INFORMACION- ESTUDIOS COMPLEMENTARIOS- TTO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ACTIVIDADES DE PREVENCION Y PROMOCION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460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88125" y="260350"/>
            <a:ext cx="933450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rma de onda">
  <a:themeElements>
    <a:clrScheme name="Forma de onda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Forma de onda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orma de onda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573</TotalTime>
  <Words>484</Words>
  <Application>Microsoft Office PowerPoint</Application>
  <PresentationFormat>Presentación en pantalla (4:3)</PresentationFormat>
  <Paragraphs>145</Paragraphs>
  <Slides>17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18" baseType="lpstr">
      <vt:lpstr>Forma de onda</vt:lpstr>
      <vt:lpstr> GESTION DE LA SALUD EN LAS JURISDICCIONES MUNICIPALES Y PROVINCIALES</vt:lpstr>
      <vt:lpstr>La Cumbre</vt:lpstr>
      <vt:lpstr>La Cumbre</vt:lpstr>
      <vt:lpstr>La Cumbre Actividades economicas</vt:lpstr>
      <vt:lpstr> La Cumbre Indicadores Demogràficos </vt:lpstr>
      <vt:lpstr>  La Cumbre Indicadores de estado de salud situaciones de riesgo</vt:lpstr>
      <vt:lpstr> La Cumbre Indicadores de estado de salud</vt:lpstr>
      <vt:lpstr>  La Cumbre Sistemas y servicios de salud </vt:lpstr>
      <vt:lpstr>  La Cumbre Estructura por dimensiones especificas</vt:lpstr>
      <vt:lpstr> </vt:lpstr>
      <vt:lpstr>La Cumbre</vt:lpstr>
      <vt:lpstr>Presentación de PowerPoint</vt:lpstr>
      <vt:lpstr>PROBLEMÁTICA DE SALUD PUBLICA</vt:lpstr>
      <vt:lpstr>PROBLEMÁTICA DE SALUD PUBLICA</vt:lpstr>
      <vt:lpstr>PROBLEMÁTICA DE RRHH EN SALUD</vt:lpstr>
      <vt:lpstr>PROBLEMÁTICA DE RRHH EN SALUD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user</dc:creator>
  <cp:lastModifiedBy>user</cp:lastModifiedBy>
  <cp:revision>35</cp:revision>
  <dcterms:created xsi:type="dcterms:W3CDTF">2013-11-05T22:27:25Z</dcterms:created>
  <dcterms:modified xsi:type="dcterms:W3CDTF">2013-11-06T14:14:36Z</dcterms:modified>
</cp:coreProperties>
</file>