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charts/chart10.xml" ContentType="application/vnd.openxmlformats-officedocument.drawingml.chart+xml"/>
  <Override PartName="/ppt/charts/chart11.xml" ContentType="application/vnd.openxmlformats-officedocument.drawingml.chart+xml"/>
  <Override PartName="/ppt/charts/chart1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7" r:id="rId3"/>
    <p:sldId id="259" r:id="rId4"/>
    <p:sldId id="277" r:id="rId5"/>
    <p:sldId id="261" r:id="rId6"/>
    <p:sldId id="262" r:id="rId7"/>
    <p:sldId id="258" r:id="rId8"/>
    <p:sldId id="264" r:id="rId9"/>
    <p:sldId id="266" r:id="rId10"/>
    <p:sldId id="276" r:id="rId11"/>
    <p:sldId id="270" r:id="rId12"/>
    <p:sldId id="265" r:id="rId13"/>
    <p:sldId id="267" r:id="rId14"/>
    <p:sldId id="271" r:id="rId15"/>
    <p:sldId id="268" r:id="rId16"/>
    <p:sldId id="272" r:id="rId17"/>
    <p:sldId id="269" r:id="rId18"/>
    <p:sldId id="273" r:id="rId19"/>
    <p:sldId id="263" r:id="rId20"/>
    <p:sldId id="274" r:id="rId21"/>
    <p:sldId id="275" r:id="rId22"/>
    <p:sldId id="278" r:id="rId23"/>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33"/>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53" autoAdjust="0"/>
    <p:restoredTop sz="94662" autoAdjust="0"/>
  </p:normalViewPr>
  <p:slideViewPr>
    <p:cSldViewPr>
      <p:cViewPr>
        <p:scale>
          <a:sx n="70" d="100"/>
          <a:sy n="70" d="100"/>
        </p:scale>
        <p:origin x="-1290" y="-72"/>
      </p:cViewPr>
      <p:guideLst>
        <p:guide orient="horz" pos="2160"/>
        <p:guide pos="2880"/>
      </p:guideLst>
    </p:cSldViewPr>
  </p:slideViewPr>
  <p:notesTextViewPr>
    <p:cViewPr>
      <p:scale>
        <a:sx n="1" d="1"/>
        <a:sy n="1" d="1"/>
      </p:scale>
      <p:origin x="0" y="0"/>
    </p:cViewPr>
  </p:notesTextViewPr>
  <p:sorterViewPr>
    <p:cViewPr>
      <p:scale>
        <a:sx n="100" d="100"/>
        <a:sy n="100" d="100"/>
      </p:scale>
      <p:origin x="0" y="3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12.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Silvina\Dropbox\CIESS-APS\Datos\UNION\Res_muestra%20separada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5">
                <a:lumMod val="75000"/>
              </a:schemeClr>
            </a:solidFill>
          </c:spPr>
          <c:invertIfNegative val="0"/>
          <c:cat>
            <c:strRef>
              <c:f>'Fig PCA'!$J$3:$J$6</c:f>
              <c:strCache>
                <c:ptCount val="4"/>
                <c:pt idx="0">
                  <c:v>Escolares</c:v>
                </c:pt>
                <c:pt idx="1">
                  <c:v>Usuarios infantiles</c:v>
                </c:pt>
                <c:pt idx="2">
                  <c:v>Usuarios adultos</c:v>
                </c:pt>
                <c:pt idx="3">
                  <c:v>Afiliados OS</c:v>
                </c:pt>
              </c:strCache>
            </c:strRef>
          </c:cat>
          <c:val>
            <c:numRef>
              <c:f>('Fig PCA'!$C$3,'Fig PCA'!$C$6,'Fig PCA'!$C$9,'Fig PCA'!$C$12)</c:f>
              <c:numCache>
                <c:formatCode>####.0000</c:formatCode>
                <c:ptCount val="4"/>
                <c:pt idx="0">
                  <c:v>4.2905555555555539</c:v>
                </c:pt>
                <c:pt idx="1">
                  <c:v>3.556907571288102</c:v>
                </c:pt>
                <c:pt idx="2">
                  <c:v>3.7714646464646475</c:v>
                </c:pt>
                <c:pt idx="3">
                  <c:v>6.0119904076738599</c:v>
                </c:pt>
              </c:numCache>
            </c:numRef>
          </c:val>
        </c:ser>
        <c:dLbls>
          <c:showLegendKey val="0"/>
          <c:showVal val="0"/>
          <c:showCatName val="0"/>
          <c:showSerName val="0"/>
          <c:showPercent val="0"/>
          <c:showBubbleSize val="0"/>
        </c:dLbls>
        <c:gapWidth val="150"/>
        <c:axId val="39833600"/>
        <c:axId val="89668928"/>
      </c:barChart>
      <c:catAx>
        <c:axId val="39833600"/>
        <c:scaling>
          <c:orientation val="maxMin"/>
        </c:scaling>
        <c:delete val="0"/>
        <c:axPos val="l"/>
        <c:majorTickMark val="out"/>
        <c:minorTickMark val="none"/>
        <c:tickLblPos val="nextTo"/>
        <c:txPr>
          <a:bodyPr/>
          <a:lstStyle/>
          <a:p>
            <a:pPr>
              <a:defRPr sz="1400"/>
            </a:pPr>
            <a:endParaRPr lang="es-ES"/>
          </a:p>
        </c:txPr>
        <c:crossAx val="89668928"/>
        <c:crosses val="autoZero"/>
        <c:auto val="1"/>
        <c:lblAlgn val="ctr"/>
        <c:lblOffset val="100"/>
        <c:noMultiLvlLbl val="0"/>
      </c:catAx>
      <c:valAx>
        <c:axId val="89668928"/>
        <c:scaling>
          <c:orientation val="minMax"/>
          <c:max val="10"/>
        </c:scaling>
        <c:delete val="0"/>
        <c:axPos val="t"/>
        <c:majorGridlines/>
        <c:numFmt formatCode="#,##0" sourceLinked="0"/>
        <c:majorTickMark val="out"/>
        <c:minorTickMark val="none"/>
        <c:tickLblPos val="nextTo"/>
        <c:crossAx val="39833600"/>
        <c:crosses val="autoZero"/>
        <c:crossBetween val="between"/>
        <c:majorUnit val="1"/>
      </c:valAx>
    </c:plotArea>
    <c:plotVisOnly val="1"/>
    <c:dispBlanksAs val="gap"/>
    <c:showDLblsOverMax val="0"/>
  </c:chart>
  <c:spPr>
    <a:solidFill>
      <a:schemeClr val="bg1"/>
    </a:solidFill>
  </c:sp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5">
                <a:lumMod val="75000"/>
              </a:schemeClr>
            </a:solidFill>
          </c:spPr>
          <c:invertIfNegative val="0"/>
          <c:cat>
            <c:strRef>
              <c:f>'Fig OC'!$J$3:$J$6</c:f>
              <c:strCache>
                <c:ptCount val="4"/>
                <c:pt idx="0">
                  <c:v>Escolares</c:v>
                </c:pt>
                <c:pt idx="1">
                  <c:v>Usuarios infantiles</c:v>
                </c:pt>
                <c:pt idx="2">
                  <c:v>Usuarios adultos</c:v>
                </c:pt>
                <c:pt idx="3">
                  <c:v>Afiliados OS</c:v>
                </c:pt>
              </c:strCache>
            </c:strRef>
          </c:cat>
          <c:val>
            <c:numRef>
              <c:f>('Fig OC'!$H$3,'Fig OC'!$H$6,'Fig OC'!$H$9,'Fig OC'!$H$12)</c:f>
              <c:numCache>
                <c:formatCode>####.0000</c:formatCode>
                <c:ptCount val="4"/>
                <c:pt idx="0">
                  <c:v>0</c:v>
                </c:pt>
                <c:pt idx="1">
                  <c:v>4.2580645161290338</c:v>
                </c:pt>
                <c:pt idx="2">
                  <c:v>4.575757575757577</c:v>
                </c:pt>
                <c:pt idx="3">
                  <c:v>4.0542600213382096</c:v>
                </c:pt>
              </c:numCache>
            </c:numRef>
          </c:val>
        </c:ser>
        <c:dLbls>
          <c:showLegendKey val="0"/>
          <c:showVal val="0"/>
          <c:showCatName val="0"/>
          <c:showSerName val="0"/>
          <c:showPercent val="0"/>
          <c:showBubbleSize val="0"/>
        </c:dLbls>
        <c:gapWidth val="150"/>
        <c:axId val="39134720"/>
        <c:axId val="109029632"/>
      </c:barChart>
      <c:catAx>
        <c:axId val="39134720"/>
        <c:scaling>
          <c:orientation val="maxMin"/>
        </c:scaling>
        <c:delete val="0"/>
        <c:axPos val="l"/>
        <c:majorTickMark val="out"/>
        <c:minorTickMark val="none"/>
        <c:tickLblPos val="nextTo"/>
        <c:txPr>
          <a:bodyPr/>
          <a:lstStyle/>
          <a:p>
            <a:pPr>
              <a:defRPr sz="1400"/>
            </a:pPr>
            <a:endParaRPr lang="es-ES"/>
          </a:p>
        </c:txPr>
        <c:crossAx val="109029632"/>
        <c:crosses val="autoZero"/>
        <c:auto val="1"/>
        <c:lblAlgn val="ctr"/>
        <c:lblOffset val="100"/>
        <c:noMultiLvlLbl val="0"/>
      </c:catAx>
      <c:valAx>
        <c:axId val="109029632"/>
        <c:scaling>
          <c:orientation val="minMax"/>
          <c:max val="10"/>
        </c:scaling>
        <c:delete val="0"/>
        <c:axPos val="t"/>
        <c:majorGridlines/>
        <c:numFmt formatCode="#,##0" sourceLinked="0"/>
        <c:majorTickMark val="out"/>
        <c:minorTickMark val="none"/>
        <c:tickLblPos val="nextTo"/>
        <c:crossAx val="39134720"/>
        <c:crosses val="autoZero"/>
        <c:crossBetween val="between"/>
        <c:majorUnit val="1"/>
      </c:valAx>
    </c:plotArea>
    <c:plotVisOnly val="1"/>
    <c:dispBlanksAs val="gap"/>
    <c:showDLblsOverMax val="0"/>
  </c:chart>
  <c:spPr>
    <a:solidFill>
      <a:schemeClr val="bg1"/>
    </a:solidFill>
  </c:spPr>
  <c:externalData r:id="rId1">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5">
                <a:lumMod val="75000"/>
              </a:schemeClr>
            </a:solidFill>
          </c:spPr>
          <c:invertIfNegative val="0"/>
          <c:cat>
            <c:strRef>
              <c:f>'Fig OC'!$J$3:$J$6</c:f>
              <c:strCache>
                <c:ptCount val="4"/>
                <c:pt idx="0">
                  <c:v>Escolares</c:v>
                </c:pt>
                <c:pt idx="1">
                  <c:v>Usuarios infantiles</c:v>
                </c:pt>
                <c:pt idx="2">
                  <c:v>Usuarios adultos</c:v>
                </c:pt>
                <c:pt idx="3">
                  <c:v>Afiliados OS</c:v>
                </c:pt>
              </c:strCache>
            </c:strRef>
          </c:cat>
          <c:val>
            <c:numRef>
              <c:f>('Fig OC'!$H$3,'Fig OC'!$H$6,'Fig OC'!$H$9,'Fig OC'!$H$12)</c:f>
              <c:numCache>
                <c:formatCode>####.0000</c:formatCode>
                <c:ptCount val="4"/>
                <c:pt idx="0">
                  <c:v>0</c:v>
                </c:pt>
                <c:pt idx="1">
                  <c:v>4.2580645161290338</c:v>
                </c:pt>
                <c:pt idx="2">
                  <c:v>4.575757575757577</c:v>
                </c:pt>
                <c:pt idx="3">
                  <c:v>4.0542600213382096</c:v>
                </c:pt>
              </c:numCache>
            </c:numRef>
          </c:val>
        </c:ser>
        <c:dLbls>
          <c:showLegendKey val="0"/>
          <c:showVal val="0"/>
          <c:showCatName val="0"/>
          <c:showSerName val="0"/>
          <c:showPercent val="0"/>
          <c:showBubbleSize val="0"/>
        </c:dLbls>
        <c:gapWidth val="150"/>
        <c:axId val="40583168"/>
        <c:axId val="109031936"/>
      </c:barChart>
      <c:catAx>
        <c:axId val="40583168"/>
        <c:scaling>
          <c:orientation val="maxMin"/>
        </c:scaling>
        <c:delete val="0"/>
        <c:axPos val="l"/>
        <c:majorTickMark val="out"/>
        <c:minorTickMark val="none"/>
        <c:tickLblPos val="nextTo"/>
        <c:txPr>
          <a:bodyPr/>
          <a:lstStyle/>
          <a:p>
            <a:pPr>
              <a:defRPr sz="1400"/>
            </a:pPr>
            <a:endParaRPr lang="es-ES"/>
          </a:p>
        </c:txPr>
        <c:crossAx val="109031936"/>
        <c:crosses val="autoZero"/>
        <c:auto val="1"/>
        <c:lblAlgn val="ctr"/>
        <c:lblOffset val="100"/>
        <c:noMultiLvlLbl val="0"/>
      </c:catAx>
      <c:valAx>
        <c:axId val="109031936"/>
        <c:scaling>
          <c:orientation val="minMax"/>
          <c:max val="10"/>
        </c:scaling>
        <c:delete val="0"/>
        <c:axPos val="t"/>
        <c:majorGridlines/>
        <c:numFmt formatCode="#,##0" sourceLinked="0"/>
        <c:majorTickMark val="out"/>
        <c:minorTickMark val="none"/>
        <c:tickLblPos val="nextTo"/>
        <c:crossAx val="40583168"/>
        <c:crosses val="autoZero"/>
        <c:crossBetween val="between"/>
        <c:majorUnit val="1"/>
      </c:valAx>
    </c:plotArea>
    <c:plotVisOnly val="1"/>
    <c:dispBlanksAs val="gap"/>
    <c:showDLblsOverMax val="0"/>
  </c:chart>
  <c:spPr>
    <a:solidFill>
      <a:schemeClr val="bg1"/>
    </a:solidFill>
  </c:sp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489638351832589E-2"/>
          <c:y val="4.0117505636998625E-2"/>
          <c:w val="0.78117897920507284"/>
          <c:h val="0.56113465491610293"/>
        </c:manualLayout>
      </c:layout>
      <c:barChart>
        <c:barDir val="col"/>
        <c:grouping val="stacked"/>
        <c:varyColors val="0"/>
        <c:ser>
          <c:idx val="0"/>
          <c:order val="0"/>
          <c:tx>
            <c:strRef>
              <c:f>'Fig OC'!$L$21</c:f>
              <c:strCache>
                <c:ptCount val="1"/>
                <c:pt idx="0">
                  <c:v>Puntaje BAJO</c:v>
                </c:pt>
              </c:strCache>
            </c:strRef>
          </c:tx>
          <c:spPr>
            <a:solidFill>
              <a:schemeClr val="accent6">
                <a:lumMod val="75000"/>
              </a:schemeClr>
            </a:solidFill>
          </c:spPr>
          <c:invertIfNegative val="0"/>
          <c:cat>
            <c:multiLvlStrRef>
              <c:f>'Fig OC'!$J$22:$K$36</c:f>
              <c:multiLvlStrCache>
                <c:ptCount val="15"/>
                <c:lvl>
                  <c:pt idx="0">
                    <c:v>Pública</c:v>
                  </c:pt>
                  <c:pt idx="1">
                    <c:v>OS-Priv</c:v>
                  </c:pt>
                  <c:pt idx="2">
                    <c:v>2 OS-Priv</c:v>
                  </c:pt>
                  <c:pt idx="4">
                    <c:v>Pública</c:v>
                  </c:pt>
                  <c:pt idx="5">
                    <c:v>OS-Priv</c:v>
                  </c:pt>
                  <c:pt idx="6">
                    <c:v>2 OS-Priv</c:v>
                  </c:pt>
                  <c:pt idx="8">
                    <c:v>Pública</c:v>
                  </c:pt>
                  <c:pt idx="9">
                    <c:v>OS-Priv</c:v>
                  </c:pt>
                  <c:pt idx="10">
                    <c:v>2 OS-Priv</c:v>
                  </c:pt>
                  <c:pt idx="12">
                    <c:v>Pública</c:v>
                  </c:pt>
                  <c:pt idx="13">
                    <c:v>OS-Priv</c:v>
                  </c:pt>
                  <c:pt idx="14">
                    <c:v>2 OS-Priv</c:v>
                  </c:pt>
                </c:lvl>
                <c:lvl>
                  <c:pt idx="0">
                    <c:v>Escolares</c:v>
                  </c:pt>
                  <c:pt idx="4">
                    <c:v>Usuarios infantiles</c:v>
                  </c:pt>
                  <c:pt idx="8">
                    <c:v>Usuarios adultos</c:v>
                  </c:pt>
                  <c:pt idx="12">
                    <c:v>Afiliados OS</c:v>
                  </c:pt>
                </c:lvl>
              </c:multiLvlStrCache>
            </c:multiLvlStrRef>
          </c:cat>
          <c:val>
            <c:numRef>
              <c:f>'Fig OC'!$L$22:$L$36</c:f>
              <c:numCache>
                <c:formatCode>0.0</c:formatCode>
                <c:ptCount val="15"/>
                <c:pt idx="0">
                  <c:v>0</c:v>
                </c:pt>
                <c:pt idx="1">
                  <c:v>0</c:v>
                </c:pt>
                <c:pt idx="2">
                  <c:v>0</c:v>
                </c:pt>
                <c:pt idx="4">
                  <c:v>47.027027027027025</c:v>
                </c:pt>
                <c:pt idx="5">
                  <c:v>64.516129032258064</c:v>
                </c:pt>
                <c:pt idx="6">
                  <c:v>0</c:v>
                </c:pt>
                <c:pt idx="8">
                  <c:v>53.658536585365859</c:v>
                </c:pt>
                <c:pt idx="9">
                  <c:v>73.529411764705884</c:v>
                </c:pt>
                <c:pt idx="10">
                  <c:v>0</c:v>
                </c:pt>
                <c:pt idx="12">
                  <c:v>0</c:v>
                </c:pt>
                <c:pt idx="13">
                  <c:v>47.236180904522612</c:v>
                </c:pt>
                <c:pt idx="14">
                  <c:v>61.363636363636367</c:v>
                </c:pt>
              </c:numCache>
            </c:numRef>
          </c:val>
        </c:ser>
        <c:ser>
          <c:idx val="1"/>
          <c:order val="1"/>
          <c:tx>
            <c:strRef>
              <c:f>'Fig OC'!$M$21</c:f>
              <c:strCache>
                <c:ptCount val="1"/>
                <c:pt idx="0">
                  <c:v>Puntaje ALTO</c:v>
                </c:pt>
              </c:strCache>
            </c:strRef>
          </c:tx>
          <c:spPr>
            <a:solidFill>
              <a:schemeClr val="accent5">
                <a:lumMod val="75000"/>
              </a:schemeClr>
            </a:solidFill>
          </c:spPr>
          <c:invertIfNegative val="0"/>
          <c:cat>
            <c:multiLvlStrRef>
              <c:f>'Fig OC'!$J$22:$K$36</c:f>
              <c:multiLvlStrCache>
                <c:ptCount val="15"/>
                <c:lvl>
                  <c:pt idx="0">
                    <c:v>Pública</c:v>
                  </c:pt>
                  <c:pt idx="1">
                    <c:v>OS-Priv</c:v>
                  </c:pt>
                  <c:pt idx="2">
                    <c:v>2 OS-Priv</c:v>
                  </c:pt>
                  <c:pt idx="4">
                    <c:v>Pública</c:v>
                  </c:pt>
                  <c:pt idx="5">
                    <c:v>OS-Priv</c:v>
                  </c:pt>
                  <c:pt idx="6">
                    <c:v>2 OS-Priv</c:v>
                  </c:pt>
                  <c:pt idx="8">
                    <c:v>Pública</c:v>
                  </c:pt>
                  <c:pt idx="9">
                    <c:v>OS-Priv</c:v>
                  </c:pt>
                  <c:pt idx="10">
                    <c:v>2 OS-Priv</c:v>
                  </c:pt>
                  <c:pt idx="12">
                    <c:v>Pública</c:v>
                  </c:pt>
                  <c:pt idx="13">
                    <c:v>OS-Priv</c:v>
                  </c:pt>
                  <c:pt idx="14">
                    <c:v>2 OS-Priv</c:v>
                  </c:pt>
                </c:lvl>
                <c:lvl>
                  <c:pt idx="0">
                    <c:v>Escolares</c:v>
                  </c:pt>
                  <c:pt idx="4">
                    <c:v>Usuarios infantiles</c:v>
                  </c:pt>
                  <c:pt idx="8">
                    <c:v>Usuarios adultos</c:v>
                  </c:pt>
                  <c:pt idx="12">
                    <c:v>Afiliados OS</c:v>
                  </c:pt>
                </c:lvl>
              </c:multiLvlStrCache>
            </c:multiLvlStrRef>
          </c:cat>
          <c:val>
            <c:numRef>
              <c:f>'Fig OC'!$M$22:$M$36</c:f>
              <c:numCache>
                <c:formatCode>0.0</c:formatCode>
                <c:ptCount val="15"/>
                <c:pt idx="0">
                  <c:v>0</c:v>
                </c:pt>
                <c:pt idx="1">
                  <c:v>0</c:v>
                </c:pt>
                <c:pt idx="2">
                  <c:v>0</c:v>
                </c:pt>
                <c:pt idx="4">
                  <c:v>52.972972972972975</c:v>
                </c:pt>
                <c:pt idx="5">
                  <c:v>35.483870967741936</c:v>
                </c:pt>
                <c:pt idx="6">
                  <c:v>0</c:v>
                </c:pt>
                <c:pt idx="8">
                  <c:v>46.341463414634148</c:v>
                </c:pt>
                <c:pt idx="9">
                  <c:v>26.47058823529412</c:v>
                </c:pt>
                <c:pt idx="10">
                  <c:v>0</c:v>
                </c:pt>
                <c:pt idx="12">
                  <c:v>0</c:v>
                </c:pt>
                <c:pt idx="13">
                  <c:v>52.76381909547738</c:v>
                </c:pt>
                <c:pt idx="14">
                  <c:v>38.636363636363633</c:v>
                </c:pt>
              </c:numCache>
            </c:numRef>
          </c:val>
        </c:ser>
        <c:dLbls>
          <c:showLegendKey val="0"/>
          <c:showVal val="0"/>
          <c:showCatName val="0"/>
          <c:showSerName val="0"/>
          <c:showPercent val="0"/>
          <c:showBubbleSize val="0"/>
        </c:dLbls>
        <c:gapWidth val="150"/>
        <c:overlap val="100"/>
        <c:axId val="40585216"/>
        <c:axId val="109033664"/>
      </c:barChart>
      <c:catAx>
        <c:axId val="40585216"/>
        <c:scaling>
          <c:orientation val="minMax"/>
        </c:scaling>
        <c:delete val="0"/>
        <c:axPos val="b"/>
        <c:numFmt formatCode="0.0" sourceLinked="1"/>
        <c:majorTickMark val="out"/>
        <c:minorTickMark val="none"/>
        <c:tickLblPos val="nextTo"/>
        <c:txPr>
          <a:bodyPr/>
          <a:lstStyle/>
          <a:p>
            <a:pPr>
              <a:defRPr sz="1400"/>
            </a:pPr>
            <a:endParaRPr lang="es-ES"/>
          </a:p>
        </c:txPr>
        <c:crossAx val="109033664"/>
        <c:crosses val="autoZero"/>
        <c:auto val="1"/>
        <c:lblAlgn val="ctr"/>
        <c:lblOffset val="100"/>
        <c:noMultiLvlLbl val="0"/>
      </c:catAx>
      <c:valAx>
        <c:axId val="109033664"/>
        <c:scaling>
          <c:orientation val="minMax"/>
          <c:max val="100"/>
        </c:scaling>
        <c:delete val="0"/>
        <c:axPos val="l"/>
        <c:majorGridlines/>
        <c:numFmt formatCode="0" sourceLinked="0"/>
        <c:majorTickMark val="out"/>
        <c:minorTickMark val="none"/>
        <c:tickLblPos val="nextTo"/>
        <c:crossAx val="40585216"/>
        <c:crosses val="autoZero"/>
        <c:crossBetween val="between"/>
        <c:majorUnit val="10"/>
      </c:valAx>
    </c:plotArea>
    <c:legend>
      <c:legendPos val="r"/>
      <c:layout>
        <c:manualLayout>
          <c:xMode val="edge"/>
          <c:yMode val="edge"/>
          <c:x val="0.85475139253597332"/>
          <c:y val="0.25608461543933025"/>
          <c:w val="0.12089131431331429"/>
          <c:h val="0.31800211965374248"/>
        </c:manualLayout>
      </c:layout>
      <c:overlay val="0"/>
      <c:txPr>
        <a:bodyPr/>
        <a:lstStyle/>
        <a:p>
          <a:pPr>
            <a:defRPr sz="1200"/>
          </a:pPr>
          <a:endParaRPr lang="es-ES"/>
        </a:p>
      </c:txPr>
    </c:legend>
    <c:plotVisOnly val="1"/>
    <c:dispBlanksAs val="gap"/>
    <c:showDLblsOverMax val="0"/>
  </c:chart>
  <c:spPr>
    <a:solidFill>
      <a:schemeClr val="bg1"/>
    </a:solidFill>
  </c:sp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489638351832589E-2"/>
          <c:y val="4.0117505636998625E-2"/>
          <c:w val="0.78117897920507284"/>
          <c:h val="0.56113465491610293"/>
        </c:manualLayout>
      </c:layout>
      <c:barChart>
        <c:barDir val="col"/>
        <c:grouping val="stacked"/>
        <c:varyColors val="0"/>
        <c:ser>
          <c:idx val="0"/>
          <c:order val="0"/>
          <c:tx>
            <c:strRef>
              <c:f>'Fig PCA'!$L$21</c:f>
              <c:strCache>
                <c:ptCount val="1"/>
                <c:pt idx="0">
                  <c:v>Puntaje BAJO</c:v>
                </c:pt>
              </c:strCache>
            </c:strRef>
          </c:tx>
          <c:spPr>
            <a:solidFill>
              <a:schemeClr val="accent6">
                <a:lumMod val="75000"/>
              </a:schemeClr>
            </a:solidFill>
          </c:spPr>
          <c:invertIfNegative val="0"/>
          <c:cat>
            <c:multiLvlStrRef>
              <c:f>'Fig PCA'!$J$22:$K$36</c:f>
              <c:multiLvlStrCache>
                <c:ptCount val="15"/>
                <c:lvl>
                  <c:pt idx="0">
                    <c:v>Pública</c:v>
                  </c:pt>
                  <c:pt idx="1">
                    <c:v>OS-Priv</c:v>
                  </c:pt>
                  <c:pt idx="2">
                    <c:v>2 OS-Priv</c:v>
                  </c:pt>
                  <c:pt idx="4">
                    <c:v>Pública</c:v>
                  </c:pt>
                  <c:pt idx="5">
                    <c:v>OS-Priv</c:v>
                  </c:pt>
                  <c:pt idx="6">
                    <c:v>2 OS-Priv</c:v>
                  </c:pt>
                  <c:pt idx="8">
                    <c:v>Pública</c:v>
                  </c:pt>
                  <c:pt idx="9">
                    <c:v>OS-Priv</c:v>
                  </c:pt>
                  <c:pt idx="10">
                    <c:v>2 OS-Priv</c:v>
                  </c:pt>
                  <c:pt idx="12">
                    <c:v>Pública</c:v>
                  </c:pt>
                  <c:pt idx="13">
                    <c:v>OS-Priv</c:v>
                  </c:pt>
                  <c:pt idx="14">
                    <c:v>2 OS-Priv</c:v>
                  </c:pt>
                </c:lvl>
                <c:lvl>
                  <c:pt idx="0">
                    <c:v>Escolares</c:v>
                  </c:pt>
                  <c:pt idx="4">
                    <c:v>Usuarios infantiles</c:v>
                  </c:pt>
                  <c:pt idx="8">
                    <c:v>Usuarios adultos</c:v>
                  </c:pt>
                  <c:pt idx="12">
                    <c:v>Afiliados OS</c:v>
                  </c:pt>
                </c:lvl>
              </c:multiLvlStrCache>
            </c:multiLvlStrRef>
          </c:cat>
          <c:val>
            <c:numRef>
              <c:f>'Fig PCA'!$L$22:$L$36</c:f>
              <c:numCache>
                <c:formatCode>0.0</c:formatCode>
                <c:ptCount val="15"/>
                <c:pt idx="0">
                  <c:v>62.869198312236286</c:v>
                </c:pt>
                <c:pt idx="1">
                  <c:v>32.198952879581149</c:v>
                </c:pt>
                <c:pt idx="2">
                  <c:v>30.578512396694212</c:v>
                </c:pt>
                <c:pt idx="4">
                  <c:v>62.827225130890049</c:v>
                </c:pt>
                <c:pt idx="5">
                  <c:v>58.82352941176471</c:v>
                </c:pt>
                <c:pt idx="6">
                  <c:v>0</c:v>
                </c:pt>
                <c:pt idx="8">
                  <c:v>57.926829268292693</c:v>
                </c:pt>
                <c:pt idx="9">
                  <c:v>85.294117647058826</c:v>
                </c:pt>
                <c:pt idx="10">
                  <c:v>0</c:v>
                </c:pt>
                <c:pt idx="12">
                  <c:v>0</c:v>
                </c:pt>
                <c:pt idx="13">
                  <c:v>15.151515151515152</c:v>
                </c:pt>
                <c:pt idx="14">
                  <c:v>10.638297872340425</c:v>
                </c:pt>
              </c:numCache>
            </c:numRef>
          </c:val>
        </c:ser>
        <c:ser>
          <c:idx val="1"/>
          <c:order val="1"/>
          <c:tx>
            <c:strRef>
              <c:f>'Fig PCA'!$M$21</c:f>
              <c:strCache>
                <c:ptCount val="1"/>
                <c:pt idx="0">
                  <c:v>Puntaje ALTO</c:v>
                </c:pt>
              </c:strCache>
            </c:strRef>
          </c:tx>
          <c:spPr>
            <a:solidFill>
              <a:schemeClr val="accent5">
                <a:lumMod val="75000"/>
              </a:schemeClr>
            </a:solidFill>
          </c:spPr>
          <c:invertIfNegative val="0"/>
          <c:cat>
            <c:multiLvlStrRef>
              <c:f>'Fig PCA'!$J$22:$K$36</c:f>
              <c:multiLvlStrCache>
                <c:ptCount val="15"/>
                <c:lvl>
                  <c:pt idx="0">
                    <c:v>Pública</c:v>
                  </c:pt>
                  <c:pt idx="1">
                    <c:v>OS-Priv</c:v>
                  </c:pt>
                  <c:pt idx="2">
                    <c:v>2 OS-Priv</c:v>
                  </c:pt>
                  <c:pt idx="4">
                    <c:v>Pública</c:v>
                  </c:pt>
                  <c:pt idx="5">
                    <c:v>OS-Priv</c:v>
                  </c:pt>
                  <c:pt idx="6">
                    <c:v>2 OS-Priv</c:v>
                  </c:pt>
                  <c:pt idx="8">
                    <c:v>Pública</c:v>
                  </c:pt>
                  <c:pt idx="9">
                    <c:v>OS-Priv</c:v>
                  </c:pt>
                  <c:pt idx="10">
                    <c:v>2 OS-Priv</c:v>
                  </c:pt>
                  <c:pt idx="12">
                    <c:v>Pública</c:v>
                  </c:pt>
                  <c:pt idx="13">
                    <c:v>OS-Priv</c:v>
                  </c:pt>
                  <c:pt idx="14">
                    <c:v>2 OS-Priv</c:v>
                  </c:pt>
                </c:lvl>
                <c:lvl>
                  <c:pt idx="0">
                    <c:v>Escolares</c:v>
                  </c:pt>
                  <c:pt idx="4">
                    <c:v>Usuarios infantiles</c:v>
                  </c:pt>
                  <c:pt idx="8">
                    <c:v>Usuarios adultos</c:v>
                  </c:pt>
                  <c:pt idx="12">
                    <c:v>Afiliados OS</c:v>
                  </c:pt>
                </c:lvl>
              </c:multiLvlStrCache>
            </c:multiLvlStrRef>
          </c:cat>
          <c:val>
            <c:numRef>
              <c:f>'Fig PCA'!$M$22:$M$36</c:f>
              <c:numCache>
                <c:formatCode>0.0</c:formatCode>
                <c:ptCount val="15"/>
                <c:pt idx="0">
                  <c:v>37.130801687763714</c:v>
                </c:pt>
                <c:pt idx="1">
                  <c:v>67.801047120418843</c:v>
                </c:pt>
                <c:pt idx="2">
                  <c:v>69.421487603305792</c:v>
                </c:pt>
                <c:pt idx="4">
                  <c:v>37.172774869109951</c:v>
                </c:pt>
                <c:pt idx="5">
                  <c:v>41.176470588235297</c:v>
                </c:pt>
                <c:pt idx="6">
                  <c:v>0</c:v>
                </c:pt>
                <c:pt idx="8">
                  <c:v>42.073170731707314</c:v>
                </c:pt>
                <c:pt idx="9">
                  <c:v>14.705882352941178</c:v>
                </c:pt>
                <c:pt idx="10">
                  <c:v>0</c:v>
                </c:pt>
                <c:pt idx="12">
                  <c:v>0</c:v>
                </c:pt>
                <c:pt idx="13">
                  <c:v>84.848484848484844</c:v>
                </c:pt>
                <c:pt idx="14">
                  <c:v>89.361702127659569</c:v>
                </c:pt>
              </c:numCache>
            </c:numRef>
          </c:val>
        </c:ser>
        <c:dLbls>
          <c:showLegendKey val="0"/>
          <c:showVal val="0"/>
          <c:showCatName val="0"/>
          <c:showSerName val="0"/>
          <c:showPercent val="0"/>
          <c:showBubbleSize val="0"/>
        </c:dLbls>
        <c:gapWidth val="150"/>
        <c:overlap val="100"/>
        <c:axId val="40665088"/>
        <c:axId val="39716544"/>
      </c:barChart>
      <c:catAx>
        <c:axId val="40665088"/>
        <c:scaling>
          <c:orientation val="minMax"/>
        </c:scaling>
        <c:delete val="0"/>
        <c:axPos val="b"/>
        <c:numFmt formatCode="0.0" sourceLinked="1"/>
        <c:majorTickMark val="out"/>
        <c:minorTickMark val="none"/>
        <c:tickLblPos val="nextTo"/>
        <c:txPr>
          <a:bodyPr/>
          <a:lstStyle/>
          <a:p>
            <a:pPr>
              <a:defRPr sz="1400"/>
            </a:pPr>
            <a:endParaRPr lang="es-ES"/>
          </a:p>
        </c:txPr>
        <c:crossAx val="39716544"/>
        <c:crosses val="autoZero"/>
        <c:auto val="1"/>
        <c:lblAlgn val="ctr"/>
        <c:lblOffset val="100"/>
        <c:noMultiLvlLbl val="0"/>
      </c:catAx>
      <c:valAx>
        <c:axId val="39716544"/>
        <c:scaling>
          <c:orientation val="minMax"/>
          <c:max val="100"/>
        </c:scaling>
        <c:delete val="0"/>
        <c:axPos val="l"/>
        <c:majorGridlines/>
        <c:numFmt formatCode="0" sourceLinked="0"/>
        <c:majorTickMark val="out"/>
        <c:minorTickMark val="none"/>
        <c:tickLblPos val="nextTo"/>
        <c:crossAx val="40665088"/>
        <c:crosses val="autoZero"/>
        <c:crossBetween val="between"/>
        <c:majorUnit val="10"/>
      </c:valAx>
    </c:plotArea>
    <c:legend>
      <c:legendPos val="r"/>
      <c:layout>
        <c:manualLayout>
          <c:xMode val="edge"/>
          <c:yMode val="edge"/>
          <c:x val="0.85475139253597332"/>
          <c:y val="0.25608461543933025"/>
          <c:w val="0.12089131431331429"/>
          <c:h val="0.31800211965374248"/>
        </c:manualLayout>
      </c:layout>
      <c:overlay val="0"/>
      <c:txPr>
        <a:bodyPr/>
        <a:lstStyle/>
        <a:p>
          <a:pPr>
            <a:defRPr sz="1200"/>
          </a:pPr>
          <a:endParaRPr lang="es-ES"/>
        </a:p>
      </c:txPr>
    </c:legend>
    <c:plotVisOnly val="1"/>
    <c:dispBlanksAs val="gap"/>
    <c:showDLblsOverMax val="0"/>
  </c:chart>
  <c:spPr>
    <a:solidFill>
      <a:schemeClr val="bg1"/>
    </a:solidFill>
  </c:sp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5">
                <a:lumMod val="75000"/>
              </a:schemeClr>
            </a:solidFill>
          </c:spPr>
          <c:invertIfNegative val="0"/>
          <c:cat>
            <c:strRef>
              <c:f>'Fig PCA'!$J$3:$J$6</c:f>
              <c:strCache>
                <c:ptCount val="4"/>
                <c:pt idx="0">
                  <c:v>Escolares</c:v>
                </c:pt>
                <c:pt idx="1">
                  <c:v>Usuarios infantiles</c:v>
                </c:pt>
                <c:pt idx="2">
                  <c:v>Usuarios adultos</c:v>
                </c:pt>
                <c:pt idx="3">
                  <c:v>Afiliados OS</c:v>
                </c:pt>
              </c:strCache>
            </c:strRef>
          </c:cat>
          <c:val>
            <c:numRef>
              <c:f>('Fig PCA'!$C$3,'Fig PCA'!$C$6,'Fig PCA'!$C$9,'Fig PCA'!$C$12)</c:f>
              <c:numCache>
                <c:formatCode>####.0000</c:formatCode>
                <c:ptCount val="4"/>
                <c:pt idx="0">
                  <c:v>4.2905555555555539</c:v>
                </c:pt>
                <c:pt idx="1">
                  <c:v>3.556907571288102</c:v>
                </c:pt>
                <c:pt idx="2">
                  <c:v>3.7714646464646475</c:v>
                </c:pt>
                <c:pt idx="3">
                  <c:v>6.0119904076738599</c:v>
                </c:pt>
              </c:numCache>
            </c:numRef>
          </c:val>
        </c:ser>
        <c:dLbls>
          <c:showLegendKey val="0"/>
          <c:showVal val="0"/>
          <c:showCatName val="0"/>
          <c:showSerName val="0"/>
          <c:showPercent val="0"/>
          <c:showBubbleSize val="0"/>
        </c:dLbls>
        <c:gapWidth val="150"/>
        <c:axId val="39837184"/>
        <c:axId val="39718272"/>
      </c:barChart>
      <c:catAx>
        <c:axId val="39837184"/>
        <c:scaling>
          <c:orientation val="maxMin"/>
        </c:scaling>
        <c:delete val="0"/>
        <c:axPos val="l"/>
        <c:majorTickMark val="out"/>
        <c:minorTickMark val="none"/>
        <c:tickLblPos val="nextTo"/>
        <c:txPr>
          <a:bodyPr/>
          <a:lstStyle/>
          <a:p>
            <a:pPr>
              <a:defRPr sz="1400"/>
            </a:pPr>
            <a:endParaRPr lang="es-ES"/>
          </a:p>
        </c:txPr>
        <c:crossAx val="39718272"/>
        <c:crosses val="autoZero"/>
        <c:auto val="1"/>
        <c:lblAlgn val="ctr"/>
        <c:lblOffset val="100"/>
        <c:noMultiLvlLbl val="0"/>
      </c:catAx>
      <c:valAx>
        <c:axId val="39718272"/>
        <c:scaling>
          <c:orientation val="minMax"/>
          <c:max val="10"/>
        </c:scaling>
        <c:delete val="0"/>
        <c:axPos val="t"/>
        <c:majorGridlines/>
        <c:numFmt formatCode="#,##0" sourceLinked="0"/>
        <c:majorTickMark val="out"/>
        <c:minorTickMark val="none"/>
        <c:tickLblPos val="nextTo"/>
        <c:crossAx val="39837184"/>
        <c:crosses val="autoZero"/>
        <c:crossBetween val="between"/>
        <c:majorUnit val="1"/>
      </c:valAx>
    </c:plotArea>
    <c:plotVisOnly val="1"/>
    <c:dispBlanksAs val="gap"/>
    <c:showDLblsOverMax val="0"/>
  </c:chart>
  <c:spPr>
    <a:solidFill>
      <a:schemeClr val="bg1"/>
    </a:solidFill>
  </c:sp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5">
                <a:lumMod val="75000"/>
              </a:schemeClr>
            </a:solidFill>
          </c:spPr>
          <c:invertIfNegative val="0"/>
          <c:cat>
            <c:strRef>
              <c:f>'Fig LON'!$J$3:$J$6</c:f>
              <c:strCache>
                <c:ptCount val="4"/>
                <c:pt idx="0">
                  <c:v>Escolares</c:v>
                </c:pt>
                <c:pt idx="1">
                  <c:v>Usuarios infantiles</c:v>
                </c:pt>
                <c:pt idx="2">
                  <c:v>Usuarios adultos</c:v>
                </c:pt>
                <c:pt idx="3">
                  <c:v>Afiliados OS</c:v>
                </c:pt>
              </c:strCache>
            </c:strRef>
          </c:cat>
          <c:val>
            <c:numRef>
              <c:f>('Fig LON'!$E$3,'Fig LON'!$E$6,'Fig LON'!$E$9,'Fig LON'!$E$12)</c:f>
              <c:numCache>
                <c:formatCode>####.0000</c:formatCode>
                <c:ptCount val="4"/>
                <c:pt idx="0">
                  <c:v>7.2717198581560361</c:v>
                </c:pt>
                <c:pt idx="1">
                  <c:v>8.6563307493539998</c:v>
                </c:pt>
                <c:pt idx="2">
                  <c:v>7.4747474747474714</c:v>
                </c:pt>
                <c:pt idx="3">
                  <c:v>6.4388489208633048</c:v>
                </c:pt>
              </c:numCache>
            </c:numRef>
          </c:val>
        </c:ser>
        <c:dLbls>
          <c:showLegendKey val="0"/>
          <c:showVal val="0"/>
          <c:showCatName val="0"/>
          <c:showSerName val="0"/>
          <c:showPercent val="0"/>
          <c:showBubbleSize val="0"/>
        </c:dLbls>
        <c:gapWidth val="150"/>
        <c:axId val="40667648"/>
        <c:axId val="39720576"/>
      </c:barChart>
      <c:catAx>
        <c:axId val="40667648"/>
        <c:scaling>
          <c:orientation val="maxMin"/>
        </c:scaling>
        <c:delete val="0"/>
        <c:axPos val="l"/>
        <c:majorTickMark val="out"/>
        <c:minorTickMark val="none"/>
        <c:tickLblPos val="nextTo"/>
        <c:txPr>
          <a:bodyPr/>
          <a:lstStyle/>
          <a:p>
            <a:pPr>
              <a:defRPr sz="1400"/>
            </a:pPr>
            <a:endParaRPr lang="es-ES"/>
          </a:p>
        </c:txPr>
        <c:crossAx val="39720576"/>
        <c:crosses val="autoZero"/>
        <c:auto val="1"/>
        <c:lblAlgn val="ctr"/>
        <c:lblOffset val="100"/>
        <c:noMultiLvlLbl val="0"/>
      </c:catAx>
      <c:valAx>
        <c:axId val="39720576"/>
        <c:scaling>
          <c:orientation val="minMax"/>
          <c:max val="10"/>
        </c:scaling>
        <c:delete val="0"/>
        <c:axPos val="t"/>
        <c:majorGridlines/>
        <c:numFmt formatCode="#,##0" sourceLinked="0"/>
        <c:majorTickMark val="out"/>
        <c:minorTickMark val="none"/>
        <c:tickLblPos val="nextTo"/>
        <c:crossAx val="40667648"/>
        <c:crosses val="autoZero"/>
        <c:crossBetween val="between"/>
        <c:majorUnit val="1"/>
      </c:valAx>
    </c:plotArea>
    <c:plotVisOnly val="1"/>
    <c:dispBlanksAs val="gap"/>
    <c:showDLblsOverMax val="0"/>
  </c:chart>
  <c:spPr>
    <a:solidFill>
      <a:schemeClr val="bg1"/>
    </a:solidFill>
  </c:sp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5">
                <a:lumMod val="75000"/>
              </a:schemeClr>
            </a:solidFill>
          </c:spPr>
          <c:invertIfNegative val="0"/>
          <c:cat>
            <c:strRef>
              <c:f>'Fig LON'!$J$3:$J$6</c:f>
              <c:strCache>
                <c:ptCount val="4"/>
                <c:pt idx="0">
                  <c:v>Escolares</c:v>
                </c:pt>
                <c:pt idx="1">
                  <c:v>Usuarios infantiles</c:v>
                </c:pt>
                <c:pt idx="2">
                  <c:v>Usuarios adultos</c:v>
                </c:pt>
                <c:pt idx="3">
                  <c:v>Afiliados OS</c:v>
                </c:pt>
              </c:strCache>
            </c:strRef>
          </c:cat>
          <c:val>
            <c:numRef>
              <c:f>('Fig LON'!$E$3,'Fig LON'!$E$6,'Fig LON'!$E$9,'Fig LON'!$E$12)</c:f>
              <c:numCache>
                <c:formatCode>####.0000</c:formatCode>
                <c:ptCount val="4"/>
                <c:pt idx="0">
                  <c:v>7.2717198581560361</c:v>
                </c:pt>
                <c:pt idx="1">
                  <c:v>8.6563307493539998</c:v>
                </c:pt>
                <c:pt idx="2">
                  <c:v>7.4747474747474714</c:v>
                </c:pt>
                <c:pt idx="3">
                  <c:v>6.4388489208633048</c:v>
                </c:pt>
              </c:numCache>
            </c:numRef>
          </c:val>
        </c:ser>
        <c:dLbls>
          <c:showLegendKey val="0"/>
          <c:showVal val="0"/>
          <c:showCatName val="0"/>
          <c:showSerName val="0"/>
          <c:showPercent val="0"/>
          <c:showBubbleSize val="0"/>
        </c:dLbls>
        <c:gapWidth val="150"/>
        <c:axId val="40371712"/>
        <c:axId val="109019136"/>
      </c:barChart>
      <c:catAx>
        <c:axId val="40371712"/>
        <c:scaling>
          <c:orientation val="maxMin"/>
        </c:scaling>
        <c:delete val="0"/>
        <c:axPos val="l"/>
        <c:majorTickMark val="out"/>
        <c:minorTickMark val="none"/>
        <c:tickLblPos val="nextTo"/>
        <c:txPr>
          <a:bodyPr/>
          <a:lstStyle/>
          <a:p>
            <a:pPr>
              <a:defRPr sz="1400"/>
            </a:pPr>
            <a:endParaRPr lang="es-ES"/>
          </a:p>
        </c:txPr>
        <c:crossAx val="109019136"/>
        <c:crosses val="autoZero"/>
        <c:auto val="1"/>
        <c:lblAlgn val="ctr"/>
        <c:lblOffset val="100"/>
        <c:noMultiLvlLbl val="0"/>
      </c:catAx>
      <c:valAx>
        <c:axId val="109019136"/>
        <c:scaling>
          <c:orientation val="minMax"/>
          <c:max val="10"/>
        </c:scaling>
        <c:delete val="0"/>
        <c:axPos val="t"/>
        <c:majorGridlines/>
        <c:numFmt formatCode="#,##0" sourceLinked="0"/>
        <c:majorTickMark val="out"/>
        <c:minorTickMark val="none"/>
        <c:tickLblPos val="nextTo"/>
        <c:crossAx val="40371712"/>
        <c:crosses val="autoZero"/>
        <c:crossBetween val="between"/>
        <c:majorUnit val="1"/>
      </c:valAx>
    </c:plotArea>
    <c:plotVisOnly val="1"/>
    <c:dispBlanksAs val="gap"/>
    <c:showDLblsOverMax val="0"/>
  </c:chart>
  <c:spPr>
    <a:solidFill>
      <a:schemeClr val="bg1"/>
    </a:solidFill>
  </c:spPr>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489638351832589E-2"/>
          <c:y val="4.0117505636998625E-2"/>
          <c:w val="0.78117897920507284"/>
          <c:h val="0.56113465491610293"/>
        </c:manualLayout>
      </c:layout>
      <c:barChart>
        <c:barDir val="col"/>
        <c:grouping val="stacked"/>
        <c:varyColors val="0"/>
        <c:ser>
          <c:idx val="0"/>
          <c:order val="0"/>
          <c:tx>
            <c:strRef>
              <c:f>'Fig LON'!$L$21</c:f>
              <c:strCache>
                <c:ptCount val="1"/>
                <c:pt idx="0">
                  <c:v>Puntaje BAJO</c:v>
                </c:pt>
              </c:strCache>
            </c:strRef>
          </c:tx>
          <c:spPr>
            <a:solidFill>
              <a:schemeClr val="accent6">
                <a:lumMod val="75000"/>
              </a:schemeClr>
            </a:solidFill>
          </c:spPr>
          <c:invertIfNegative val="0"/>
          <c:cat>
            <c:multiLvlStrRef>
              <c:f>'Fig LON'!$J$22:$K$36</c:f>
              <c:multiLvlStrCache>
                <c:ptCount val="15"/>
                <c:lvl>
                  <c:pt idx="0">
                    <c:v>Pública</c:v>
                  </c:pt>
                  <c:pt idx="1">
                    <c:v>OS-Priv</c:v>
                  </c:pt>
                  <c:pt idx="2">
                    <c:v>2 OS-Priv</c:v>
                  </c:pt>
                  <c:pt idx="4">
                    <c:v>Pública</c:v>
                  </c:pt>
                  <c:pt idx="5">
                    <c:v>OS-Priv</c:v>
                  </c:pt>
                  <c:pt idx="6">
                    <c:v>2 OS-Priv</c:v>
                  </c:pt>
                  <c:pt idx="8">
                    <c:v>Pública</c:v>
                  </c:pt>
                  <c:pt idx="9">
                    <c:v>OS-Priv</c:v>
                  </c:pt>
                  <c:pt idx="10">
                    <c:v>2 OS-Priv</c:v>
                  </c:pt>
                  <c:pt idx="12">
                    <c:v>Pública</c:v>
                  </c:pt>
                  <c:pt idx="13">
                    <c:v>OS-Priv</c:v>
                  </c:pt>
                  <c:pt idx="14">
                    <c:v>2 OS-Priv</c:v>
                  </c:pt>
                </c:lvl>
                <c:lvl>
                  <c:pt idx="0">
                    <c:v>Escolares</c:v>
                  </c:pt>
                  <c:pt idx="4">
                    <c:v>Usuarios infantiles</c:v>
                  </c:pt>
                  <c:pt idx="8">
                    <c:v>Usuarios adultos</c:v>
                  </c:pt>
                  <c:pt idx="12">
                    <c:v>Afiliados OS</c:v>
                  </c:pt>
                </c:lvl>
              </c:multiLvlStrCache>
            </c:multiLvlStrRef>
          </c:cat>
          <c:val>
            <c:numRef>
              <c:f>'Fig LON'!$L$22:$L$36</c:f>
              <c:numCache>
                <c:formatCode>0.0</c:formatCode>
                <c:ptCount val="15"/>
                <c:pt idx="0">
                  <c:v>53.260869565217398</c:v>
                </c:pt>
                <c:pt idx="1">
                  <c:v>46.410256410256409</c:v>
                </c:pt>
                <c:pt idx="2">
                  <c:v>45.238095238095241</c:v>
                </c:pt>
                <c:pt idx="4">
                  <c:v>32.460732984293195</c:v>
                </c:pt>
                <c:pt idx="5">
                  <c:v>23.529411764705884</c:v>
                </c:pt>
                <c:pt idx="6">
                  <c:v>0</c:v>
                </c:pt>
                <c:pt idx="8">
                  <c:v>50</c:v>
                </c:pt>
                <c:pt idx="9">
                  <c:v>58.82352941176471</c:v>
                </c:pt>
                <c:pt idx="10">
                  <c:v>0</c:v>
                </c:pt>
                <c:pt idx="12">
                  <c:v>0</c:v>
                </c:pt>
                <c:pt idx="13">
                  <c:v>58.441558441558442</c:v>
                </c:pt>
                <c:pt idx="14">
                  <c:v>55.319148936170215</c:v>
                </c:pt>
              </c:numCache>
            </c:numRef>
          </c:val>
        </c:ser>
        <c:ser>
          <c:idx val="1"/>
          <c:order val="1"/>
          <c:tx>
            <c:strRef>
              <c:f>'Fig LON'!$M$21</c:f>
              <c:strCache>
                <c:ptCount val="1"/>
                <c:pt idx="0">
                  <c:v>Puntaje ALTO</c:v>
                </c:pt>
              </c:strCache>
            </c:strRef>
          </c:tx>
          <c:spPr>
            <a:solidFill>
              <a:schemeClr val="accent5">
                <a:lumMod val="75000"/>
              </a:schemeClr>
            </a:solidFill>
          </c:spPr>
          <c:invertIfNegative val="0"/>
          <c:cat>
            <c:multiLvlStrRef>
              <c:f>'Fig LON'!$J$22:$K$36</c:f>
              <c:multiLvlStrCache>
                <c:ptCount val="15"/>
                <c:lvl>
                  <c:pt idx="0">
                    <c:v>Pública</c:v>
                  </c:pt>
                  <c:pt idx="1">
                    <c:v>OS-Priv</c:v>
                  </c:pt>
                  <c:pt idx="2">
                    <c:v>2 OS-Priv</c:v>
                  </c:pt>
                  <c:pt idx="4">
                    <c:v>Pública</c:v>
                  </c:pt>
                  <c:pt idx="5">
                    <c:v>OS-Priv</c:v>
                  </c:pt>
                  <c:pt idx="6">
                    <c:v>2 OS-Priv</c:v>
                  </c:pt>
                  <c:pt idx="8">
                    <c:v>Pública</c:v>
                  </c:pt>
                  <c:pt idx="9">
                    <c:v>OS-Priv</c:v>
                  </c:pt>
                  <c:pt idx="10">
                    <c:v>2 OS-Priv</c:v>
                  </c:pt>
                  <c:pt idx="12">
                    <c:v>Pública</c:v>
                  </c:pt>
                  <c:pt idx="13">
                    <c:v>OS-Priv</c:v>
                  </c:pt>
                  <c:pt idx="14">
                    <c:v>2 OS-Priv</c:v>
                  </c:pt>
                </c:lvl>
                <c:lvl>
                  <c:pt idx="0">
                    <c:v>Escolares</c:v>
                  </c:pt>
                  <c:pt idx="4">
                    <c:v>Usuarios infantiles</c:v>
                  </c:pt>
                  <c:pt idx="8">
                    <c:v>Usuarios adultos</c:v>
                  </c:pt>
                  <c:pt idx="12">
                    <c:v>Afiliados OS</c:v>
                  </c:pt>
                </c:lvl>
              </c:multiLvlStrCache>
            </c:multiLvlStrRef>
          </c:cat>
          <c:val>
            <c:numRef>
              <c:f>'Fig LON'!$M$22:$M$36</c:f>
              <c:numCache>
                <c:formatCode>0.0</c:formatCode>
                <c:ptCount val="15"/>
                <c:pt idx="0">
                  <c:v>46.739130434782609</c:v>
                </c:pt>
                <c:pt idx="1">
                  <c:v>53.589743589743591</c:v>
                </c:pt>
                <c:pt idx="2">
                  <c:v>54.761904761904759</c:v>
                </c:pt>
                <c:pt idx="4">
                  <c:v>67.539267015706812</c:v>
                </c:pt>
                <c:pt idx="5">
                  <c:v>76.470588235294116</c:v>
                </c:pt>
                <c:pt idx="6">
                  <c:v>0</c:v>
                </c:pt>
                <c:pt idx="8">
                  <c:v>50</c:v>
                </c:pt>
                <c:pt idx="9">
                  <c:v>41.176470588235297</c:v>
                </c:pt>
                <c:pt idx="10">
                  <c:v>0</c:v>
                </c:pt>
                <c:pt idx="12">
                  <c:v>0</c:v>
                </c:pt>
                <c:pt idx="13">
                  <c:v>41.558441558441558</c:v>
                </c:pt>
                <c:pt idx="14">
                  <c:v>44.680851063829785</c:v>
                </c:pt>
              </c:numCache>
            </c:numRef>
          </c:val>
        </c:ser>
        <c:dLbls>
          <c:showLegendKey val="0"/>
          <c:showVal val="0"/>
          <c:showCatName val="0"/>
          <c:showSerName val="0"/>
          <c:showPercent val="0"/>
          <c:showBubbleSize val="0"/>
        </c:dLbls>
        <c:gapWidth val="150"/>
        <c:overlap val="100"/>
        <c:axId val="40373760"/>
        <c:axId val="109020864"/>
      </c:barChart>
      <c:catAx>
        <c:axId val="40373760"/>
        <c:scaling>
          <c:orientation val="minMax"/>
        </c:scaling>
        <c:delete val="0"/>
        <c:axPos val="b"/>
        <c:numFmt formatCode="0.0" sourceLinked="1"/>
        <c:majorTickMark val="out"/>
        <c:minorTickMark val="none"/>
        <c:tickLblPos val="nextTo"/>
        <c:txPr>
          <a:bodyPr/>
          <a:lstStyle/>
          <a:p>
            <a:pPr>
              <a:defRPr sz="1400"/>
            </a:pPr>
            <a:endParaRPr lang="es-ES"/>
          </a:p>
        </c:txPr>
        <c:crossAx val="109020864"/>
        <c:crosses val="autoZero"/>
        <c:auto val="1"/>
        <c:lblAlgn val="ctr"/>
        <c:lblOffset val="100"/>
        <c:noMultiLvlLbl val="0"/>
      </c:catAx>
      <c:valAx>
        <c:axId val="109020864"/>
        <c:scaling>
          <c:orientation val="minMax"/>
          <c:max val="100"/>
        </c:scaling>
        <c:delete val="0"/>
        <c:axPos val="l"/>
        <c:majorGridlines/>
        <c:numFmt formatCode="0" sourceLinked="0"/>
        <c:majorTickMark val="out"/>
        <c:minorTickMark val="none"/>
        <c:tickLblPos val="nextTo"/>
        <c:crossAx val="40373760"/>
        <c:crosses val="autoZero"/>
        <c:crossBetween val="between"/>
        <c:majorUnit val="10"/>
      </c:valAx>
    </c:plotArea>
    <c:legend>
      <c:legendPos val="r"/>
      <c:layout>
        <c:manualLayout>
          <c:xMode val="edge"/>
          <c:yMode val="edge"/>
          <c:x val="0.85475139253597332"/>
          <c:y val="0.25608461543933025"/>
          <c:w val="0.12089131431331429"/>
          <c:h val="0.31800211965374248"/>
        </c:manualLayout>
      </c:layout>
      <c:overlay val="0"/>
      <c:txPr>
        <a:bodyPr/>
        <a:lstStyle/>
        <a:p>
          <a:pPr>
            <a:defRPr sz="1200"/>
          </a:pPr>
          <a:endParaRPr lang="es-ES"/>
        </a:p>
      </c:txPr>
    </c:legend>
    <c:plotVisOnly val="1"/>
    <c:dispBlanksAs val="gap"/>
    <c:showDLblsOverMax val="0"/>
  </c:chart>
  <c:spPr>
    <a:solidFill>
      <a:schemeClr val="bg1"/>
    </a:solidFill>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5">
                <a:lumMod val="75000"/>
              </a:schemeClr>
            </a:solidFill>
          </c:spPr>
          <c:invertIfNegative val="0"/>
          <c:cat>
            <c:strRef>
              <c:f>'Fig SR'!$J$3:$J$6</c:f>
              <c:strCache>
                <c:ptCount val="4"/>
                <c:pt idx="0">
                  <c:v>Escolares</c:v>
                </c:pt>
                <c:pt idx="1">
                  <c:v>Usuarios infantiles</c:v>
                </c:pt>
                <c:pt idx="2">
                  <c:v>Usuarios adultos</c:v>
                </c:pt>
                <c:pt idx="3">
                  <c:v>Afiliados OS</c:v>
                </c:pt>
              </c:strCache>
            </c:strRef>
          </c:cat>
          <c:val>
            <c:numRef>
              <c:f>('Fig SR'!$F$3,'Fig SR'!$F$6,'Fig SR'!$F$9,'Fig SR'!$F$12)</c:f>
              <c:numCache>
                <c:formatCode>####.0000</c:formatCode>
                <c:ptCount val="4"/>
                <c:pt idx="0">
                  <c:v>6.9883985533747754</c:v>
                </c:pt>
                <c:pt idx="1">
                  <c:v>7.9371454504197834</c:v>
                </c:pt>
                <c:pt idx="2">
                  <c:v>6.9765604765604783</c:v>
                </c:pt>
                <c:pt idx="3">
                  <c:v>6.6425013835085789</c:v>
                </c:pt>
              </c:numCache>
            </c:numRef>
          </c:val>
        </c:ser>
        <c:dLbls>
          <c:showLegendKey val="0"/>
          <c:showVal val="0"/>
          <c:showCatName val="0"/>
          <c:showSerName val="0"/>
          <c:showPercent val="0"/>
          <c:showBubbleSize val="0"/>
        </c:dLbls>
        <c:gapWidth val="150"/>
        <c:axId val="39026176"/>
        <c:axId val="109023168"/>
      </c:barChart>
      <c:catAx>
        <c:axId val="39026176"/>
        <c:scaling>
          <c:orientation val="maxMin"/>
        </c:scaling>
        <c:delete val="0"/>
        <c:axPos val="l"/>
        <c:majorTickMark val="out"/>
        <c:minorTickMark val="none"/>
        <c:tickLblPos val="nextTo"/>
        <c:txPr>
          <a:bodyPr/>
          <a:lstStyle/>
          <a:p>
            <a:pPr>
              <a:defRPr sz="1400"/>
            </a:pPr>
            <a:endParaRPr lang="es-ES"/>
          </a:p>
        </c:txPr>
        <c:crossAx val="109023168"/>
        <c:crosses val="autoZero"/>
        <c:auto val="1"/>
        <c:lblAlgn val="ctr"/>
        <c:lblOffset val="100"/>
        <c:noMultiLvlLbl val="0"/>
      </c:catAx>
      <c:valAx>
        <c:axId val="109023168"/>
        <c:scaling>
          <c:orientation val="minMax"/>
          <c:max val="10"/>
        </c:scaling>
        <c:delete val="0"/>
        <c:axPos val="t"/>
        <c:majorGridlines/>
        <c:numFmt formatCode="#,##0" sourceLinked="0"/>
        <c:majorTickMark val="out"/>
        <c:minorTickMark val="none"/>
        <c:tickLblPos val="nextTo"/>
        <c:crossAx val="39026176"/>
        <c:crosses val="autoZero"/>
        <c:crossBetween val="between"/>
        <c:majorUnit val="1"/>
      </c:valAx>
    </c:plotArea>
    <c:plotVisOnly val="1"/>
    <c:dispBlanksAs val="gap"/>
    <c:showDLblsOverMax val="0"/>
  </c:chart>
  <c:spPr>
    <a:solidFill>
      <a:schemeClr val="bg1"/>
    </a:solidFill>
  </c:sp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0489638351832589E-2"/>
          <c:y val="4.0117505636998625E-2"/>
          <c:w val="0.78117897920507284"/>
          <c:h val="0.56113465491610293"/>
        </c:manualLayout>
      </c:layout>
      <c:barChart>
        <c:barDir val="col"/>
        <c:grouping val="stacked"/>
        <c:varyColors val="0"/>
        <c:ser>
          <c:idx val="0"/>
          <c:order val="0"/>
          <c:tx>
            <c:strRef>
              <c:f>'Fig SR'!$L$21</c:f>
              <c:strCache>
                <c:ptCount val="1"/>
                <c:pt idx="0">
                  <c:v>Puntaje BAJO</c:v>
                </c:pt>
              </c:strCache>
            </c:strRef>
          </c:tx>
          <c:spPr>
            <a:solidFill>
              <a:schemeClr val="accent6">
                <a:lumMod val="75000"/>
              </a:schemeClr>
            </a:solidFill>
          </c:spPr>
          <c:invertIfNegative val="0"/>
          <c:cat>
            <c:multiLvlStrRef>
              <c:f>'Fig SR'!$J$22:$K$36</c:f>
              <c:multiLvlStrCache>
                <c:ptCount val="15"/>
                <c:lvl>
                  <c:pt idx="0">
                    <c:v>Pública</c:v>
                  </c:pt>
                  <c:pt idx="1">
                    <c:v>OS-Priv</c:v>
                  </c:pt>
                  <c:pt idx="2">
                    <c:v>2 OS-Priv</c:v>
                  </c:pt>
                  <c:pt idx="4">
                    <c:v>Pública</c:v>
                  </c:pt>
                  <c:pt idx="5">
                    <c:v>OS-Priv</c:v>
                  </c:pt>
                  <c:pt idx="6">
                    <c:v>2 OS-Priv</c:v>
                  </c:pt>
                  <c:pt idx="8">
                    <c:v>Pública</c:v>
                  </c:pt>
                  <c:pt idx="9">
                    <c:v>OS-Priv</c:v>
                  </c:pt>
                  <c:pt idx="10">
                    <c:v>2 OS-Priv</c:v>
                  </c:pt>
                  <c:pt idx="12">
                    <c:v>Pública</c:v>
                  </c:pt>
                  <c:pt idx="13">
                    <c:v>OS-Priv</c:v>
                  </c:pt>
                  <c:pt idx="14">
                    <c:v>2 OS-Priv</c:v>
                  </c:pt>
                </c:lvl>
                <c:lvl>
                  <c:pt idx="0">
                    <c:v>Escolares</c:v>
                  </c:pt>
                  <c:pt idx="4">
                    <c:v>Usuarios infantiles</c:v>
                  </c:pt>
                  <c:pt idx="8">
                    <c:v>Usuarios adultos</c:v>
                  </c:pt>
                  <c:pt idx="12">
                    <c:v>Afiliados OS</c:v>
                  </c:pt>
                </c:lvl>
              </c:multiLvlStrCache>
            </c:multiLvlStrRef>
          </c:cat>
          <c:val>
            <c:numRef>
              <c:f>'Fig SR'!$L$22:$L$36</c:f>
              <c:numCache>
                <c:formatCode>0.0</c:formatCode>
                <c:ptCount val="15"/>
                <c:pt idx="0">
                  <c:v>38.851802403204275</c:v>
                </c:pt>
                <c:pt idx="1">
                  <c:v>38.557213930348261</c:v>
                </c:pt>
                <c:pt idx="2">
                  <c:v>31.782945736434108</c:v>
                </c:pt>
                <c:pt idx="4">
                  <c:v>32.258064516129032</c:v>
                </c:pt>
                <c:pt idx="5">
                  <c:v>27.27272727272727</c:v>
                </c:pt>
                <c:pt idx="6">
                  <c:v>0</c:v>
                </c:pt>
                <c:pt idx="8">
                  <c:v>71.341463414634148</c:v>
                </c:pt>
                <c:pt idx="9">
                  <c:v>79.411764705882348</c:v>
                </c:pt>
                <c:pt idx="10">
                  <c:v>0</c:v>
                </c:pt>
                <c:pt idx="12">
                  <c:v>0</c:v>
                </c:pt>
                <c:pt idx="13">
                  <c:v>81.385281385281388</c:v>
                </c:pt>
                <c:pt idx="14">
                  <c:v>72.340425531914889</c:v>
                </c:pt>
              </c:numCache>
            </c:numRef>
          </c:val>
        </c:ser>
        <c:ser>
          <c:idx val="1"/>
          <c:order val="1"/>
          <c:tx>
            <c:strRef>
              <c:f>'Fig SR'!$M$21</c:f>
              <c:strCache>
                <c:ptCount val="1"/>
                <c:pt idx="0">
                  <c:v>Puntaje ALTO</c:v>
                </c:pt>
              </c:strCache>
            </c:strRef>
          </c:tx>
          <c:spPr>
            <a:solidFill>
              <a:schemeClr val="accent5">
                <a:lumMod val="75000"/>
              </a:schemeClr>
            </a:solidFill>
          </c:spPr>
          <c:invertIfNegative val="0"/>
          <c:cat>
            <c:multiLvlStrRef>
              <c:f>'Fig SR'!$J$22:$K$36</c:f>
              <c:multiLvlStrCache>
                <c:ptCount val="15"/>
                <c:lvl>
                  <c:pt idx="0">
                    <c:v>Pública</c:v>
                  </c:pt>
                  <c:pt idx="1">
                    <c:v>OS-Priv</c:v>
                  </c:pt>
                  <c:pt idx="2">
                    <c:v>2 OS-Priv</c:v>
                  </c:pt>
                  <c:pt idx="4">
                    <c:v>Pública</c:v>
                  </c:pt>
                  <c:pt idx="5">
                    <c:v>OS-Priv</c:v>
                  </c:pt>
                  <c:pt idx="6">
                    <c:v>2 OS-Priv</c:v>
                  </c:pt>
                  <c:pt idx="8">
                    <c:v>Pública</c:v>
                  </c:pt>
                  <c:pt idx="9">
                    <c:v>OS-Priv</c:v>
                  </c:pt>
                  <c:pt idx="10">
                    <c:v>2 OS-Priv</c:v>
                  </c:pt>
                  <c:pt idx="12">
                    <c:v>Pública</c:v>
                  </c:pt>
                  <c:pt idx="13">
                    <c:v>OS-Priv</c:v>
                  </c:pt>
                  <c:pt idx="14">
                    <c:v>2 OS-Priv</c:v>
                  </c:pt>
                </c:lvl>
                <c:lvl>
                  <c:pt idx="0">
                    <c:v>Escolares</c:v>
                  </c:pt>
                  <c:pt idx="4">
                    <c:v>Usuarios infantiles</c:v>
                  </c:pt>
                  <c:pt idx="8">
                    <c:v>Usuarios adultos</c:v>
                  </c:pt>
                  <c:pt idx="12">
                    <c:v>Afiliados OS</c:v>
                  </c:pt>
                </c:lvl>
              </c:multiLvlStrCache>
            </c:multiLvlStrRef>
          </c:cat>
          <c:val>
            <c:numRef>
              <c:f>'Fig SR'!$M$22:$M$36</c:f>
              <c:numCache>
                <c:formatCode>0.0</c:formatCode>
                <c:ptCount val="15"/>
                <c:pt idx="0">
                  <c:v>61.148197596795725</c:v>
                </c:pt>
                <c:pt idx="1">
                  <c:v>61.442786069651731</c:v>
                </c:pt>
                <c:pt idx="2">
                  <c:v>68.217054263565885</c:v>
                </c:pt>
                <c:pt idx="4">
                  <c:v>67.741935483870961</c:v>
                </c:pt>
                <c:pt idx="5">
                  <c:v>72.727272727272734</c:v>
                </c:pt>
                <c:pt idx="6">
                  <c:v>0</c:v>
                </c:pt>
                <c:pt idx="8">
                  <c:v>28.658536585365859</c:v>
                </c:pt>
                <c:pt idx="9">
                  <c:v>20.588235294117649</c:v>
                </c:pt>
                <c:pt idx="10">
                  <c:v>0</c:v>
                </c:pt>
                <c:pt idx="12">
                  <c:v>0</c:v>
                </c:pt>
                <c:pt idx="13">
                  <c:v>18.614718614718615</c:v>
                </c:pt>
                <c:pt idx="14">
                  <c:v>27.659574468085108</c:v>
                </c:pt>
              </c:numCache>
            </c:numRef>
          </c:val>
        </c:ser>
        <c:dLbls>
          <c:showLegendKey val="0"/>
          <c:showVal val="0"/>
          <c:showCatName val="0"/>
          <c:showSerName val="0"/>
          <c:showPercent val="0"/>
          <c:showBubbleSize val="0"/>
        </c:dLbls>
        <c:gapWidth val="150"/>
        <c:overlap val="100"/>
        <c:axId val="40492032"/>
        <c:axId val="109025472"/>
      </c:barChart>
      <c:catAx>
        <c:axId val="40492032"/>
        <c:scaling>
          <c:orientation val="minMax"/>
        </c:scaling>
        <c:delete val="0"/>
        <c:axPos val="b"/>
        <c:numFmt formatCode="0.0" sourceLinked="1"/>
        <c:majorTickMark val="out"/>
        <c:minorTickMark val="none"/>
        <c:tickLblPos val="nextTo"/>
        <c:txPr>
          <a:bodyPr/>
          <a:lstStyle/>
          <a:p>
            <a:pPr>
              <a:defRPr sz="1400"/>
            </a:pPr>
            <a:endParaRPr lang="es-ES"/>
          </a:p>
        </c:txPr>
        <c:crossAx val="109025472"/>
        <c:crosses val="autoZero"/>
        <c:auto val="1"/>
        <c:lblAlgn val="ctr"/>
        <c:lblOffset val="100"/>
        <c:noMultiLvlLbl val="0"/>
      </c:catAx>
      <c:valAx>
        <c:axId val="109025472"/>
        <c:scaling>
          <c:orientation val="minMax"/>
          <c:max val="100"/>
        </c:scaling>
        <c:delete val="0"/>
        <c:axPos val="l"/>
        <c:majorGridlines/>
        <c:numFmt formatCode="0" sourceLinked="0"/>
        <c:majorTickMark val="out"/>
        <c:minorTickMark val="none"/>
        <c:tickLblPos val="nextTo"/>
        <c:crossAx val="40492032"/>
        <c:crosses val="autoZero"/>
        <c:crossBetween val="between"/>
        <c:majorUnit val="10"/>
      </c:valAx>
    </c:plotArea>
    <c:legend>
      <c:legendPos val="r"/>
      <c:layout>
        <c:manualLayout>
          <c:xMode val="edge"/>
          <c:yMode val="edge"/>
          <c:x val="0.85475139253597332"/>
          <c:y val="0.25608461543933025"/>
          <c:w val="0.12089131431331429"/>
          <c:h val="0.31800211965374248"/>
        </c:manualLayout>
      </c:layout>
      <c:overlay val="0"/>
      <c:txPr>
        <a:bodyPr/>
        <a:lstStyle/>
        <a:p>
          <a:pPr>
            <a:defRPr sz="1200"/>
          </a:pPr>
          <a:endParaRPr lang="es-ES"/>
        </a:p>
      </c:txPr>
    </c:legend>
    <c:plotVisOnly val="1"/>
    <c:dispBlanksAs val="gap"/>
    <c:showDLblsOverMax val="0"/>
  </c:chart>
  <c:spPr>
    <a:solidFill>
      <a:schemeClr val="bg1"/>
    </a:solidFill>
  </c:sp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bar"/>
        <c:grouping val="clustered"/>
        <c:varyColors val="0"/>
        <c:ser>
          <c:idx val="0"/>
          <c:order val="0"/>
          <c:spPr>
            <a:solidFill>
              <a:schemeClr val="accent5">
                <a:lumMod val="75000"/>
              </a:schemeClr>
            </a:solidFill>
          </c:spPr>
          <c:invertIfNegative val="0"/>
          <c:cat>
            <c:strRef>
              <c:f>'Fig SR'!$J$3:$J$6</c:f>
              <c:strCache>
                <c:ptCount val="4"/>
                <c:pt idx="0">
                  <c:v>Escolares</c:v>
                </c:pt>
                <c:pt idx="1">
                  <c:v>Usuarios infantiles</c:v>
                </c:pt>
                <c:pt idx="2">
                  <c:v>Usuarios adultos</c:v>
                </c:pt>
                <c:pt idx="3">
                  <c:v>Afiliados OS</c:v>
                </c:pt>
              </c:strCache>
            </c:strRef>
          </c:cat>
          <c:val>
            <c:numRef>
              <c:f>('Fig SR'!$F$3,'Fig SR'!$F$6,'Fig SR'!$F$9,'Fig SR'!$F$12)</c:f>
              <c:numCache>
                <c:formatCode>####.0000</c:formatCode>
                <c:ptCount val="4"/>
                <c:pt idx="0">
                  <c:v>6.9883985533747754</c:v>
                </c:pt>
                <c:pt idx="1">
                  <c:v>7.9371454504197834</c:v>
                </c:pt>
                <c:pt idx="2">
                  <c:v>6.9765604765604783</c:v>
                </c:pt>
                <c:pt idx="3">
                  <c:v>6.6425013835085789</c:v>
                </c:pt>
              </c:numCache>
            </c:numRef>
          </c:val>
        </c:ser>
        <c:dLbls>
          <c:showLegendKey val="0"/>
          <c:showVal val="0"/>
          <c:showCatName val="0"/>
          <c:showSerName val="0"/>
          <c:showPercent val="0"/>
          <c:showBubbleSize val="0"/>
        </c:dLbls>
        <c:gapWidth val="150"/>
        <c:axId val="40491008"/>
        <c:axId val="109027328"/>
      </c:barChart>
      <c:catAx>
        <c:axId val="40491008"/>
        <c:scaling>
          <c:orientation val="maxMin"/>
        </c:scaling>
        <c:delete val="0"/>
        <c:axPos val="l"/>
        <c:majorTickMark val="out"/>
        <c:minorTickMark val="none"/>
        <c:tickLblPos val="nextTo"/>
        <c:txPr>
          <a:bodyPr/>
          <a:lstStyle/>
          <a:p>
            <a:pPr>
              <a:defRPr sz="1400"/>
            </a:pPr>
            <a:endParaRPr lang="es-ES"/>
          </a:p>
        </c:txPr>
        <c:crossAx val="109027328"/>
        <c:crosses val="autoZero"/>
        <c:auto val="1"/>
        <c:lblAlgn val="ctr"/>
        <c:lblOffset val="100"/>
        <c:noMultiLvlLbl val="0"/>
      </c:catAx>
      <c:valAx>
        <c:axId val="109027328"/>
        <c:scaling>
          <c:orientation val="minMax"/>
          <c:max val="10"/>
        </c:scaling>
        <c:delete val="0"/>
        <c:axPos val="t"/>
        <c:majorGridlines/>
        <c:numFmt formatCode="#,##0" sourceLinked="0"/>
        <c:majorTickMark val="out"/>
        <c:minorTickMark val="none"/>
        <c:tickLblPos val="nextTo"/>
        <c:crossAx val="40491008"/>
        <c:crosses val="autoZero"/>
        <c:crossBetween val="between"/>
        <c:majorUnit val="1"/>
      </c:valAx>
    </c:plotArea>
    <c:plotVisOnly val="1"/>
    <c:dispBlanksAs val="gap"/>
    <c:showDLblsOverMax val="0"/>
  </c:chart>
  <c:spPr>
    <a:solidFill>
      <a:schemeClr val="bg1"/>
    </a:solidFill>
  </c:sp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A16B36-3422-41A2-A340-3CB64564A6BB}" type="datetimeFigureOut">
              <a:rPr lang="es-ES" smtClean="0"/>
              <a:t>04/12/2014</a:t>
            </a:fld>
            <a:endParaRPr lang="es-ES"/>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9542F1C-CC61-4A95-A669-11267F464C0B}" type="slidenum">
              <a:rPr lang="es-ES" smtClean="0"/>
              <a:t>‹Nº›</a:t>
            </a:fld>
            <a:endParaRPr lang="es-ES"/>
          </a:p>
        </p:txBody>
      </p:sp>
    </p:spTree>
    <p:extLst>
      <p:ext uri="{BB962C8B-B14F-4D97-AF65-F5344CB8AC3E}">
        <p14:creationId xmlns:p14="http://schemas.microsoft.com/office/powerpoint/2010/main" val="6138221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5886" eaLnBrk="0" hangingPunct="0">
              <a:defRPr>
                <a:solidFill>
                  <a:schemeClr val="tx1"/>
                </a:solidFill>
                <a:latin typeface="Bookman Old Style" pitchFamily="18" charset="0"/>
              </a:defRPr>
            </a:lvl1pPr>
            <a:lvl2pPr marL="685676" indent="-263722" defTabSz="865886" eaLnBrk="0" hangingPunct="0">
              <a:defRPr>
                <a:solidFill>
                  <a:schemeClr val="tx1"/>
                </a:solidFill>
                <a:latin typeface="Bookman Old Style" pitchFamily="18" charset="0"/>
              </a:defRPr>
            </a:lvl2pPr>
            <a:lvl3pPr marL="1054886" indent="-210977" defTabSz="865886" eaLnBrk="0" hangingPunct="0">
              <a:defRPr>
                <a:solidFill>
                  <a:schemeClr val="tx1"/>
                </a:solidFill>
                <a:latin typeface="Bookman Old Style" pitchFamily="18" charset="0"/>
              </a:defRPr>
            </a:lvl3pPr>
            <a:lvl4pPr marL="1476841" indent="-210977" defTabSz="865886" eaLnBrk="0" hangingPunct="0">
              <a:defRPr>
                <a:solidFill>
                  <a:schemeClr val="tx1"/>
                </a:solidFill>
                <a:latin typeface="Bookman Old Style" pitchFamily="18" charset="0"/>
              </a:defRPr>
            </a:lvl4pPr>
            <a:lvl5pPr marL="1898795" indent="-210977" defTabSz="865886" eaLnBrk="0" hangingPunct="0">
              <a:defRPr>
                <a:solidFill>
                  <a:schemeClr val="tx1"/>
                </a:solidFill>
                <a:latin typeface="Bookman Old Style" pitchFamily="18" charset="0"/>
              </a:defRPr>
            </a:lvl5pPr>
            <a:lvl6pPr marL="2320750" indent="-210977" defTabSz="865886" eaLnBrk="0" fontAlgn="base" hangingPunct="0">
              <a:spcBef>
                <a:spcPct val="0"/>
              </a:spcBef>
              <a:spcAft>
                <a:spcPct val="0"/>
              </a:spcAft>
              <a:defRPr>
                <a:solidFill>
                  <a:schemeClr val="tx1"/>
                </a:solidFill>
                <a:latin typeface="Bookman Old Style" pitchFamily="18" charset="0"/>
              </a:defRPr>
            </a:lvl6pPr>
            <a:lvl7pPr marL="2742705" indent="-210977" defTabSz="865886" eaLnBrk="0" fontAlgn="base" hangingPunct="0">
              <a:spcBef>
                <a:spcPct val="0"/>
              </a:spcBef>
              <a:spcAft>
                <a:spcPct val="0"/>
              </a:spcAft>
              <a:defRPr>
                <a:solidFill>
                  <a:schemeClr val="tx1"/>
                </a:solidFill>
                <a:latin typeface="Bookman Old Style" pitchFamily="18" charset="0"/>
              </a:defRPr>
            </a:lvl7pPr>
            <a:lvl8pPr marL="3164659" indent="-210977" defTabSz="865886" eaLnBrk="0" fontAlgn="base" hangingPunct="0">
              <a:spcBef>
                <a:spcPct val="0"/>
              </a:spcBef>
              <a:spcAft>
                <a:spcPct val="0"/>
              </a:spcAft>
              <a:defRPr>
                <a:solidFill>
                  <a:schemeClr val="tx1"/>
                </a:solidFill>
                <a:latin typeface="Bookman Old Style" pitchFamily="18" charset="0"/>
              </a:defRPr>
            </a:lvl8pPr>
            <a:lvl9pPr marL="3586614" indent="-210977" defTabSz="865886" eaLnBrk="0" fontAlgn="base" hangingPunct="0">
              <a:spcBef>
                <a:spcPct val="0"/>
              </a:spcBef>
              <a:spcAft>
                <a:spcPct val="0"/>
              </a:spcAft>
              <a:defRPr>
                <a:solidFill>
                  <a:schemeClr val="tx1"/>
                </a:solidFill>
                <a:latin typeface="Bookman Old Style" pitchFamily="18" charset="0"/>
              </a:defRPr>
            </a:lvl9pPr>
          </a:lstStyle>
          <a:p>
            <a:pPr eaLnBrk="1" hangingPunct="1"/>
            <a:fld id="{297199BF-2D12-4C90-89E3-640ED77612E0}" type="slidenum">
              <a:rPr lang="es-ES_tradnl" altLang="es-ES" smtClean="0">
                <a:latin typeface="Arial" charset="0"/>
              </a:rPr>
              <a:pPr eaLnBrk="1" hangingPunct="1"/>
              <a:t>3</a:t>
            </a:fld>
            <a:endParaRPr lang="es-ES_tradnl" altLang="es-ES" smtClean="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AR" altLang="es-ES" sz="800" dirty="0"/>
              <a:t>Después de estos primeros lineamientos, </a:t>
            </a:r>
            <a:r>
              <a:rPr lang="es-AR" altLang="es-ES" sz="800" b="1" dirty="0" err="1"/>
              <a:t>Barbara</a:t>
            </a:r>
            <a:r>
              <a:rPr lang="es-AR" altLang="es-ES" sz="800" b="1" dirty="0"/>
              <a:t> </a:t>
            </a:r>
            <a:r>
              <a:rPr lang="es-AR" altLang="es-ES" sz="800" b="1" dirty="0" err="1"/>
              <a:t>Starfield</a:t>
            </a:r>
            <a:r>
              <a:rPr lang="es-AR" altLang="es-ES" sz="800" b="1" dirty="0"/>
              <a:t> definió un modelo teórico para la evaluación </a:t>
            </a:r>
            <a:r>
              <a:rPr lang="es-AR" altLang="es-ES" sz="800" dirty="0"/>
              <a:t>de la APS, ampliamente aceptado a nivel internacional que plantea que a grandes rasgos, que el foco de la atención debe ser el individuo y no la enfermedad (</a:t>
            </a:r>
            <a:r>
              <a:rPr lang="es-AR" altLang="es-ES" sz="800" dirty="0" err="1"/>
              <a:t>Starfield</a:t>
            </a:r>
            <a:r>
              <a:rPr lang="es-AR" altLang="es-ES" sz="800" dirty="0"/>
              <a:t>, 2001). </a:t>
            </a:r>
          </a:p>
          <a:p>
            <a:r>
              <a:rPr lang="es-AR" altLang="es-ES" sz="800" dirty="0"/>
              <a:t>Este modelo define características o funciones esenciales y secundarias de la APS, que se pueden examinar a través de elementos estructurales y de proceso de los sistemas o servicios de salud</a:t>
            </a:r>
          </a:p>
          <a:p>
            <a:pPr eaLnBrk="1" hangingPunct="1">
              <a:lnSpc>
                <a:spcPct val="90000"/>
              </a:lnSpc>
            </a:pPr>
            <a:endParaRPr lang="es-ES" altLang="es-ES" sz="800"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5886" eaLnBrk="0" hangingPunct="0">
              <a:defRPr>
                <a:solidFill>
                  <a:schemeClr val="tx1"/>
                </a:solidFill>
                <a:latin typeface="Bookman Old Style" pitchFamily="18" charset="0"/>
              </a:defRPr>
            </a:lvl1pPr>
            <a:lvl2pPr marL="685676" indent="-263722" defTabSz="865886" eaLnBrk="0" hangingPunct="0">
              <a:defRPr>
                <a:solidFill>
                  <a:schemeClr val="tx1"/>
                </a:solidFill>
                <a:latin typeface="Bookman Old Style" pitchFamily="18" charset="0"/>
              </a:defRPr>
            </a:lvl2pPr>
            <a:lvl3pPr marL="1054886" indent="-210977" defTabSz="865886" eaLnBrk="0" hangingPunct="0">
              <a:defRPr>
                <a:solidFill>
                  <a:schemeClr val="tx1"/>
                </a:solidFill>
                <a:latin typeface="Bookman Old Style" pitchFamily="18" charset="0"/>
              </a:defRPr>
            </a:lvl3pPr>
            <a:lvl4pPr marL="1476841" indent="-210977" defTabSz="865886" eaLnBrk="0" hangingPunct="0">
              <a:defRPr>
                <a:solidFill>
                  <a:schemeClr val="tx1"/>
                </a:solidFill>
                <a:latin typeface="Bookman Old Style" pitchFamily="18" charset="0"/>
              </a:defRPr>
            </a:lvl4pPr>
            <a:lvl5pPr marL="1898795" indent="-210977" defTabSz="865886" eaLnBrk="0" hangingPunct="0">
              <a:defRPr>
                <a:solidFill>
                  <a:schemeClr val="tx1"/>
                </a:solidFill>
                <a:latin typeface="Bookman Old Style" pitchFamily="18" charset="0"/>
              </a:defRPr>
            </a:lvl5pPr>
            <a:lvl6pPr marL="2320750" indent="-210977" defTabSz="865886" eaLnBrk="0" fontAlgn="base" hangingPunct="0">
              <a:spcBef>
                <a:spcPct val="0"/>
              </a:spcBef>
              <a:spcAft>
                <a:spcPct val="0"/>
              </a:spcAft>
              <a:defRPr>
                <a:solidFill>
                  <a:schemeClr val="tx1"/>
                </a:solidFill>
                <a:latin typeface="Bookman Old Style" pitchFamily="18" charset="0"/>
              </a:defRPr>
            </a:lvl6pPr>
            <a:lvl7pPr marL="2742705" indent="-210977" defTabSz="865886" eaLnBrk="0" fontAlgn="base" hangingPunct="0">
              <a:spcBef>
                <a:spcPct val="0"/>
              </a:spcBef>
              <a:spcAft>
                <a:spcPct val="0"/>
              </a:spcAft>
              <a:defRPr>
                <a:solidFill>
                  <a:schemeClr val="tx1"/>
                </a:solidFill>
                <a:latin typeface="Bookman Old Style" pitchFamily="18" charset="0"/>
              </a:defRPr>
            </a:lvl7pPr>
            <a:lvl8pPr marL="3164659" indent="-210977" defTabSz="865886" eaLnBrk="0" fontAlgn="base" hangingPunct="0">
              <a:spcBef>
                <a:spcPct val="0"/>
              </a:spcBef>
              <a:spcAft>
                <a:spcPct val="0"/>
              </a:spcAft>
              <a:defRPr>
                <a:solidFill>
                  <a:schemeClr val="tx1"/>
                </a:solidFill>
                <a:latin typeface="Bookman Old Style" pitchFamily="18" charset="0"/>
              </a:defRPr>
            </a:lvl8pPr>
            <a:lvl9pPr marL="3586614" indent="-210977" defTabSz="865886" eaLnBrk="0" fontAlgn="base" hangingPunct="0">
              <a:spcBef>
                <a:spcPct val="0"/>
              </a:spcBef>
              <a:spcAft>
                <a:spcPct val="0"/>
              </a:spcAft>
              <a:defRPr>
                <a:solidFill>
                  <a:schemeClr val="tx1"/>
                </a:solidFill>
                <a:latin typeface="Bookman Old Style" pitchFamily="18" charset="0"/>
              </a:defRPr>
            </a:lvl9pPr>
          </a:lstStyle>
          <a:p>
            <a:pPr eaLnBrk="1" hangingPunct="1"/>
            <a:fld id="{297199BF-2D12-4C90-89E3-640ED77612E0}" type="slidenum">
              <a:rPr lang="es-ES_tradnl" altLang="es-ES" smtClean="0">
                <a:latin typeface="Arial" charset="0"/>
              </a:rPr>
              <a:pPr eaLnBrk="1" hangingPunct="1"/>
              <a:t>5</a:t>
            </a:fld>
            <a:endParaRPr lang="es-ES_tradnl" altLang="es-ES" smtClean="0">
              <a:latin typeface="Arial" charset="0"/>
            </a:endParaRPr>
          </a:p>
        </p:txBody>
      </p:sp>
      <p:sp>
        <p:nvSpPr>
          <p:cNvPr id="76803" name="Rectangle 2"/>
          <p:cNvSpPr>
            <a:spLocks noGrp="1" noRot="1" noChangeAspect="1" noChangeArrowheads="1" noTextEdit="1"/>
          </p:cNvSpPr>
          <p:nvPr>
            <p:ph type="sldImg"/>
          </p:nvPr>
        </p:nvSpPr>
        <p:spPr>
          <a:ln/>
        </p:spPr>
      </p:sp>
      <p:sp>
        <p:nvSpPr>
          <p:cNvPr id="768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s-AR" altLang="es-ES" sz="800" dirty="0"/>
              <a:t>Después de estos primeros lineamientos, </a:t>
            </a:r>
            <a:r>
              <a:rPr lang="es-AR" altLang="es-ES" sz="800" b="1" dirty="0" err="1"/>
              <a:t>Barbara</a:t>
            </a:r>
            <a:r>
              <a:rPr lang="es-AR" altLang="es-ES" sz="800" b="1" dirty="0"/>
              <a:t> </a:t>
            </a:r>
            <a:r>
              <a:rPr lang="es-AR" altLang="es-ES" sz="800" b="1" dirty="0" err="1"/>
              <a:t>Starfield</a:t>
            </a:r>
            <a:r>
              <a:rPr lang="es-AR" altLang="es-ES" sz="800" b="1" dirty="0"/>
              <a:t> definió un modelo teórico para la evaluación </a:t>
            </a:r>
            <a:r>
              <a:rPr lang="es-AR" altLang="es-ES" sz="800" dirty="0"/>
              <a:t>de la APS, ampliamente aceptado a nivel internacional que plantea que a grandes rasgos, que el foco de la atención debe ser el individuo y no la enfermedad (</a:t>
            </a:r>
            <a:r>
              <a:rPr lang="es-AR" altLang="es-ES" sz="800" dirty="0" err="1"/>
              <a:t>Starfield</a:t>
            </a:r>
            <a:r>
              <a:rPr lang="es-AR" altLang="es-ES" sz="800" dirty="0"/>
              <a:t>, 2001). </a:t>
            </a:r>
          </a:p>
          <a:p>
            <a:r>
              <a:rPr lang="es-AR" altLang="es-ES" sz="800" dirty="0"/>
              <a:t>Este modelo define características o funciones esenciales y secundarias de la APS, que se pueden examinar a través de elementos estructurales y de proceso de los sistemas o servicios de salud</a:t>
            </a:r>
          </a:p>
          <a:p>
            <a:pPr eaLnBrk="1" hangingPunct="1">
              <a:lnSpc>
                <a:spcPct val="90000"/>
              </a:lnSpc>
            </a:pPr>
            <a:endParaRPr lang="es-ES" altLang="es-ES" sz="8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865886" eaLnBrk="0" hangingPunct="0">
              <a:defRPr>
                <a:solidFill>
                  <a:schemeClr val="tx1"/>
                </a:solidFill>
                <a:latin typeface="Bookman Old Style" pitchFamily="18" charset="0"/>
              </a:defRPr>
            </a:lvl1pPr>
            <a:lvl2pPr marL="685676" indent="-263722" defTabSz="865886" eaLnBrk="0" hangingPunct="0">
              <a:defRPr>
                <a:solidFill>
                  <a:schemeClr val="tx1"/>
                </a:solidFill>
                <a:latin typeface="Bookman Old Style" pitchFamily="18" charset="0"/>
              </a:defRPr>
            </a:lvl2pPr>
            <a:lvl3pPr marL="1054886" indent="-210977" defTabSz="865886" eaLnBrk="0" hangingPunct="0">
              <a:defRPr>
                <a:solidFill>
                  <a:schemeClr val="tx1"/>
                </a:solidFill>
                <a:latin typeface="Bookman Old Style" pitchFamily="18" charset="0"/>
              </a:defRPr>
            </a:lvl3pPr>
            <a:lvl4pPr marL="1476841" indent="-210977" defTabSz="865886" eaLnBrk="0" hangingPunct="0">
              <a:defRPr>
                <a:solidFill>
                  <a:schemeClr val="tx1"/>
                </a:solidFill>
                <a:latin typeface="Bookman Old Style" pitchFamily="18" charset="0"/>
              </a:defRPr>
            </a:lvl4pPr>
            <a:lvl5pPr marL="1898795" indent="-210977" defTabSz="865886" eaLnBrk="0" hangingPunct="0">
              <a:defRPr>
                <a:solidFill>
                  <a:schemeClr val="tx1"/>
                </a:solidFill>
                <a:latin typeface="Bookman Old Style" pitchFamily="18" charset="0"/>
              </a:defRPr>
            </a:lvl5pPr>
            <a:lvl6pPr marL="2320750" indent="-210977" defTabSz="865886" eaLnBrk="0" fontAlgn="base" hangingPunct="0">
              <a:spcBef>
                <a:spcPct val="0"/>
              </a:spcBef>
              <a:spcAft>
                <a:spcPct val="0"/>
              </a:spcAft>
              <a:defRPr>
                <a:solidFill>
                  <a:schemeClr val="tx1"/>
                </a:solidFill>
                <a:latin typeface="Bookman Old Style" pitchFamily="18" charset="0"/>
              </a:defRPr>
            </a:lvl6pPr>
            <a:lvl7pPr marL="2742705" indent="-210977" defTabSz="865886" eaLnBrk="0" fontAlgn="base" hangingPunct="0">
              <a:spcBef>
                <a:spcPct val="0"/>
              </a:spcBef>
              <a:spcAft>
                <a:spcPct val="0"/>
              </a:spcAft>
              <a:defRPr>
                <a:solidFill>
                  <a:schemeClr val="tx1"/>
                </a:solidFill>
                <a:latin typeface="Bookman Old Style" pitchFamily="18" charset="0"/>
              </a:defRPr>
            </a:lvl7pPr>
            <a:lvl8pPr marL="3164659" indent="-210977" defTabSz="865886" eaLnBrk="0" fontAlgn="base" hangingPunct="0">
              <a:spcBef>
                <a:spcPct val="0"/>
              </a:spcBef>
              <a:spcAft>
                <a:spcPct val="0"/>
              </a:spcAft>
              <a:defRPr>
                <a:solidFill>
                  <a:schemeClr val="tx1"/>
                </a:solidFill>
                <a:latin typeface="Bookman Old Style" pitchFamily="18" charset="0"/>
              </a:defRPr>
            </a:lvl8pPr>
            <a:lvl9pPr marL="3586614" indent="-210977" defTabSz="865886" eaLnBrk="0" fontAlgn="base" hangingPunct="0">
              <a:spcBef>
                <a:spcPct val="0"/>
              </a:spcBef>
              <a:spcAft>
                <a:spcPct val="0"/>
              </a:spcAft>
              <a:defRPr>
                <a:solidFill>
                  <a:schemeClr val="tx1"/>
                </a:solidFill>
                <a:latin typeface="Bookman Old Style" pitchFamily="18" charset="0"/>
              </a:defRPr>
            </a:lvl9pPr>
          </a:lstStyle>
          <a:p>
            <a:pPr eaLnBrk="1" hangingPunct="1"/>
            <a:fld id="{EAD6F395-17BE-4849-9BA5-0713ABC08245}" type="slidenum">
              <a:rPr lang="es-ES_tradnl" altLang="es-ES" smtClean="0">
                <a:latin typeface="Arial" charset="0"/>
              </a:rPr>
              <a:pPr eaLnBrk="1" hangingPunct="1"/>
              <a:t>6</a:t>
            </a:fld>
            <a:endParaRPr lang="es-ES_tradnl" altLang="es-ES" smtClean="0">
              <a:latin typeface="Arial" charset="0"/>
            </a:endParaRPr>
          </a:p>
        </p:txBody>
      </p:sp>
      <p:sp>
        <p:nvSpPr>
          <p:cNvPr id="77827" name="Rectangle 2"/>
          <p:cNvSpPr>
            <a:spLocks noGrp="1" noRot="1" noChangeAspect="1" noChangeArrowheads="1" noTextEdit="1"/>
          </p:cNvSpPr>
          <p:nvPr>
            <p:ph type="sldImg"/>
          </p:nvPr>
        </p:nvSpPr>
        <p:spPr>
          <a:ln/>
        </p:spPr>
      </p:sp>
      <p:sp>
        <p:nvSpPr>
          <p:cNvPr id="778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lnSpc>
                <a:spcPct val="90000"/>
              </a:lnSpc>
            </a:pPr>
            <a:r>
              <a:rPr lang="es-ES" altLang="es-ES" sz="800" b="1" dirty="0">
                <a:solidFill>
                  <a:schemeClr val="accent1"/>
                </a:solidFill>
              </a:rPr>
              <a:t>Primer contacto</a:t>
            </a:r>
            <a:r>
              <a:rPr lang="es-ES" altLang="es-ES" sz="800" dirty="0">
                <a:solidFill>
                  <a:schemeClr val="accent1"/>
                </a:solidFill>
              </a:rPr>
              <a:t>: la APS debe ser el nivel de atención con el que las personas establezcan el primer contacto para temas referentes a su salud, exceptuando las situaciones de emergencia.</a:t>
            </a:r>
          </a:p>
          <a:p>
            <a:pPr eaLnBrk="1" hangingPunct="1">
              <a:lnSpc>
                <a:spcPct val="90000"/>
              </a:lnSpc>
            </a:pPr>
            <a:r>
              <a:rPr lang="es-ES" altLang="es-ES" sz="800" b="1" dirty="0">
                <a:solidFill>
                  <a:schemeClr val="accent1"/>
                </a:solidFill>
              </a:rPr>
              <a:t>Continuidad</a:t>
            </a:r>
            <a:r>
              <a:rPr lang="es-ES" altLang="es-ES" sz="800" dirty="0">
                <a:solidFill>
                  <a:schemeClr val="accent1"/>
                </a:solidFill>
              </a:rPr>
              <a:t>: el profesional de la atención primaria debe tener la posibilidad de ejercer una continuidad en los cuidados, de realizar una atención longitudinal en el tiempo.</a:t>
            </a:r>
          </a:p>
          <a:p>
            <a:pPr eaLnBrk="1" hangingPunct="1">
              <a:lnSpc>
                <a:spcPct val="90000"/>
              </a:lnSpc>
            </a:pPr>
            <a:r>
              <a:rPr lang="es-ES" altLang="es-ES" sz="800" b="1" dirty="0">
                <a:solidFill>
                  <a:schemeClr val="accent1"/>
                </a:solidFill>
              </a:rPr>
              <a:t>Globalidad o Extensión</a:t>
            </a:r>
            <a:r>
              <a:rPr lang="es-ES" altLang="es-ES" sz="800" dirty="0">
                <a:solidFill>
                  <a:schemeClr val="accent1"/>
                </a:solidFill>
              </a:rPr>
              <a:t>: la APS debe ofrecer una atención global, extensa, no centrada sólo en la resolución de los problemas de salud que se demandan sino, por ejemplo, realizar intervenciones preventivas, en respuesta a las necesidades en salud más prevalentes.</a:t>
            </a:r>
          </a:p>
          <a:p>
            <a:pPr eaLnBrk="1" hangingPunct="1">
              <a:lnSpc>
                <a:spcPct val="90000"/>
              </a:lnSpc>
            </a:pPr>
            <a:r>
              <a:rPr lang="es-ES" altLang="es-ES" sz="800" b="1" dirty="0">
                <a:solidFill>
                  <a:schemeClr val="accent1"/>
                </a:solidFill>
              </a:rPr>
              <a:t>Coordinación</a:t>
            </a:r>
            <a:r>
              <a:rPr lang="es-ES" altLang="es-ES" sz="800" dirty="0">
                <a:solidFill>
                  <a:schemeClr val="accent1"/>
                </a:solidFill>
              </a:rPr>
              <a:t>: la APS debe estar coordinada con el resto de niveles asistenciales.</a:t>
            </a:r>
          </a:p>
          <a:p>
            <a:pPr eaLnBrk="1" hangingPunct="1">
              <a:lnSpc>
                <a:spcPct val="90000"/>
              </a:lnSpc>
            </a:pPr>
            <a:r>
              <a:rPr lang="es-ES" altLang="es-ES" sz="800" b="1" dirty="0">
                <a:solidFill>
                  <a:schemeClr val="accent1"/>
                </a:solidFill>
              </a:rPr>
              <a:t>Enfoque familiar</a:t>
            </a:r>
            <a:r>
              <a:rPr lang="es-ES" altLang="es-ES" sz="800" dirty="0">
                <a:solidFill>
                  <a:schemeClr val="accent1"/>
                </a:solidFill>
              </a:rPr>
              <a:t>: es importante centrar la salud de los individuos en el contexto social más cercano, la familia.</a:t>
            </a:r>
          </a:p>
          <a:p>
            <a:pPr eaLnBrk="1" hangingPunct="1">
              <a:lnSpc>
                <a:spcPct val="90000"/>
              </a:lnSpc>
            </a:pPr>
            <a:r>
              <a:rPr lang="es-ES" altLang="es-ES" sz="800" b="1" dirty="0">
                <a:solidFill>
                  <a:schemeClr val="accent1"/>
                </a:solidFill>
              </a:rPr>
              <a:t>Orientación comunitaria</a:t>
            </a:r>
            <a:r>
              <a:rPr lang="es-ES" altLang="es-ES" sz="800" dirty="0">
                <a:solidFill>
                  <a:schemeClr val="accent1"/>
                </a:solidFill>
              </a:rPr>
              <a:t>: es necesario orientar la atención a la resolución de los problemas de salud de la comunidad a la cual tiene como población diana.</a:t>
            </a:r>
          </a:p>
          <a:p>
            <a:pPr eaLnBrk="1" hangingPunct="1">
              <a:lnSpc>
                <a:spcPct val="90000"/>
              </a:lnSpc>
            </a:pPr>
            <a:r>
              <a:rPr lang="es-ES" altLang="es-ES" sz="800" b="1" dirty="0">
                <a:solidFill>
                  <a:schemeClr val="accent1"/>
                </a:solidFill>
              </a:rPr>
              <a:t>Competencia cultural</a:t>
            </a:r>
            <a:r>
              <a:rPr lang="es-ES" altLang="es-ES" sz="800" dirty="0">
                <a:solidFill>
                  <a:schemeClr val="accent1"/>
                </a:solidFill>
              </a:rPr>
              <a:t>: los servicios han de adaptarse y establecer relaciones que faciliten la atención a los problemas de salud con las personas de diferentes grupos sociales de la población que tiene asignada. </a:t>
            </a:r>
          </a:p>
          <a:p>
            <a:pPr eaLnBrk="1" hangingPunct="1">
              <a:lnSpc>
                <a:spcPct val="90000"/>
              </a:lnSpc>
            </a:pPr>
            <a:endParaRPr lang="es-ES" altLang="es-ES" sz="8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ES" dirty="0"/>
          </a:p>
        </p:txBody>
      </p:sp>
      <p:sp>
        <p:nvSpPr>
          <p:cNvPr id="4" name="3 Marcador de número de diapositiva"/>
          <p:cNvSpPr>
            <a:spLocks noGrp="1"/>
          </p:cNvSpPr>
          <p:nvPr>
            <p:ph type="sldNum" sz="quarter" idx="10"/>
          </p:nvPr>
        </p:nvSpPr>
        <p:spPr/>
        <p:txBody>
          <a:bodyPr/>
          <a:lstStyle/>
          <a:p>
            <a:fld id="{F97597B4-A438-490C-B5AF-6C612D2F1D85}" type="slidenum">
              <a:rPr lang="es-ES" smtClean="0"/>
              <a:pPr/>
              <a:t>22</a:t>
            </a:fld>
            <a:endParaRPr lang="es-ES"/>
          </a:p>
        </p:txBody>
      </p:sp>
    </p:spTree>
    <p:extLst>
      <p:ext uri="{BB962C8B-B14F-4D97-AF65-F5344CB8AC3E}">
        <p14:creationId xmlns:p14="http://schemas.microsoft.com/office/powerpoint/2010/main" val="11293697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pic>
        <p:nvPicPr>
          <p:cNvPr id="4" name="3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6512" y="-42419"/>
            <a:ext cx="9180512" cy="6970560"/>
          </a:xfrm>
          <a:prstGeom prst="rect">
            <a:avLst/>
          </a:prstGeom>
        </p:spPr>
      </p:pic>
      <p:sp>
        <p:nvSpPr>
          <p:cNvPr id="2" name="1 Título"/>
          <p:cNvSpPr>
            <a:spLocks noGrp="1"/>
          </p:cNvSpPr>
          <p:nvPr>
            <p:ph type="ctrTitle"/>
          </p:nvPr>
        </p:nvSpPr>
        <p:spPr>
          <a:xfrm>
            <a:off x="685800" y="3068960"/>
            <a:ext cx="7772400" cy="1470025"/>
          </a:xfrm>
        </p:spPr>
        <p:txBody>
          <a:bodyPr/>
          <a:lstStyle/>
          <a:p>
            <a:r>
              <a:rPr lang="es-ES" dirty="0" smtClean="0"/>
              <a:t>Haga clic para modificar el estilo de título del patrón</a:t>
            </a:r>
            <a:endParaRPr lang="es-ES" dirty="0"/>
          </a:p>
        </p:txBody>
      </p:sp>
      <p:sp>
        <p:nvSpPr>
          <p:cNvPr id="3" name="2 Subtítulo"/>
          <p:cNvSpPr>
            <a:spLocks noGrp="1"/>
          </p:cNvSpPr>
          <p:nvPr>
            <p:ph type="subTitle" idx="1"/>
          </p:nvPr>
        </p:nvSpPr>
        <p:spPr>
          <a:xfrm>
            <a:off x="125760" y="4725144"/>
            <a:ext cx="8892480" cy="1224136"/>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dirty="0" smtClean="0"/>
              <a:t>Haga clic para modificar el estilo de subtítulo del patrón</a:t>
            </a:r>
            <a:endParaRPr lang="es-ES" dirty="0"/>
          </a:p>
        </p:txBody>
      </p:sp>
      <p:sp>
        <p:nvSpPr>
          <p:cNvPr id="5" name="4 Marcador de pie de página"/>
          <p:cNvSpPr>
            <a:spLocks noGrp="1"/>
          </p:cNvSpPr>
          <p:nvPr>
            <p:ph type="ftr" sz="quarter" idx="11"/>
          </p:nvPr>
        </p:nvSpPr>
        <p:spPr>
          <a:xfrm>
            <a:off x="3124200" y="6021288"/>
            <a:ext cx="2895600" cy="365125"/>
          </a:xfrm>
        </p:spPr>
        <p:txBody>
          <a:bodyPr/>
          <a:lstStyle/>
          <a:p>
            <a:endParaRPr lang="es-ES" dirty="0"/>
          </a:p>
        </p:txBody>
      </p:sp>
    </p:spTree>
    <p:extLst>
      <p:ext uri="{BB962C8B-B14F-4D97-AF65-F5344CB8AC3E}">
        <p14:creationId xmlns:p14="http://schemas.microsoft.com/office/powerpoint/2010/main" val="4141699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270671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3903964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pic>
        <p:nvPicPr>
          <p:cNvPr id="8" name="7 Imagen"/>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99392"/>
            <a:ext cx="9144000" cy="6968170"/>
          </a:xfrm>
          <a:prstGeom prst="rect">
            <a:avLst/>
          </a:prstGeom>
        </p:spPr>
      </p:pic>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lvl1pPr marL="342900" indent="-342900">
              <a:buFont typeface="Arial" pitchFamily="34" charset="0"/>
              <a:buChar char="•"/>
              <a:defRPr/>
            </a:lvl1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30665056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dirty="0" smtClean="0"/>
              <a:t>Haga clic para modificar el estilo de título del patrón</a:t>
            </a:r>
            <a:endParaRPr lang="es-ES" dirty="0"/>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dirty="0" smtClean="0"/>
              <a:t>Haga clic para modificar el estilo de texto del patrón</a:t>
            </a:r>
          </a:p>
        </p:txBody>
      </p:sp>
      <p:sp>
        <p:nvSpPr>
          <p:cNvPr id="4" name="3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426448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22100804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12617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131168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528556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2168665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58DACB2-7256-4B1A-86F7-152840D3A0B5}" type="datetimeFigureOut">
              <a:rPr lang="es-ES" smtClean="0"/>
              <a:pPr/>
              <a:t>04/12/2014</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BC312804-D920-45FB-AF15-72CA180220A8}" type="slidenum">
              <a:rPr lang="es-ES" smtClean="0"/>
              <a:pPr/>
              <a:t>‹Nº›</a:t>
            </a:fld>
            <a:endParaRPr lang="es-ES"/>
          </a:p>
        </p:txBody>
      </p:sp>
    </p:spTree>
    <p:extLst>
      <p:ext uri="{BB962C8B-B14F-4D97-AF65-F5344CB8AC3E}">
        <p14:creationId xmlns:p14="http://schemas.microsoft.com/office/powerpoint/2010/main" val="37385093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8DACB2-7256-4B1A-86F7-152840D3A0B5}" type="datetimeFigureOut">
              <a:rPr lang="es-ES" smtClean="0"/>
              <a:pPr/>
              <a:t>04/12/2014</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C312804-D920-45FB-AF15-72CA180220A8}" type="slidenum">
              <a:rPr lang="es-ES" smtClean="0"/>
              <a:pPr/>
              <a:t>‹Nº›</a:t>
            </a:fld>
            <a:endParaRPr lang="es-ES"/>
          </a:p>
        </p:txBody>
      </p:sp>
    </p:spTree>
    <p:extLst>
      <p:ext uri="{BB962C8B-B14F-4D97-AF65-F5344CB8AC3E}">
        <p14:creationId xmlns:p14="http://schemas.microsoft.com/office/powerpoint/2010/main" val="361088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ciess.webs.fcm.unc.edu.ar/servicios-de-salud/"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251520" y="2708920"/>
            <a:ext cx="8496944" cy="1470025"/>
          </a:xfrm>
        </p:spPr>
        <p:txBody>
          <a:bodyPr>
            <a:normAutofit fontScale="90000"/>
          </a:bodyPr>
          <a:lstStyle/>
          <a:p>
            <a:r>
              <a:rPr lang="es-ES" altLang="es-ES" dirty="0">
                <a:solidFill>
                  <a:srgbClr val="000066"/>
                </a:solidFill>
              </a:rPr>
              <a:t>El acceso a los servicios de salud: </a:t>
            </a:r>
            <a:br>
              <a:rPr lang="es-ES" altLang="es-ES" dirty="0">
                <a:solidFill>
                  <a:srgbClr val="000066"/>
                </a:solidFill>
              </a:rPr>
            </a:br>
            <a:r>
              <a:rPr lang="es-ES" altLang="es-ES" dirty="0">
                <a:solidFill>
                  <a:srgbClr val="000066"/>
                </a:solidFill>
              </a:rPr>
              <a:t>datos de estudios realizados en Córdoba</a:t>
            </a:r>
            <a:endParaRPr lang="es-ES" dirty="0"/>
          </a:p>
        </p:txBody>
      </p:sp>
      <p:pic>
        <p:nvPicPr>
          <p:cNvPr id="4" name="Picture 13" descr="logo conicet"/>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39130" y="4502969"/>
            <a:ext cx="1208534" cy="73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6 Imagen" descr="logo_unc.jpg"/>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50941" y="4509120"/>
            <a:ext cx="1469531" cy="7347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7"/>
          <p:cNvSpPr>
            <a:spLocks noChangeArrowheads="1"/>
          </p:cNvSpPr>
          <p:nvPr/>
        </p:nvSpPr>
        <p:spPr bwMode="auto">
          <a:xfrm>
            <a:off x="1604070" y="4407247"/>
            <a:ext cx="5704234"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Bookman Old Style" pitchFamily="18" charset="0"/>
              </a:defRPr>
            </a:lvl1pPr>
            <a:lvl2pPr marL="742950" indent="-285750" eaLnBrk="0" hangingPunct="0">
              <a:defRPr>
                <a:solidFill>
                  <a:schemeClr val="tx1"/>
                </a:solidFill>
                <a:latin typeface="Bookman Old Style" pitchFamily="18" charset="0"/>
              </a:defRPr>
            </a:lvl2pPr>
            <a:lvl3pPr marL="1143000" indent="-228600" eaLnBrk="0" hangingPunct="0">
              <a:defRPr>
                <a:solidFill>
                  <a:schemeClr val="tx1"/>
                </a:solidFill>
                <a:latin typeface="Bookman Old Style" pitchFamily="18" charset="0"/>
              </a:defRPr>
            </a:lvl3pPr>
            <a:lvl4pPr marL="1600200" indent="-228600" eaLnBrk="0" hangingPunct="0">
              <a:defRPr>
                <a:solidFill>
                  <a:schemeClr val="tx1"/>
                </a:solidFill>
                <a:latin typeface="Bookman Old Style" pitchFamily="18" charset="0"/>
              </a:defRPr>
            </a:lvl4pPr>
            <a:lvl5pPr marL="2057400" indent="-228600" eaLnBrk="0" hangingPunct="0">
              <a:defRPr>
                <a:solidFill>
                  <a:schemeClr val="tx1"/>
                </a:solidFill>
                <a:latin typeface="Bookman Old Style" pitchFamily="18" charset="0"/>
              </a:defRPr>
            </a:lvl5pPr>
            <a:lvl6pPr marL="2514600" indent="-228600" eaLnBrk="0" fontAlgn="base" hangingPunct="0">
              <a:spcBef>
                <a:spcPct val="0"/>
              </a:spcBef>
              <a:spcAft>
                <a:spcPct val="0"/>
              </a:spcAft>
              <a:defRPr>
                <a:solidFill>
                  <a:schemeClr val="tx1"/>
                </a:solidFill>
                <a:latin typeface="Bookman Old Style" pitchFamily="18" charset="0"/>
              </a:defRPr>
            </a:lvl6pPr>
            <a:lvl7pPr marL="2971800" indent="-228600" eaLnBrk="0" fontAlgn="base" hangingPunct="0">
              <a:spcBef>
                <a:spcPct val="0"/>
              </a:spcBef>
              <a:spcAft>
                <a:spcPct val="0"/>
              </a:spcAft>
              <a:defRPr>
                <a:solidFill>
                  <a:schemeClr val="tx1"/>
                </a:solidFill>
                <a:latin typeface="Bookman Old Style" pitchFamily="18" charset="0"/>
              </a:defRPr>
            </a:lvl7pPr>
            <a:lvl8pPr marL="3429000" indent="-228600" eaLnBrk="0" fontAlgn="base" hangingPunct="0">
              <a:spcBef>
                <a:spcPct val="0"/>
              </a:spcBef>
              <a:spcAft>
                <a:spcPct val="0"/>
              </a:spcAft>
              <a:defRPr>
                <a:solidFill>
                  <a:schemeClr val="tx1"/>
                </a:solidFill>
                <a:latin typeface="Bookman Old Style" pitchFamily="18" charset="0"/>
              </a:defRPr>
            </a:lvl8pPr>
            <a:lvl9pPr marL="3886200" indent="-228600" eaLnBrk="0" fontAlgn="base" hangingPunct="0">
              <a:spcBef>
                <a:spcPct val="0"/>
              </a:spcBef>
              <a:spcAft>
                <a:spcPct val="0"/>
              </a:spcAft>
              <a:defRPr>
                <a:solidFill>
                  <a:schemeClr val="tx1"/>
                </a:solidFill>
                <a:latin typeface="Bookman Old Style" pitchFamily="18" charset="0"/>
              </a:defRPr>
            </a:lvl9pPr>
          </a:lstStyle>
          <a:p>
            <a:pPr algn="ctr" eaLnBrk="1" hangingPunct="1"/>
            <a:r>
              <a:rPr lang="es-ES_tradnl" altLang="es-ES" sz="2000" dirty="0" smtClean="0">
                <a:solidFill>
                  <a:srgbClr val="000066"/>
                </a:solidFill>
                <a:latin typeface="Arial" charset="0"/>
              </a:rPr>
              <a:t>Prof. Dra. Silvina Berra</a:t>
            </a:r>
            <a:endParaRPr lang="es-ES_tradnl" altLang="es-ES" sz="2000" dirty="0">
              <a:solidFill>
                <a:srgbClr val="000066"/>
              </a:solidFill>
              <a:latin typeface="Arial" charset="0"/>
            </a:endParaRPr>
          </a:p>
          <a:p>
            <a:pPr algn="ctr" eaLnBrk="1" hangingPunct="1"/>
            <a:r>
              <a:rPr lang="es-ES_tradnl" altLang="es-ES" sz="1600" dirty="0" smtClean="0">
                <a:solidFill>
                  <a:srgbClr val="000066"/>
                </a:solidFill>
                <a:latin typeface="Arial" charset="0"/>
              </a:rPr>
              <a:t>Centro </a:t>
            </a:r>
            <a:r>
              <a:rPr lang="es-ES_tradnl" altLang="es-ES" sz="1600" dirty="0">
                <a:solidFill>
                  <a:srgbClr val="000066"/>
                </a:solidFill>
                <a:latin typeface="Arial" charset="0"/>
              </a:rPr>
              <a:t>de Investigaciones Epidemiológicas y en Servicios de </a:t>
            </a:r>
            <a:r>
              <a:rPr lang="es-ES_tradnl" altLang="es-ES" sz="1600" dirty="0" smtClean="0">
                <a:solidFill>
                  <a:srgbClr val="000066"/>
                </a:solidFill>
                <a:latin typeface="Arial" charset="0"/>
              </a:rPr>
              <a:t>Salud, Escuela de Salud Pública.</a:t>
            </a:r>
          </a:p>
          <a:p>
            <a:pPr algn="ctr" eaLnBrk="1" hangingPunct="1"/>
            <a:r>
              <a:rPr lang="es-ES_tradnl" altLang="es-ES" sz="1600" dirty="0" smtClean="0">
                <a:solidFill>
                  <a:srgbClr val="000066"/>
                </a:solidFill>
                <a:latin typeface="Arial" charset="0"/>
              </a:rPr>
              <a:t>INICSA-CONICET, </a:t>
            </a:r>
            <a:r>
              <a:rPr lang="es-ES_tradnl" altLang="es-ES" sz="1600" dirty="0">
                <a:solidFill>
                  <a:srgbClr val="000066"/>
                </a:solidFill>
                <a:latin typeface="Arial" charset="0"/>
              </a:rPr>
              <a:t>FCM, Universidad Nacional de </a:t>
            </a:r>
            <a:r>
              <a:rPr lang="es-ES_tradnl" altLang="es-ES" sz="1600" dirty="0" smtClean="0">
                <a:solidFill>
                  <a:srgbClr val="000066"/>
                </a:solidFill>
                <a:latin typeface="Arial" charset="0"/>
              </a:rPr>
              <a:t>Córdoba.</a:t>
            </a:r>
            <a:endParaRPr lang="es-ES_tradnl" altLang="es-ES" sz="1600" dirty="0">
              <a:solidFill>
                <a:srgbClr val="000066"/>
              </a:solidFill>
              <a:latin typeface="Arial" charset="0"/>
            </a:endParaRPr>
          </a:p>
          <a:p>
            <a:pPr eaLnBrk="1" hangingPunct="1"/>
            <a:endParaRPr lang="es-ES_tradnl" altLang="es-ES" sz="1600" dirty="0">
              <a:solidFill>
                <a:srgbClr val="000066"/>
              </a:solidFill>
              <a:latin typeface="Arial" charset="0"/>
            </a:endParaRPr>
          </a:p>
        </p:txBody>
      </p:sp>
      <p:sp>
        <p:nvSpPr>
          <p:cNvPr id="7" name="2 Subtítulo"/>
          <p:cNvSpPr txBox="1">
            <a:spLocks/>
          </p:cNvSpPr>
          <p:nvPr/>
        </p:nvSpPr>
        <p:spPr>
          <a:xfrm>
            <a:off x="107504" y="5733256"/>
            <a:ext cx="8892480" cy="1224136"/>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s-AR" dirty="0" smtClean="0">
                <a:solidFill>
                  <a:srgbClr val="FF6600"/>
                </a:solidFill>
              </a:rPr>
              <a:t>IX Jornadas Internacionales de Salud Pública</a:t>
            </a:r>
          </a:p>
          <a:p>
            <a:r>
              <a:rPr lang="es-AR" sz="2400" dirty="0" smtClean="0">
                <a:solidFill>
                  <a:srgbClr val="FF6600"/>
                </a:solidFill>
              </a:rPr>
              <a:t>Córdoba, Argentina, diciembre de 2014</a:t>
            </a:r>
            <a:endParaRPr lang="es-ES" sz="2400" dirty="0">
              <a:solidFill>
                <a:srgbClr val="FF6600"/>
              </a:solidFill>
            </a:endParaRPr>
          </a:p>
        </p:txBody>
      </p:sp>
    </p:spTree>
    <p:extLst>
      <p:ext uri="{BB962C8B-B14F-4D97-AF65-F5344CB8AC3E}">
        <p14:creationId xmlns:p14="http://schemas.microsoft.com/office/powerpoint/2010/main" val="26873770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graphicFrame>
        <p:nvGraphicFramePr>
          <p:cNvPr id="5" name="4 Tabla"/>
          <p:cNvGraphicFramePr>
            <a:graphicFrameLocks noGrp="1"/>
          </p:cNvGraphicFramePr>
          <p:nvPr>
            <p:extLst>
              <p:ext uri="{D42A27DB-BD31-4B8C-83A1-F6EECF244321}">
                <p14:modId xmlns:p14="http://schemas.microsoft.com/office/powerpoint/2010/main" val="2870594321"/>
              </p:ext>
            </p:extLst>
          </p:nvPr>
        </p:nvGraphicFramePr>
        <p:xfrm>
          <a:off x="251520" y="1133468"/>
          <a:ext cx="8712966" cy="5356073"/>
        </p:xfrm>
        <a:graphic>
          <a:graphicData uri="http://schemas.openxmlformats.org/drawingml/2006/table">
            <a:tbl>
              <a:tblPr>
                <a:tableStyleId>{5C22544A-7EE6-4342-B048-85BDC9FD1C3A}</a:tableStyleId>
              </a:tblPr>
              <a:tblGrid>
                <a:gridCol w="428507"/>
                <a:gridCol w="1288395"/>
                <a:gridCol w="1496898"/>
                <a:gridCol w="837212"/>
                <a:gridCol w="704933"/>
                <a:gridCol w="614074"/>
                <a:gridCol w="704933"/>
                <a:gridCol w="614074"/>
                <a:gridCol w="704933"/>
                <a:gridCol w="614074"/>
                <a:gridCol w="704933"/>
              </a:tblGrid>
              <a:tr h="414743">
                <a:tc gridSpan="3">
                  <a:txBody>
                    <a:bodyPr/>
                    <a:lstStyle/>
                    <a:p>
                      <a:pPr algn="ctr" fontAlgn="ctr"/>
                      <a:r>
                        <a:rPr lang="es-ES" sz="1600" b="1" u="none" strike="noStrike" dirty="0">
                          <a:effectLst/>
                        </a:rPr>
                        <a:t> </a:t>
                      </a:r>
                      <a:endParaRPr lang="es-ES" sz="1600" b="1"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hMerge="1">
                  <a:txBody>
                    <a:bodyPr/>
                    <a:lstStyle/>
                    <a:p>
                      <a:endParaRPr lang="es-ES"/>
                    </a:p>
                  </a:txBody>
                  <a:tcPr/>
                </a:tc>
                <a:tc gridSpan="2">
                  <a:txBody>
                    <a:bodyPr/>
                    <a:lstStyle/>
                    <a:p>
                      <a:pPr algn="ctr" fontAlgn="ctr"/>
                      <a:r>
                        <a:rPr lang="es-ES" sz="1600" b="1" u="none" strike="noStrike" dirty="0">
                          <a:effectLst/>
                        </a:rPr>
                        <a:t>Escolares</a:t>
                      </a:r>
                      <a:endParaRPr lang="es-ES" sz="1600" b="1"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gridSpan="2">
                  <a:txBody>
                    <a:bodyPr/>
                    <a:lstStyle/>
                    <a:p>
                      <a:pPr algn="ctr" fontAlgn="ctr"/>
                      <a:r>
                        <a:rPr lang="es-ES" sz="1600" b="1" u="none" strike="noStrike" dirty="0">
                          <a:effectLst/>
                        </a:rPr>
                        <a:t>Usuarios infantiles</a:t>
                      </a:r>
                      <a:endParaRPr lang="es-ES" sz="1600" b="1"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gridSpan="2">
                  <a:txBody>
                    <a:bodyPr/>
                    <a:lstStyle/>
                    <a:p>
                      <a:pPr algn="ctr" fontAlgn="ctr"/>
                      <a:r>
                        <a:rPr lang="es-ES" sz="1600" b="1" u="none" strike="noStrike" dirty="0">
                          <a:effectLst/>
                        </a:rPr>
                        <a:t>Usuarios adultos</a:t>
                      </a:r>
                      <a:endParaRPr lang="es-ES" sz="1600" b="1"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gridSpan="2">
                  <a:txBody>
                    <a:bodyPr/>
                    <a:lstStyle/>
                    <a:p>
                      <a:pPr algn="ctr" fontAlgn="ctr"/>
                      <a:r>
                        <a:rPr lang="es-ES" sz="1600" b="1" u="none" strike="noStrike" dirty="0">
                          <a:effectLst/>
                        </a:rPr>
                        <a:t>Afiliados Obra social</a:t>
                      </a:r>
                      <a:endParaRPr lang="es-ES" sz="1600" b="1"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r>
              <a:tr h="205411">
                <a:tc gridSpan="2">
                  <a:txBody>
                    <a:bodyPr/>
                    <a:lstStyle/>
                    <a:p>
                      <a:pPr algn="l" fontAlgn="ctr"/>
                      <a:r>
                        <a:rPr lang="es-ES" sz="1100" u="none" strike="noStrike">
                          <a:effectLst/>
                        </a:rPr>
                        <a:t> </a:t>
                      </a:r>
                      <a:endParaRPr lang="es-ES" sz="1100" b="0" i="0" u="none" strike="noStrike">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a:txBody>
                    <a:bodyPr/>
                    <a:lstStyle/>
                    <a:p>
                      <a:pPr algn="ctr" fontAlgn="ctr"/>
                      <a:r>
                        <a:rPr lang="es-ES" sz="1600" u="none" strike="noStrike">
                          <a:effectLst/>
                        </a:rPr>
                        <a:t> </a:t>
                      </a:r>
                      <a:endParaRPr lang="es-ES" sz="1600" b="0" i="0" u="none" strike="noStrike">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n</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n</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dirty="0">
                          <a:effectLst/>
                        </a:rPr>
                        <a:t>n</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dirty="0">
                          <a:effectLst/>
                        </a:rPr>
                        <a:t>%</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dirty="0">
                          <a:effectLst/>
                        </a:rPr>
                        <a:t>n</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5411">
                <a:tc gridSpan="3">
                  <a:txBody>
                    <a:bodyPr/>
                    <a:lstStyle/>
                    <a:p>
                      <a:pPr algn="l" fontAlgn="ctr"/>
                      <a:r>
                        <a:rPr lang="es-ES" sz="1600" u="none" strike="noStrike">
                          <a:effectLst/>
                        </a:rPr>
                        <a:t>Sexo</a:t>
                      </a:r>
                      <a:endParaRPr lang="es-ES" sz="1600" b="0" i="0" u="none" strike="noStrike">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hMerge="1">
                  <a:txBody>
                    <a:bodyPr/>
                    <a:lstStyle/>
                    <a:p>
                      <a:endParaRPr lang="es-ES"/>
                    </a:p>
                  </a:txBody>
                  <a:tcPr/>
                </a:tc>
                <a:tc>
                  <a:txBody>
                    <a:bodyPr/>
                    <a:lstStyle/>
                    <a:p>
                      <a:pPr algn="ctr" fontAlgn="b"/>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5411">
                <a:tc rowSpan="2">
                  <a:txBody>
                    <a:bodyPr/>
                    <a:lstStyle/>
                    <a:p>
                      <a:pPr algn="l" fontAlgn="t"/>
                      <a:endParaRPr lang="es-ES" sz="11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t"/>
                      <a:r>
                        <a:rPr lang="es-ES" sz="1600" u="none" strike="noStrike">
                          <a:effectLst/>
                        </a:rPr>
                        <a:t>1 masculino</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t"/>
                      <a:endParaRPr lang="es-ES" sz="1600" b="0" i="0" u="none" strike="noStrike">
                        <a:solidFill>
                          <a:srgbClr val="000000"/>
                        </a:solidFill>
                        <a:effectLst/>
                        <a:latin typeface="Arial"/>
                      </a:endParaRPr>
                    </a:p>
                  </a:txBody>
                  <a:tcPr marL="7205" marR="7205" marT="7205" marB="0"/>
                </a:tc>
                <a:tc>
                  <a:txBody>
                    <a:bodyPr/>
                    <a:lstStyle/>
                    <a:p>
                      <a:pPr algn="r" fontAlgn="t"/>
                      <a:r>
                        <a:rPr lang="es-ES" sz="1600" u="none" strike="noStrike">
                          <a:effectLst/>
                        </a:rPr>
                        <a:t>710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47,2%</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113</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43,8%</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17</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8,6%</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105</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37,8%</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5411">
                <a:tc vMerge="1">
                  <a:txBody>
                    <a:bodyPr/>
                    <a:lstStyle/>
                    <a:p>
                      <a:endParaRPr lang="es-ES"/>
                    </a:p>
                  </a:txBody>
                  <a:tcPr/>
                </a:tc>
                <a:tc gridSpan="2">
                  <a:txBody>
                    <a:bodyPr/>
                    <a:lstStyle/>
                    <a:p>
                      <a:pPr algn="l" fontAlgn="t"/>
                      <a:r>
                        <a:rPr lang="es-ES" sz="1600" u="none" strike="noStrike">
                          <a:effectLst/>
                        </a:rPr>
                        <a:t>2 femenino</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t"/>
                      <a:endParaRPr lang="es-ES" sz="1600" b="0" i="0" u="none" strike="noStrike">
                        <a:solidFill>
                          <a:srgbClr val="000000"/>
                        </a:solidFill>
                        <a:effectLst/>
                        <a:latin typeface="Arial"/>
                      </a:endParaRPr>
                    </a:p>
                  </a:txBody>
                  <a:tcPr marL="7205" marR="7205" marT="7205" marB="0"/>
                </a:tc>
                <a:tc>
                  <a:txBody>
                    <a:bodyPr/>
                    <a:lstStyle/>
                    <a:p>
                      <a:pPr algn="r" fontAlgn="t"/>
                      <a:r>
                        <a:rPr lang="es-ES" sz="1600" u="none" strike="noStrike">
                          <a:effectLst/>
                        </a:rPr>
                        <a:t>794</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52,8%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145</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56,2%</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181</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91,4%</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173</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62,2%</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7658">
                <a:tc gridSpan="3">
                  <a:txBody>
                    <a:bodyPr/>
                    <a:lstStyle/>
                    <a:p>
                      <a:pPr algn="r" fontAlgn="t"/>
                      <a:r>
                        <a:rPr lang="es-ES" sz="1600" u="none" strike="noStrike">
                          <a:effectLst/>
                        </a:rPr>
                        <a:t>Total</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hMerge="1">
                  <a:txBody>
                    <a:bodyPr/>
                    <a:lstStyle/>
                    <a:p>
                      <a:endParaRPr lang="es-ES"/>
                    </a:p>
                  </a:txBody>
                  <a:tcPr/>
                </a:tc>
                <a:tc>
                  <a:txBody>
                    <a:bodyPr/>
                    <a:lstStyle/>
                    <a:p>
                      <a:pPr algn="r" fontAlgn="t"/>
                      <a:r>
                        <a:rPr lang="es-ES" sz="1600" u="none" strike="noStrike">
                          <a:effectLst/>
                        </a:rPr>
                        <a:t>1504</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258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100,0%</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198</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278</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100,0%</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5411">
                <a:tc gridSpan="3">
                  <a:txBody>
                    <a:bodyPr/>
                    <a:lstStyle/>
                    <a:p>
                      <a:pPr algn="l" fontAlgn="ctr"/>
                      <a:r>
                        <a:rPr lang="es-ES" sz="1600" u="none" strike="noStrike">
                          <a:effectLst/>
                        </a:rPr>
                        <a:t>Nivel de escolaridad</a:t>
                      </a:r>
                      <a:endParaRPr lang="es-ES" sz="1600" b="0" i="0" u="none" strike="noStrike">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hMerge="1">
                  <a:txBody>
                    <a:bodyPr/>
                    <a:lstStyle/>
                    <a:p>
                      <a:endParaRPr lang="es-ES"/>
                    </a:p>
                  </a:txBody>
                  <a:tcPr/>
                </a:tc>
                <a:tc>
                  <a:txBody>
                    <a:bodyPr/>
                    <a:lstStyle/>
                    <a:p>
                      <a:pPr algn="ctr" fontAlgn="b"/>
                      <a:r>
                        <a:rPr lang="es-ES" sz="1600" u="none" strike="noStrike">
                          <a:effectLst/>
                        </a:rPr>
                        <a:t> </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 </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 </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 </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dirty="0">
                          <a:effectLst/>
                        </a:rPr>
                        <a:t> </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 </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dirty="0">
                          <a:effectLst/>
                        </a:rPr>
                        <a:t> </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 </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02357">
                <a:tc rowSpan="3">
                  <a:txBody>
                    <a:bodyPr/>
                    <a:lstStyle/>
                    <a:p>
                      <a:pPr algn="l" fontAlgn="t"/>
                      <a:endParaRPr lang="es-ES" sz="11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t"/>
                      <a:r>
                        <a:rPr lang="es-ES" sz="1600" u="none" strike="noStrike">
                          <a:effectLst/>
                        </a:rPr>
                        <a:t>Primaria incompleta</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t"/>
                      <a:endParaRPr lang="es-ES" sz="1600" b="0" i="0" u="none" strike="noStrike">
                        <a:solidFill>
                          <a:srgbClr val="000000"/>
                        </a:solidFill>
                        <a:effectLst/>
                        <a:latin typeface="Arial"/>
                      </a:endParaRPr>
                    </a:p>
                  </a:txBody>
                  <a:tcPr marL="7205" marR="7205" marT="7205" marB="0"/>
                </a:tc>
                <a:tc>
                  <a:txBody>
                    <a:bodyPr/>
                    <a:lstStyle/>
                    <a:p>
                      <a:pPr algn="r" fontAlgn="t"/>
                      <a:r>
                        <a:rPr lang="es-ES" sz="1600" u="none" strike="noStrike">
                          <a:effectLst/>
                        </a:rPr>
                        <a:t>134</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10,1%</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14</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5,5%</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22</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11,2%</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3</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1,1%</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31471">
                <a:tc vMerge="1">
                  <a:txBody>
                    <a:bodyPr/>
                    <a:lstStyle/>
                    <a:p>
                      <a:endParaRPr lang="es-ES"/>
                    </a:p>
                  </a:txBody>
                  <a:tcPr/>
                </a:tc>
                <a:tc gridSpan="2">
                  <a:txBody>
                    <a:bodyPr/>
                    <a:lstStyle/>
                    <a:p>
                      <a:pPr algn="l" fontAlgn="t"/>
                      <a:r>
                        <a:rPr lang="es-ES" sz="1600" u="none" strike="noStrike" dirty="0">
                          <a:effectLst/>
                        </a:rPr>
                        <a:t>Primaria </a:t>
                      </a:r>
                      <a:r>
                        <a:rPr lang="es-ES" sz="1600" u="none" strike="noStrike" dirty="0" err="1" smtClean="0">
                          <a:effectLst/>
                        </a:rPr>
                        <a:t>compl</a:t>
                      </a:r>
                      <a:r>
                        <a:rPr lang="es-ES" sz="1600" u="none" strike="noStrike" dirty="0" smtClean="0">
                          <a:effectLst/>
                        </a:rPr>
                        <a:t>. </a:t>
                      </a:r>
                      <a:r>
                        <a:rPr lang="es-ES" sz="1600" u="none" strike="noStrike" dirty="0">
                          <a:effectLst/>
                        </a:rPr>
                        <a:t>o </a:t>
                      </a:r>
                      <a:r>
                        <a:rPr lang="es-ES" sz="1600" u="none" strike="noStrike" dirty="0" smtClean="0">
                          <a:effectLst/>
                        </a:rPr>
                        <a:t>sec. </a:t>
                      </a:r>
                      <a:r>
                        <a:rPr lang="es-ES" sz="1600" u="none" strike="noStrike" dirty="0" err="1" smtClean="0">
                          <a:effectLst/>
                        </a:rPr>
                        <a:t>Incompl</a:t>
                      </a:r>
                      <a:r>
                        <a:rPr lang="es-ES" sz="1600" u="none" strike="noStrike" dirty="0" smtClean="0">
                          <a:effectLst/>
                        </a:rPr>
                        <a:t>.</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t"/>
                      <a:endParaRPr lang="es-ES" sz="1600" b="0" i="0" u="none" strike="noStrike">
                        <a:solidFill>
                          <a:srgbClr val="000000"/>
                        </a:solidFill>
                        <a:effectLst/>
                        <a:latin typeface="Arial"/>
                      </a:endParaRPr>
                    </a:p>
                  </a:txBody>
                  <a:tcPr marL="7205" marR="7205" marT="7205" marB="0"/>
                </a:tc>
                <a:tc>
                  <a:txBody>
                    <a:bodyPr/>
                    <a:lstStyle/>
                    <a:p>
                      <a:pPr algn="r" fontAlgn="t"/>
                      <a:r>
                        <a:rPr lang="es-ES" sz="1600" u="none" strike="noStrike">
                          <a:effectLst/>
                        </a:rPr>
                        <a:t>831</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62,4%</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151</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59,4%</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116</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58,9%</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16</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6,1%</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02357">
                <a:tc vMerge="1">
                  <a:txBody>
                    <a:bodyPr/>
                    <a:lstStyle/>
                    <a:p>
                      <a:endParaRPr lang="es-ES"/>
                    </a:p>
                  </a:txBody>
                  <a:tcPr/>
                </a:tc>
                <a:tc gridSpan="2">
                  <a:txBody>
                    <a:bodyPr/>
                    <a:lstStyle/>
                    <a:p>
                      <a:pPr algn="l" fontAlgn="t"/>
                      <a:r>
                        <a:rPr lang="es-ES" sz="1600" u="none" strike="noStrike">
                          <a:effectLst/>
                        </a:rPr>
                        <a:t>Secundaria completa o mayor</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t"/>
                      <a:endParaRPr lang="es-ES" sz="1600" b="0" i="0" u="none" strike="noStrike">
                        <a:solidFill>
                          <a:srgbClr val="000000"/>
                        </a:solidFill>
                        <a:effectLst/>
                        <a:latin typeface="Arial"/>
                      </a:endParaRPr>
                    </a:p>
                  </a:txBody>
                  <a:tcPr marL="7205" marR="7205" marT="7205" marB="0"/>
                </a:tc>
                <a:tc>
                  <a:txBody>
                    <a:bodyPr/>
                    <a:lstStyle/>
                    <a:p>
                      <a:pPr algn="r" fontAlgn="t"/>
                      <a:r>
                        <a:rPr lang="es-ES" sz="1600" u="none" strike="noStrike">
                          <a:effectLst/>
                        </a:rPr>
                        <a:t>367</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27,6%</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89</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35,0%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59</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29,9%</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242</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92,7%</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7658">
                <a:tc gridSpan="3">
                  <a:txBody>
                    <a:bodyPr/>
                    <a:lstStyle/>
                    <a:p>
                      <a:pPr algn="r" fontAlgn="t"/>
                      <a:r>
                        <a:rPr lang="es-ES" sz="1600" u="none" strike="noStrike">
                          <a:effectLst/>
                        </a:rPr>
                        <a:t>Total</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hMerge="1">
                  <a:txBody>
                    <a:bodyPr/>
                    <a:lstStyle/>
                    <a:p>
                      <a:endParaRPr lang="es-ES"/>
                    </a:p>
                  </a:txBody>
                  <a:tcPr/>
                </a:tc>
                <a:tc>
                  <a:txBody>
                    <a:bodyPr/>
                    <a:lstStyle/>
                    <a:p>
                      <a:pPr algn="r" fontAlgn="t"/>
                      <a:r>
                        <a:rPr lang="es-ES" sz="1600" u="none" strike="noStrike">
                          <a:effectLst/>
                        </a:rPr>
                        <a:t>1332</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254</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197</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261</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100,0%</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5411">
                <a:tc gridSpan="3">
                  <a:txBody>
                    <a:bodyPr/>
                    <a:lstStyle/>
                    <a:p>
                      <a:pPr algn="l" fontAlgn="ctr"/>
                      <a:r>
                        <a:rPr lang="es-ES" sz="1600" u="none" strike="noStrike">
                          <a:effectLst/>
                        </a:rPr>
                        <a:t>Cobertura de salud</a:t>
                      </a:r>
                      <a:endParaRPr lang="es-ES" sz="1600" b="0" i="0" u="none" strike="noStrike">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hMerge="1">
                  <a:txBody>
                    <a:bodyPr/>
                    <a:lstStyle/>
                    <a:p>
                      <a:endParaRPr lang="es-ES"/>
                    </a:p>
                  </a:txBody>
                  <a:tcPr/>
                </a:tc>
                <a:tc>
                  <a:txBody>
                    <a:bodyPr/>
                    <a:lstStyle/>
                    <a:p>
                      <a:pPr algn="ctr" fontAlgn="b"/>
                      <a:r>
                        <a:rPr lang="es-ES" sz="1600" u="none" strike="noStrike">
                          <a:effectLst/>
                        </a:rPr>
                        <a:t> </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 </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 </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 </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 </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 </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dirty="0">
                          <a:effectLst/>
                        </a:rPr>
                        <a:t> </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 </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5411">
                <a:tc rowSpan="3">
                  <a:txBody>
                    <a:bodyPr/>
                    <a:lstStyle/>
                    <a:p>
                      <a:pPr algn="l" fontAlgn="t"/>
                      <a:endParaRPr lang="es-ES" sz="11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gridSpan="2">
                  <a:txBody>
                    <a:bodyPr/>
                    <a:lstStyle/>
                    <a:p>
                      <a:pPr algn="l" fontAlgn="t"/>
                      <a:r>
                        <a:rPr lang="es-ES" sz="1600" u="none" strike="noStrike">
                          <a:effectLst/>
                        </a:rPr>
                        <a:t>Solo publica</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t"/>
                      <a:endParaRPr lang="es-ES" sz="1600" b="0" i="0" u="none" strike="noStrike">
                        <a:solidFill>
                          <a:srgbClr val="000000"/>
                        </a:solidFill>
                        <a:effectLst/>
                        <a:latin typeface="Arial"/>
                      </a:endParaRPr>
                    </a:p>
                  </a:txBody>
                  <a:tcPr marL="7205" marR="7205" marT="7205" marB="0"/>
                </a:tc>
                <a:tc>
                  <a:txBody>
                    <a:bodyPr/>
                    <a:lstStyle/>
                    <a:p>
                      <a:pPr algn="r" fontAlgn="t"/>
                      <a:r>
                        <a:rPr lang="es-ES" sz="1600" u="none" strike="noStrike">
                          <a:effectLst/>
                        </a:rPr>
                        <a:t>868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59,0%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209</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81,0%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164</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82,8%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02357">
                <a:tc vMerge="1">
                  <a:txBody>
                    <a:bodyPr/>
                    <a:lstStyle/>
                    <a:p>
                      <a:endParaRPr lang="es-ES"/>
                    </a:p>
                  </a:txBody>
                  <a:tcPr/>
                </a:tc>
                <a:tc gridSpan="2">
                  <a:txBody>
                    <a:bodyPr/>
                    <a:lstStyle/>
                    <a:p>
                      <a:pPr algn="l" fontAlgn="t"/>
                      <a:r>
                        <a:rPr lang="es-ES" sz="1600" u="none" strike="noStrike">
                          <a:effectLst/>
                        </a:rPr>
                        <a:t>Una privada u obra social</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t"/>
                      <a:endParaRPr lang="es-ES" sz="1600" b="0" i="0" u="none" strike="noStrike">
                        <a:solidFill>
                          <a:srgbClr val="000000"/>
                        </a:solidFill>
                        <a:effectLst/>
                        <a:latin typeface="Arial"/>
                      </a:endParaRPr>
                    </a:p>
                  </a:txBody>
                  <a:tcPr marL="7205" marR="7205" marT="7205" marB="0"/>
                </a:tc>
                <a:tc>
                  <a:txBody>
                    <a:bodyPr/>
                    <a:lstStyle/>
                    <a:p>
                      <a:pPr algn="r" fontAlgn="t"/>
                      <a:r>
                        <a:rPr lang="es-ES" sz="1600" u="none" strike="noStrike">
                          <a:effectLst/>
                        </a:rPr>
                        <a:t>461</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31,3%</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48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smtClean="0">
                          <a:effectLst/>
                        </a:rPr>
                        <a:t>19,0%</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34</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17,2%</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231</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83,1%</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02357">
                <a:tc vMerge="1">
                  <a:txBody>
                    <a:bodyPr/>
                    <a:lstStyle/>
                    <a:p>
                      <a:endParaRPr lang="es-ES"/>
                    </a:p>
                  </a:txBody>
                  <a:tcPr/>
                </a:tc>
                <a:tc gridSpan="2">
                  <a:txBody>
                    <a:bodyPr/>
                    <a:lstStyle/>
                    <a:p>
                      <a:pPr algn="l" fontAlgn="t"/>
                      <a:r>
                        <a:rPr lang="pt-BR" sz="1600" u="none" strike="noStrike">
                          <a:effectLst/>
                        </a:rPr>
                        <a:t>Dos coberturas o más (OS o Priv)</a:t>
                      </a:r>
                      <a:endParaRPr lang="pt-BR"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pPr algn="l" fontAlgn="t"/>
                      <a:endParaRPr lang="pt-BR" sz="1600" b="0" i="0" u="none" strike="noStrike">
                        <a:solidFill>
                          <a:srgbClr val="000000"/>
                        </a:solidFill>
                        <a:effectLst/>
                        <a:latin typeface="Arial"/>
                      </a:endParaRPr>
                    </a:p>
                  </a:txBody>
                  <a:tcPr marL="7205" marR="7205" marT="7205" marB="0"/>
                </a:tc>
                <a:tc>
                  <a:txBody>
                    <a:bodyPr/>
                    <a:lstStyle/>
                    <a:p>
                      <a:pPr algn="r" fontAlgn="t"/>
                      <a:r>
                        <a:rPr lang="es-ES" sz="1600" u="none" strike="noStrike">
                          <a:effectLst/>
                        </a:rPr>
                        <a:t>142</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9,7%</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47</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16,9%</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7658">
                <a:tc gridSpan="3">
                  <a:txBody>
                    <a:bodyPr/>
                    <a:lstStyle/>
                    <a:p>
                      <a:pPr algn="r" fontAlgn="t"/>
                      <a:r>
                        <a:rPr lang="es-ES" sz="1600" u="none" strike="noStrike">
                          <a:effectLst/>
                        </a:rPr>
                        <a:t>Total</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hMerge="1">
                  <a:txBody>
                    <a:bodyPr/>
                    <a:lstStyle/>
                    <a:p>
                      <a:endParaRPr lang="es-ES"/>
                    </a:p>
                  </a:txBody>
                  <a:tcPr/>
                </a:tc>
                <a:tc>
                  <a:txBody>
                    <a:bodyPr/>
                    <a:lstStyle/>
                    <a:p>
                      <a:pPr algn="r" fontAlgn="t"/>
                      <a:r>
                        <a:rPr lang="es-ES" sz="1600" u="none" strike="noStrike">
                          <a:effectLst/>
                        </a:rPr>
                        <a:t>1471</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258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198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278</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100,0%</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
        <p:nvSpPr>
          <p:cNvPr id="6" name="5 CuadroTexto"/>
          <p:cNvSpPr txBox="1"/>
          <p:nvPr/>
        </p:nvSpPr>
        <p:spPr>
          <a:xfrm>
            <a:off x="179512" y="273422"/>
            <a:ext cx="8784976" cy="830997"/>
          </a:xfrm>
          <a:prstGeom prst="rect">
            <a:avLst/>
          </a:prstGeom>
          <a:noFill/>
        </p:spPr>
        <p:txBody>
          <a:bodyPr wrap="square" rtlCol="0">
            <a:spAutoFit/>
          </a:bodyPr>
          <a:lstStyle/>
          <a:p>
            <a:r>
              <a:rPr lang="es-ES" sz="2400" dirty="0" smtClean="0"/>
              <a:t>Sexo, nivel de escolaridad y cobertura de salud en las diferentes muestras</a:t>
            </a:r>
            <a:endParaRPr lang="es-ES" sz="2400" dirty="0"/>
          </a:p>
        </p:txBody>
      </p:sp>
    </p:spTree>
    <p:extLst>
      <p:ext uri="{BB962C8B-B14F-4D97-AF65-F5344CB8AC3E}">
        <p14:creationId xmlns:p14="http://schemas.microsoft.com/office/powerpoint/2010/main" val="363642203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43000"/>
          </a:xfrm>
        </p:spPr>
        <p:txBody>
          <a:bodyPr/>
          <a:lstStyle/>
          <a:p>
            <a:r>
              <a:rPr lang="es-ES" dirty="0" smtClean="0"/>
              <a:t>Acceso en el primer contacto</a:t>
            </a:r>
            <a:endParaRPr lang="es-ES" dirty="0"/>
          </a:p>
        </p:txBody>
      </p:sp>
      <p:graphicFrame>
        <p:nvGraphicFramePr>
          <p:cNvPr id="9" name="1 Gráfico"/>
          <p:cNvGraphicFramePr>
            <a:graphicFrameLocks/>
          </p:cNvGraphicFramePr>
          <p:nvPr>
            <p:extLst>
              <p:ext uri="{D42A27DB-BD31-4B8C-83A1-F6EECF244321}">
                <p14:modId xmlns:p14="http://schemas.microsoft.com/office/powerpoint/2010/main" val="2077056980"/>
              </p:ext>
            </p:extLst>
          </p:nvPr>
        </p:nvGraphicFramePr>
        <p:xfrm>
          <a:off x="4499992" y="1196752"/>
          <a:ext cx="4572000" cy="1971675"/>
        </p:xfrm>
        <a:graphic>
          <a:graphicData uri="http://schemas.openxmlformats.org/drawingml/2006/chart">
            <c:chart xmlns:c="http://schemas.openxmlformats.org/drawingml/2006/chart" xmlns:r="http://schemas.openxmlformats.org/officeDocument/2006/relationships" r:id="rId2"/>
          </a:graphicData>
        </a:graphic>
      </p:graphicFrame>
      <p:sp>
        <p:nvSpPr>
          <p:cNvPr id="10" name="9 CuadroTexto"/>
          <p:cNvSpPr txBox="1"/>
          <p:nvPr/>
        </p:nvSpPr>
        <p:spPr>
          <a:xfrm>
            <a:off x="179512" y="1281534"/>
            <a:ext cx="4320480" cy="923330"/>
          </a:xfrm>
          <a:prstGeom prst="rect">
            <a:avLst/>
          </a:prstGeom>
          <a:noFill/>
        </p:spPr>
        <p:txBody>
          <a:bodyPr wrap="square" rtlCol="0">
            <a:spAutoFit/>
          </a:bodyPr>
          <a:lstStyle/>
          <a:p>
            <a:r>
              <a:rPr lang="es-ES" dirty="0" smtClean="0"/>
              <a:t>Promedios de puntuación en la función ACCESO EN EL PRIMER CONTACTO en diferentes muestras. </a:t>
            </a:r>
            <a:endParaRPr lang="es-ES" dirty="0"/>
          </a:p>
        </p:txBody>
      </p:sp>
      <p:cxnSp>
        <p:nvCxnSpPr>
          <p:cNvPr id="13" name="12 Conector recto"/>
          <p:cNvCxnSpPr/>
          <p:nvPr/>
        </p:nvCxnSpPr>
        <p:spPr>
          <a:xfrm>
            <a:off x="8028384" y="1484784"/>
            <a:ext cx="0" cy="1584176"/>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sp>
        <p:nvSpPr>
          <p:cNvPr id="3" name="2 CuadroTexto"/>
          <p:cNvSpPr txBox="1"/>
          <p:nvPr/>
        </p:nvSpPr>
        <p:spPr>
          <a:xfrm>
            <a:off x="179512" y="2924944"/>
            <a:ext cx="8784976" cy="3416320"/>
          </a:xfrm>
          <a:prstGeom prst="rect">
            <a:avLst/>
          </a:prstGeom>
          <a:noFill/>
        </p:spPr>
        <p:txBody>
          <a:bodyPr wrap="square" rtlCol="0">
            <a:spAutoFit/>
          </a:bodyPr>
          <a:lstStyle/>
          <a:p>
            <a:r>
              <a:rPr lang="es-ES" dirty="0" smtClean="0"/>
              <a:t>Ítems</a:t>
            </a:r>
          </a:p>
          <a:p>
            <a:pPr marL="285750" indent="-285750">
              <a:buFont typeface="Arial" panose="020B0604020202020204" pitchFamily="34" charset="0"/>
              <a:buChar char="•"/>
            </a:pPr>
            <a:r>
              <a:rPr lang="es-ES" dirty="0" smtClean="0"/>
              <a:t>El centro está abierto los </a:t>
            </a:r>
            <a:r>
              <a:rPr lang="es-ES" dirty="0"/>
              <a:t>sábados o </a:t>
            </a:r>
            <a:r>
              <a:rPr lang="es-ES" dirty="0" smtClean="0"/>
              <a:t>domingos.</a:t>
            </a:r>
            <a:endParaRPr lang="es-ES" dirty="0"/>
          </a:p>
          <a:p>
            <a:pPr marL="285750" indent="-285750">
              <a:buFont typeface="Arial" panose="020B0604020202020204" pitchFamily="34" charset="0"/>
              <a:buChar char="•"/>
            </a:pPr>
            <a:r>
              <a:rPr lang="es-ES" dirty="0" smtClean="0"/>
              <a:t>El centro está abierto algunas </a:t>
            </a:r>
            <a:r>
              <a:rPr lang="es-ES" dirty="0"/>
              <a:t>tardes durante la </a:t>
            </a:r>
            <a:r>
              <a:rPr lang="es-ES" dirty="0" smtClean="0"/>
              <a:t>semana.</a:t>
            </a:r>
            <a:endParaRPr lang="es-ES" dirty="0"/>
          </a:p>
          <a:p>
            <a:pPr marL="285750" indent="-285750">
              <a:buFont typeface="Arial" panose="020B0604020202020204" pitchFamily="34" charset="0"/>
              <a:buChar char="•"/>
            </a:pPr>
            <a:r>
              <a:rPr lang="es-ES" dirty="0" smtClean="0"/>
              <a:t>Cuando se enferma</a:t>
            </a:r>
            <a:r>
              <a:rPr lang="es-ES" dirty="0"/>
              <a:t>, </a:t>
            </a:r>
            <a:r>
              <a:rPr lang="es-ES" dirty="0" smtClean="0"/>
              <a:t>alguien </a:t>
            </a:r>
            <a:r>
              <a:rPr lang="es-ES" dirty="0"/>
              <a:t>de allí lo </a:t>
            </a:r>
            <a:r>
              <a:rPr lang="es-ES" dirty="0" smtClean="0"/>
              <a:t>atiende ese </a:t>
            </a:r>
            <a:r>
              <a:rPr lang="es-ES" dirty="0"/>
              <a:t>mismo </a:t>
            </a:r>
            <a:r>
              <a:rPr lang="es-ES" dirty="0" smtClean="0"/>
              <a:t>día.</a:t>
            </a:r>
            <a:endParaRPr lang="es-ES" dirty="0"/>
          </a:p>
          <a:p>
            <a:pPr marL="285750" indent="-285750">
              <a:buFont typeface="Arial" panose="020B0604020202020204" pitchFamily="34" charset="0"/>
              <a:buChar char="•"/>
            </a:pPr>
            <a:r>
              <a:rPr lang="es-ES" dirty="0" smtClean="0"/>
              <a:t>Puede </a:t>
            </a:r>
            <a:r>
              <a:rPr lang="es-ES" dirty="0"/>
              <a:t>recibir indicaciones médicas por teléfono de manera rápida si lo </a:t>
            </a:r>
            <a:r>
              <a:rPr lang="es-ES" dirty="0" smtClean="0"/>
              <a:t>necesita.</a:t>
            </a:r>
            <a:endParaRPr lang="es-ES" dirty="0"/>
          </a:p>
          <a:p>
            <a:pPr marL="285750" indent="-285750">
              <a:buFont typeface="Arial" panose="020B0604020202020204" pitchFamily="34" charset="0"/>
              <a:buChar char="•"/>
            </a:pPr>
            <a:r>
              <a:rPr lang="es-ES" dirty="0" smtClean="0"/>
              <a:t>Si se enferma y el centro está cerrado, puede </a:t>
            </a:r>
            <a:r>
              <a:rPr lang="es-ES" dirty="0"/>
              <a:t>recibir atención médica </a:t>
            </a:r>
            <a:r>
              <a:rPr lang="es-ES" dirty="0" smtClean="0"/>
              <a:t>telefónica. </a:t>
            </a:r>
            <a:endParaRPr lang="es-ES" dirty="0"/>
          </a:p>
          <a:p>
            <a:pPr marL="285750" indent="-285750">
              <a:buFont typeface="Arial" panose="020B0604020202020204" pitchFamily="34" charset="0"/>
              <a:buChar char="•"/>
            </a:pPr>
            <a:r>
              <a:rPr lang="es-ES" dirty="0" smtClean="0"/>
              <a:t>Es </a:t>
            </a:r>
            <a:r>
              <a:rPr lang="es-ES" dirty="0"/>
              <a:t>fácil conseguir un turno allí para control </a:t>
            </a:r>
            <a:r>
              <a:rPr lang="es-ES" dirty="0" smtClean="0"/>
              <a:t>médico.</a:t>
            </a:r>
            <a:endParaRPr lang="es-ES" dirty="0"/>
          </a:p>
          <a:p>
            <a:pPr marL="285750" indent="-285750">
              <a:buFont typeface="Arial" panose="020B0604020202020204" pitchFamily="34" charset="0"/>
              <a:buChar char="•"/>
            </a:pPr>
            <a:r>
              <a:rPr lang="es-ES" dirty="0" smtClean="0"/>
              <a:t>Al </a:t>
            </a:r>
            <a:r>
              <a:rPr lang="es-ES" dirty="0"/>
              <a:t>llegar a su </a:t>
            </a:r>
            <a:r>
              <a:rPr lang="es-ES" dirty="0" smtClean="0"/>
              <a:t>centro, tiene </a:t>
            </a:r>
            <a:r>
              <a:rPr lang="es-ES" dirty="0"/>
              <a:t>que esperar más de 30 minutos para que un médico/a o enfermero/a lo/la atienda con </a:t>
            </a:r>
            <a:r>
              <a:rPr lang="es-ES" dirty="0" smtClean="0"/>
              <a:t>turno.</a:t>
            </a:r>
            <a:endParaRPr lang="es-ES" dirty="0"/>
          </a:p>
          <a:p>
            <a:pPr marL="285750" indent="-285750">
              <a:buFont typeface="Arial" panose="020B0604020202020204" pitchFamily="34" charset="0"/>
              <a:buChar char="•"/>
            </a:pPr>
            <a:r>
              <a:rPr lang="es-ES" dirty="0" smtClean="0"/>
              <a:t>Tiene </a:t>
            </a:r>
            <a:r>
              <a:rPr lang="es-ES" dirty="0"/>
              <a:t>que esperar mucho tiempo o hablar con muchas personas para sacar un </a:t>
            </a:r>
            <a:r>
              <a:rPr lang="es-ES" dirty="0" smtClean="0"/>
              <a:t>turno.</a:t>
            </a:r>
            <a:endParaRPr lang="es-ES" dirty="0"/>
          </a:p>
          <a:p>
            <a:pPr marL="285750" indent="-285750">
              <a:buFont typeface="Arial" panose="020B0604020202020204" pitchFamily="34" charset="0"/>
              <a:buChar char="•"/>
            </a:pPr>
            <a:r>
              <a:rPr lang="es-ES" dirty="0" smtClean="0"/>
              <a:t>Cuando </a:t>
            </a:r>
            <a:r>
              <a:rPr lang="es-ES" dirty="0"/>
              <a:t>lo </a:t>
            </a:r>
            <a:r>
              <a:rPr lang="es-ES" dirty="0" smtClean="0"/>
              <a:t>necesita, resulta </a:t>
            </a:r>
            <a:r>
              <a:rPr lang="es-ES" dirty="0"/>
              <a:t>difícil ser atendido en su </a:t>
            </a:r>
            <a:r>
              <a:rPr lang="es-ES" dirty="0" smtClean="0"/>
              <a:t>centro.</a:t>
            </a:r>
            <a:endParaRPr lang="es-ES" dirty="0"/>
          </a:p>
          <a:p>
            <a:pPr marL="285750" indent="-285750">
              <a:buFont typeface="Arial" panose="020B0604020202020204" pitchFamily="34" charset="0"/>
              <a:buChar char="•"/>
            </a:pPr>
            <a:r>
              <a:rPr lang="es-ES" dirty="0" smtClean="0"/>
              <a:t>Tiene </a:t>
            </a:r>
            <a:r>
              <a:rPr lang="es-ES" dirty="0"/>
              <a:t>que faltar o pedir permiso en su trabajo o </a:t>
            </a:r>
            <a:r>
              <a:rPr lang="es-ES" dirty="0" smtClean="0"/>
              <a:t>escuela para ir a su centro.</a:t>
            </a:r>
            <a:endParaRPr lang="es-ES" dirty="0"/>
          </a:p>
        </p:txBody>
      </p:sp>
    </p:spTree>
    <p:extLst>
      <p:ext uri="{BB962C8B-B14F-4D97-AF65-F5344CB8AC3E}">
        <p14:creationId xmlns:p14="http://schemas.microsoft.com/office/powerpoint/2010/main" val="2996280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43000"/>
          </a:xfrm>
        </p:spPr>
        <p:txBody>
          <a:bodyPr/>
          <a:lstStyle/>
          <a:p>
            <a:r>
              <a:rPr lang="es-ES" dirty="0" smtClean="0"/>
              <a:t>Acceso en el primer contacto</a:t>
            </a:r>
            <a:endParaRPr lang="es-ES" dirty="0"/>
          </a:p>
        </p:txBody>
      </p:sp>
      <p:graphicFrame>
        <p:nvGraphicFramePr>
          <p:cNvPr id="8" name="2 Gráfico"/>
          <p:cNvGraphicFramePr>
            <a:graphicFrameLocks/>
          </p:cNvGraphicFramePr>
          <p:nvPr>
            <p:extLst>
              <p:ext uri="{D42A27DB-BD31-4B8C-83A1-F6EECF244321}">
                <p14:modId xmlns:p14="http://schemas.microsoft.com/office/powerpoint/2010/main" val="606037202"/>
              </p:ext>
            </p:extLst>
          </p:nvPr>
        </p:nvGraphicFramePr>
        <p:xfrm>
          <a:off x="179512" y="3284984"/>
          <a:ext cx="6343652" cy="3514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1 Gráfico"/>
          <p:cNvGraphicFramePr>
            <a:graphicFrameLocks/>
          </p:cNvGraphicFramePr>
          <p:nvPr>
            <p:extLst>
              <p:ext uri="{D42A27DB-BD31-4B8C-83A1-F6EECF244321}">
                <p14:modId xmlns:p14="http://schemas.microsoft.com/office/powerpoint/2010/main" val="1879168715"/>
              </p:ext>
            </p:extLst>
          </p:nvPr>
        </p:nvGraphicFramePr>
        <p:xfrm>
          <a:off x="4499992" y="1196752"/>
          <a:ext cx="4572000" cy="1971675"/>
        </p:xfrm>
        <a:graphic>
          <a:graphicData uri="http://schemas.openxmlformats.org/drawingml/2006/chart">
            <c:chart xmlns:c="http://schemas.openxmlformats.org/drawingml/2006/chart" xmlns:r="http://schemas.openxmlformats.org/officeDocument/2006/relationships" r:id="rId3"/>
          </a:graphicData>
        </a:graphic>
      </p:graphicFrame>
      <p:sp>
        <p:nvSpPr>
          <p:cNvPr id="10" name="9 CuadroTexto"/>
          <p:cNvSpPr txBox="1"/>
          <p:nvPr/>
        </p:nvSpPr>
        <p:spPr>
          <a:xfrm>
            <a:off x="179512" y="1281534"/>
            <a:ext cx="4320480" cy="923330"/>
          </a:xfrm>
          <a:prstGeom prst="rect">
            <a:avLst/>
          </a:prstGeom>
          <a:noFill/>
        </p:spPr>
        <p:txBody>
          <a:bodyPr wrap="square" rtlCol="0">
            <a:spAutoFit/>
          </a:bodyPr>
          <a:lstStyle/>
          <a:p>
            <a:r>
              <a:rPr lang="es-ES" dirty="0" smtClean="0"/>
              <a:t>Promedios de puntuación en la función ACCESO EN EL PRIMER CONTACTO en diferentes muestras. </a:t>
            </a:r>
            <a:endParaRPr lang="es-ES" dirty="0"/>
          </a:p>
        </p:txBody>
      </p:sp>
      <p:sp>
        <p:nvSpPr>
          <p:cNvPr id="12" name="11 CuadroTexto"/>
          <p:cNvSpPr txBox="1"/>
          <p:nvPr/>
        </p:nvSpPr>
        <p:spPr>
          <a:xfrm>
            <a:off x="6588224" y="3284984"/>
            <a:ext cx="2592288" cy="1477328"/>
          </a:xfrm>
          <a:prstGeom prst="rect">
            <a:avLst/>
          </a:prstGeom>
          <a:noFill/>
        </p:spPr>
        <p:txBody>
          <a:bodyPr wrap="square" rtlCol="0">
            <a:spAutoFit/>
          </a:bodyPr>
          <a:lstStyle/>
          <a:p>
            <a:r>
              <a:rPr lang="es-ES" dirty="0" smtClean="0"/>
              <a:t>Porcentaje de personas por encima (puntaje ALTO) y por debajo de la mediana (puntaje BAJO) en diferentes muestras.</a:t>
            </a:r>
            <a:endParaRPr lang="es-ES" dirty="0"/>
          </a:p>
        </p:txBody>
      </p:sp>
      <p:cxnSp>
        <p:nvCxnSpPr>
          <p:cNvPr id="13" name="12 Conector recto"/>
          <p:cNvCxnSpPr/>
          <p:nvPr/>
        </p:nvCxnSpPr>
        <p:spPr>
          <a:xfrm>
            <a:off x="8028384" y="1484784"/>
            <a:ext cx="0" cy="1584176"/>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sp>
        <p:nvSpPr>
          <p:cNvPr id="14" name="13 Rectángulo"/>
          <p:cNvSpPr/>
          <p:nvPr/>
        </p:nvSpPr>
        <p:spPr>
          <a:xfrm>
            <a:off x="5580112" y="5295104"/>
            <a:ext cx="3528392" cy="1477328"/>
          </a:xfrm>
          <a:prstGeom prst="rect">
            <a:avLst/>
          </a:prstGeom>
          <a:solidFill>
            <a:schemeClr val="accent6">
              <a:lumMod val="60000"/>
              <a:lumOff val="40000"/>
            </a:schemeClr>
          </a:solidFill>
        </p:spPr>
        <p:txBody>
          <a:bodyPr wrap="square">
            <a:spAutoFit/>
          </a:bodyPr>
          <a:lstStyle/>
          <a:p>
            <a:r>
              <a:rPr lang="es-ES" dirty="0"/>
              <a:t>El acceso al primer nivel de atención está muy limitado, en particular entre usuarios de servicios públicos, aún tratándose de muestras de “usuarios”.</a:t>
            </a:r>
          </a:p>
        </p:txBody>
      </p:sp>
      <p:sp>
        <p:nvSpPr>
          <p:cNvPr id="11" name="10 CuadroTexto"/>
          <p:cNvSpPr txBox="1"/>
          <p:nvPr/>
        </p:nvSpPr>
        <p:spPr>
          <a:xfrm>
            <a:off x="3419872" y="6535224"/>
            <a:ext cx="864096" cy="276999"/>
          </a:xfrm>
          <a:prstGeom prst="rect">
            <a:avLst/>
          </a:prstGeom>
          <a:noFill/>
        </p:spPr>
        <p:txBody>
          <a:bodyPr wrap="square" rtlCol="0">
            <a:spAutoFit/>
          </a:bodyPr>
          <a:lstStyle/>
          <a:p>
            <a:r>
              <a:rPr lang="es-ES" sz="1200" dirty="0"/>
              <a:t>p</a:t>
            </a:r>
            <a:r>
              <a:rPr lang="es-ES" sz="1200" dirty="0" smtClean="0"/>
              <a:t>&lt;0,01</a:t>
            </a:r>
            <a:endParaRPr lang="es-ES" sz="1200" dirty="0"/>
          </a:p>
        </p:txBody>
      </p:sp>
      <p:sp>
        <p:nvSpPr>
          <p:cNvPr id="15" name="14 CuadroTexto"/>
          <p:cNvSpPr txBox="1"/>
          <p:nvPr/>
        </p:nvSpPr>
        <p:spPr>
          <a:xfrm>
            <a:off x="827584" y="6525344"/>
            <a:ext cx="864096" cy="276999"/>
          </a:xfrm>
          <a:prstGeom prst="rect">
            <a:avLst/>
          </a:prstGeom>
          <a:noFill/>
        </p:spPr>
        <p:txBody>
          <a:bodyPr wrap="square" rtlCol="0">
            <a:spAutoFit/>
          </a:bodyPr>
          <a:lstStyle/>
          <a:p>
            <a:r>
              <a:rPr lang="es-ES" sz="1200" dirty="0"/>
              <a:t>p</a:t>
            </a:r>
            <a:r>
              <a:rPr lang="es-ES" sz="1200" dirty="0" smtClean="0"/>
              <a:t>&lt;0,01</a:t>
            </a:r>
            <a:endParaRPr lang="es-ES" sz="1200" dirty="0"/>
          </a:p>
        </p:txBody>
      </p:sp>
      <p:sp>
        <p:nvSpPr>
          <p:cNvPr id="16" name="15 CuadroTexto"/>
          <p:cNvSpPr txBox="1"/>
          <p:nvPr/>
        </p:nvSpPr>
        <p:spPr>
          <a:xfrm>
            <a:off x="3851920" y="2852936"/>
            <a:ext cx="864096" cy="276999"/>
          </a:xfrm>
          <a:prstGeom prst="rect">
            <a:avLst/>
          </a:prstGeom>
          <a:noFill/>
        </p:spPr>
        <p:txBody>
          <a:bodyPr wrap="square" rtlCol="0">
            <a:spAutoFit/>
          </a:bodyPr>
          <a:lstStyle/>
          <a:p>
            <a:r>
              <a:rPr lang="es-ES" sz="1200" dirty="0"/>
              <a:t>p</a:t>
            </a:r>
            <a:r>
              <a:rPr lang="es-ES" sz="1200" dirty="0" smtClean="0"/>
              <a:t>&lt;0,01</a:t>
            </a:r>
            <a:endParaRPr lang="es-ES" sz="1200" dirty="0"/>
          </a:p>
        </p:txBody>
      </p:sp>
    </p:spTree>
    <p:extLst>
      <p:ext uri="{BB962C8B-B14F-4D97-AF65-F5344CB8AC3E}">
        <p14:creationId xmlns:p14="http://schemas.microsoft.com/office/powerpoint/2010/main" val="23263514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randombar(horizontal)">
                                      <p:cBhvr>
                                        <p:cTn id="7"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43000"/>
          </a:xfrm>
        </p:spPr>
        <p:txBody>
          <a:bodyPr/>
          <a:lstStyle/>
          <a:p>
            <a:r>
              <a:rPr lang="es-ES" dirty="0" smtClean="0"/>
              <a:t>Continuidad interpersonal</a:t>
            </a:r>
            <a:endParaRPr lang="es-ES" dirty="0"/>
          </a:p>
        </p:txBody>
      </p:sp>
      <p:sp>
        <p:nvSpPr>
          <p:cNvPr id="10" name="9 CuadroTexto"/>
          <p:cNvSpPr txBox="1"/>
          <p:nvPr/>
        </p:nvSpPr>
        <p:spPr>
          <a:xfrm>
            <a:off x="179512" y="1281534"/>
            <a:ext cx="4320480" cy="923330"/>
          </a:xfrm>
          <a:prstGeom prst="rect">
            <a:avLst/>
          </a:prstGeom>
          <a:noFill/>
        </p:spPr>
        <p:txBody>
          <a:bodyPr wrap="square" rtlCol="0">
            <a:spAutoFit/>
          </a:bodyPr>
          <a:lstStyle/>
          <a:p>
            <a:r>
              <a:rPr lang="es-ES" dirty="0" smtClean="0"/>
              <a:t>Promedios de puntuación en la función CONTINUIDAD INTERPERSONAL en diferentes muestras. </a:t>
            </a:r>
            <a:endParaRPr lang="es-ES" dirty="0"/>
          </a:p>
        </p:txBody>
      </p:sp>
      <p:graphicFrame>
        <p:nvGraphicFramePr>
          <p:cNvPr id="12" name="1 Gráfico"/>
          <p:cNvGraphicFramePr>
            <a:graphicFrameLocks/>
          </p:cNvGraphicFramePr>
          <p:nvPr>
            <p:extLst>
              <p:ext uri="{D42A27DB-BD31-4B8C-83A1-F6EECF244321}">
                <p14:modId xmlns:p14="http://schemas.microsoft.com/office/powerpoint/2010/main" val="1675353986"/>
              </p:ext>
            </p:extLst>
          </p:nvPr>
        </p:nvGraphicFramePr>
        <p:xfrm>
          <a:off x="4492703" y="1169293"/>
          <a:ext cx="4572000" cy="1971675"/>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13 Conector recto"/>
          <p:cNvCxnSpPr/>
          <p:nvPr/>
        </p:nvCxnSpPr>
        <p:spPr>
          <a:xfrm>
            <a:off x="8028384" y="1484784"/>
            <a:ext cx="0" cy="1584176"/>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179512" y="2924944"/>
            <a:ext cx="8784976" cy="3693319"/>
          </a:xfrm>
          <a:prstGeom prst="rect">
            <a:avLst/>
          </a:prstGeom>
          <a:noFill/>
        </p:spPr>
        <p:txBody>
          <a:bodyPr wrap="square" rtlCol="0">
            <a:spAutoFit/>
          </a:bodyPr>
          <a:lstStyle/>
          <a:p>
            <a:r>
              <a:rPr lang="es-ES" dirty="0" smtClean="0"/>
              <a:t>Ítems</a:t>
            </a:r>
          </a:p>
          <a:p>
            <a:pPr marL="285750" indent="-285750">
              <a:buFont typeface="Arial" panose="020B0604020202020204" pitchFamily="34" charset="0"/>
              <a:buChar char="•"/>
            </a:pPr>
            <a:r>
              <a:rPr lang="es-ES" dirty="0"/>
              <a:t>Siempre lo/la atiende el mismo profesional de </a:t>
            </a:r>
            <a:r>
              <a:rPr lang="es-ES" dirty="0" smtClean="0"/>
              <a:t>salud.</a:t>
            </a:r>
            <a:endParaRPr lang="es-ES" dirty="0"/>
          </a:p>
          <a:p>
            <a:pPr marL="285750" indent="-285750">
              <a:buFont typeface="Arial" panose="020B0604020202020204" pitchFamily="34" charset="0"/>
              <a:buChar char="•"/>
            </a:pPr>
            <a:r>
              <a:rPr lang="es-ES" dirty="0" smtClean="0"/>
              <a:t>Cree que los </a:t>
            </a:r>
            <a:r>
              <a:rPr lang="es-ES" dirty="0"/>
              <a:t>profesionales del </a:t>
            </a:r>
            <a:r>
              <a:rPr lang="es-ES" dirty="0" smtClean="0"/>
              <a:t>centro comprenden </a:t>
            </a:r>
            <a:r>
              <a:rPr lang="es-ES" dirty="0"/>
              <a:t>lo que Ud. dice o </a:t>
            </a:r>
            <a:r>
              <a:rPr lang="es-ES" dirty="0" smtClean="0"/>
              <a:t>pregunta </a:t>
            </a:r>
            <a:endParaRPr lang="es-ES" dirty="0"/>
          </a:p>
          <a:p>
            <a:pPr marL="285750" indent="-285750">
              <a:buFont typeface="Arial" panose="020B0604020202020204" pitchFamily="34" charset="0"/>
              <a:buChar char="•"/>
            </a:pPr>
            <a:r>
              <a:rPr lang="es-ES" dirty="0"/>
              <a:t>Responden a sus preguntas de manera que Ud. entienda</a:t>
            </a:r>
          </a:p>
          <a:p>
            <a:pPr marL="285750" indent="-285750">
              <a:buFont typeface="Arial" panose="020B0604020202020204" pitchFamily="34" charset="0"/>
              <a:buChar char="•"/>
            </a:pPr>
            <a:r>
              <a:rPr lang="es-ES" dirty="0" smtClean="0"/>
              <a:t>Tiene suficiente </a:t>
            </a:r>
            <a:r>
              <a:rPr lang="es-ES" dirty="0"/>
              <a:t>tiempo para hablar sobre sus preocupaciones o problemas</a:t>
            </a:r>
          </a:p>
          <a:p>
            <a:pPr marL="285750" indent="-285750">
              <a:buFont typeface="Arial" panose="020B0604020202020204" pitchFamily="34" charset="0"/>
              <a:buChar char="•"/>
            </a:pPr>
            <a:r>
              <a:rPr lang="es-ES" dirty="0" smtClean="0"/>
              <a:t>Comodidad </a:t>
            </a:r>
            <a:r>
              <a:rPr lang="es-ES" dirty="0"/>
              <a:t>para hablar de sus preocupaciones o </a:t>
            </a:r>
            <a:r>
              <a:rPr lang="es-ES" dirty="0" smtClean="0"/>
              <a:t>problemas</a:t>
            </a:r>
            <a:endParaRPr lang="es-ES" dirty="0"/>
          </a:p>
          <a:p>
            <a:pPr marL="285750" indent="-285750">
              <a:buFont typeface="Arial" panose="020B0604020202020204" pitchFamily="34" charset="0"/>
              <a:buChar char="•"/>
            </a:pPr>
            <a:r>
              <a:rPr lang="es-ES" dirty="0" smtClean="0"/>
              <a:t>Lo conocen como persona</a:t>
            </a:r>
            <a:endParaRPr lang="es-ES" dirty="0"/>
          </a:p>
          <a:p>
            <a:pPr marL="285750" indent="-285750">
              <a:buFont typeface="Arial" panose="020B0604020202020204" pitchFamily="34" charset="0"/>
              <a:buChar char="•"/>
            </a:pPr>
            <a:r>
              <a:rPr lang="es-ES" dirty="0"/>
              <a:t>Saben con quién </a:t>
            </a:r>
            <a:r>
              <a:rPr lang="es-ES" dirty="0" smtClean="0"/>
              <a:t>vive</a:t>
            </a:r>
            <a:endParaRPr lang="es-ES" dirty="0"/>
          </a:p>
          <a:p>
            <a:pPr marL="285750" indent="-285750">
              <a:buFont typeface="Arial" panose="020B0604020202020204" pitchFamily="34" charset="0"/>
              <a:buChar char="•"/>
            </a:pPr>
            <a:r>
              <a:rPr lang="es-ES" dirty="0"/>
              <a:t>Conocen cuáles son los problemas más importantes para </a:t>
            </a:r>
            <a:r>
              <a:rPr lang="es-ES" dirty="0" smtClean="0"/>
              <a:t>su </a:t>
            </a:r>
            <a:r>
              <a:rPr lang="es-ES" dirty="0"/>
              <a:t>familia</a:t>
            </a:r>
          </a:p>
          <a:p>
            <a:pPr marL="285750" indent="-285750">
              <a:buFont typeface="Arial" panose="020B0604020202020204" pitchFamily="34" charset="0"/>
              <a:buChar char="•"/>
            </a:pPr>
            <a:r>
              <a:rPr lang="es-ES" dirty="0"/>
              <a:t>Conocen la historia clínica </a:t>
            </a:r>
            <a:r>
              <a:rPr lang="es-ES" dirty="0" smtClean="0"/>
              <a:t>completa</a:t>
            </a:r>
            <a:endParaRPr lang="es-ES" dirty="0"/>
          </a:p>
          <a:p>
            <a:pPr marL="285750" indent="-285750">
              <a:buFont typeface="Arial" panose="020B0604020202020204" pitchFamily="34" charset="0"/>
              <a:buChar char="•"/>
            </a:pPr>
            <a:r>
              <a:rPr lang="es-ES" dirty="0"/>
              <a:t>Conocen las ocupaciones de las personas adultas en la </a:t>
            </a:r>
            <a:r>
              <a:rPr lang="es-ES" dirty="0" smtClean="0"/>
              <a:t>familia</a:t>
            </a:r>
            <a:endParaRPr lang="es-ES" dirty="0"/>
          </a:p>
          <a:p>
            <a:pPr marL="285750" indent="-285750">
              <a:buFont typeface="Arial" panose="020B0604020202020204" pitchFamily="34" charset="0"/>
              <a:buChar char="•"/>
            </a:pPr>
            <a:r>
              <a:rPr lang="es-ES" dirty="0"/>
              <a:t>Sabrían si su familia tiene problemas para conseguir o pagar los medicamentos</a:t>
            </a:r>
          </a:p>
          <a:p>
            <a:pPr marL="285750" indent="-285750">
              <a:buFont typeface="Arial" panose="020B0604020202020204" pitchFamily="34" charset="0"/>
              <a:buChar char="•"/>
            </a:pPr>
            <a:r>
              <a:rPr lang="es-ES" dirty="0"/>
              <a:t>Conocen los medicamentos que </a:t>
            </a:r>
            <a:r>
              <a:rPr lang="es-ES" dirty="0" smtClean="0"/>
              <a:t>está </a:t>
            </a:r>
            <a:r>
              <a:rPr lang="es-ES" dirty="0"/>
              <a:t>tomando</a:t>
            </a:r>
          </a:p>
        </p:txBody>
      </p:sp>
    </p:spTree>
    <p:extLst>
      <p:ext uri="{BB962C8B-B14F-4D97-AF65-F5344CB8AC3E}">
        <p14:creationId xmlns:p14="http://schemas.microsoft.com/office/powerpoint/2010/main" val="25885747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43000"/>
          </a:xfrm>
        </p:spPr>
        <p:txBody>
          <a:bodyPr/>
          <a:lstStyle/>
          <a:p>
            <a:r>
              <a:rPr lang="es-ES" dirty="0" smtClean="0"/>
              <a:t>Continuidad interpersonal</a:t>
            </a:r>
            <a:endParaRPr lang="es-ES" dirty="0"/>
          </a:p>
        </p:txBody>
      </p:sp>
      <p:sp>
        <p:nvSpPr>
          <p:cNvPr id="10" name="9 CuadroTexto"/>
          <p:cNvSpPr txBox="1"/>
          <p:nvPr/>
        </p:nvSpPr>
        <p:spPr>
          <a:xfrm>
            <a:off x="179512" y="1281534"/>
            <a:ext cx="4320480" cy="923330"/>
          </a:xfrm>
          <a:prstGeom prst="rect">
            <a:avLst/>
          </a:prstGeom>
          <a:noFill/>
        </p:spPr>
        <p:txBody>
          <a:bodyPr wrap="square" rtlCol="0">
            <a:spAutoFit/>
          </a:bodyPr>
          <a:lstStyle/>
          <a:p>
            <a:r>
              <a:rPr lang="es-ES" dirty="0" smtClean="0"/>
              <a:t>Promedios de puntuación en la función CONTINUIDAD INTERPERSONAL en diferentes muestras. </a:t>
            </a:r>
            <a:endParaRPr lang="es-ES" dirty="0"/>
          </a:p>
        </p:txBody>
      </p:sp>
      <p:sp>
        <p:nvSpPr>
          <p:cNvPr id="11" name="10 CuadroTexto"/>
          <p:cNvSpPr txBox="1"/>
          <p:nvPr/>
        </p:nvSpPr>
        <p:spPr>
          <a:xfrm>
            <a:off x="6588224" y="3284984"/>
            <a:ext cx="2592288" cy="1477328"/>
          </a:xfrm>
          <a:prstGeom prst="rect">
            <a:avLst/>
          </a:prstGeom>
          <a:noFill/>
        </p:spPr>
        <p:txBody>
          <a:bodyPr wrap="square" rtlCol="0">
            <a:spAutoFit/>
          </a:bodyPr>
          <a:lstStyle/>
          <a:p>
            <a:r>
              <a:rPr lang="es-ES" dirty="0" smtClean="0"/>
              <a:t>Porcentaje de personas por encima (puntaje ALTO) y por debajo de la mediana (puntaje BAJO) en diferentes muestras.</a:t>
            </a:r>
            <a:endParaRPr lang="es-ES" dirty="0"/>
          </a:p>
        </p:txBody>
      </p:sp>
      <p:graphicFrame>
        <p:nvGraphicFramePr>
          <p:cNvPr id="12" name="1 Gráfico"/>
          <p:cNvGraphicFramePr>
            <a:graphicFrameLocks/>
          </p:cNvGraphicFramePr>
          <p:nvPr>
            <p:extLst>
              <p:ext uri="{D42A27DB-BD31-4B8C-83A1-F6EECF244321}">
                <p14:modId xmlns:p14="http://schemas.microsoft.com/office/powerpoint/2010/main" val="4195377405"/>
              </p:ext>
            </p:extLst>
          </p:nvPr>
        </p:nvGraphicFramePr>
        <p:xfrm>
          <a:off x="4492703" y="1169293"/>
          <a:ext cx="4572000" cy="1971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2 Gráfico"/>
          <p:cNvGraphicFramePr>
            <a:graphicFrameLocks/>
          </p:cNvGraphicFramePr>
          <p:nvPr>
            <p:extLst>
              <p:ext uri="{D42A27DB-BD31-4B8C-83A1-F6EECF244321}">
                <p14:modId xmlns:p14="http://schemas.microsoft.com/office/powerpoint/2010/main" val="3344177658"/>
              </p:ext>
            </p:extLst>
          </p:nvPr>
        </p:nvGraphicFramePr>
        <p:xfrm>
          <a:off x="184317" y="3311584"/>
          <a:ext cx="6343652" cy="3514725"/>
        </p:xfrm>
        <a:graphic>
          <a:graphicData uri="http://schemas.openxmlformats.org/drawingml/2006/chart">
            <c:chart xmlns:c="http://schemas.openxmlformats.org/drawingml/2006/chart" xmlns:r="http://schemas.openxmlformats.org/officeDocument/2006/relationships" r:id="rId3"/>
          </a:graphicData>
        </a:graphic>
      </p:graphicFrame>
      <p:cxnSp>
        <p:nvCxnSpPr>
          <p:cNvPr id="14" name="13 Conector recto"/>
          <p:cNvCxnSpPr/>
          <p:nvPr/>
        </p:nvCxnSpPr>
        <p:spPr>
          <a:xfrm>
            <a:off x="8028384" y="1484784"/>
            <a:ext cx="0" cy="1584176"/>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sp>
        <p:nvSpPr>
          <p:cNvPr id="8" name="7 Rectángulo"/>
          <p:cNvSpPr/>
          <p:nvPr/>
        </p:nvSpPr>
        <p:spPr>
          <a:xfrm>
            <a:off x="5580112" y="5295104"/>
            <a:ext cx="3528392" cy="1477328"/>
          </a:xfrm>
          <a:prstGeom prst="rect">
            <a:avLst/>
          </a:prstGeom>
          <a:solidFill>
            <a:schemeClr val="accent6">
              <a:lumMod val="60000"/>
              <a:lumOff val="40000"/>
            </a:schemeClr>
          </a:solidFill>
        </p:spPr>
        <p:txBody>
          <a:bodyPr wrap="square">
            <a:spAutoFit/>
          </a:bodyPr>
          <a:lstStyle/>
          <a:p>
            <a:r>
              <a:rPr lang="es-ES" dirty="0"/>
              <a:t>La experiencia de continuidad </a:t>
            </a:r>
            <a:r>
              <a:rPr lang="es-ES" dirty="0" smtClean="0"/>
              <a:t>en </a:t>
            </a:r>
            <a:r>
              <a:rPr lang="es-ES" dirty="0"/>
              <a:t>la atención de la salud es mejor en los usuarios infantiles de servicios públicos </a:t>
            </a:r>
            <a:r>
              <a:rPr lang="es-ES" dirty="0" smtClean="0"/>
              <a:t>y peor en los afiliados de obras sociales.</a:t>
            </a:r>
            <a:endParaRPr lang="es-ES" dirty="0"/>
          </a:p>
        </p:txBody>
      </p:sp>
      <p:sp>
        <p:nvSpPr>
          <p:cNvPr id="9" name="8 CuadroTexto"/>
          <p:cNvSpPr txBox="1"/>
          <p:nvPr/>
        </p:nvSpPr>
        <p:spPr>
          <a:xfrm>
            <a:off x="827584" y="6535224"/>
            <a:ext cx="864096" cy="276999"/>
          </a:xfrm>
          <a:prstGeom prst="rect">
            <a:avLst/>
          </a:prstGeom>
          <a:noFill/>
        </p:spPr>
        <p:txBody>
          <a:bodyPr wrap="square" rtlCol="0">
            <a:spAutoFit/>
          </a:bodyPr>
          <a:lstStyle/>
          <a:p>
            <a:r>
              <a:rPr lang="es-ES" sz="1200" dirty="0" smtClean="0"/>
              <a:t>p=0,044</a:t>
            </a:r>
            <a:endParaRPr lang="es-ES" sz="1200" dirty="0"/>
          </a:p>
        </p:txBody>
      </p:sp>
      <p:sp>
        <p:nvSpPr>
          <p:cNvPr id="15" name="14 CuadroTexto"/>
          <p:cNvSpPr txBox="1"/>
          <p:nvPr/>
        </p:nvSpPr>
        <p:spPr>
          <a:xfrm>
            <a:off x="3851920" y="2852936"/>
            <a:ext cx="864096" cy="276999"/>
          </a:xfrm>
          <a:prstGeom prst="rect">
            <a:avLst/>
          </a:prstGeom>
          <a:noFill/>
        </p:spPr>
        <p:txBody>
          <a:bodyPr wrap="square" rtlCol="0">
            <a:spAutoFit/>
          </a:bodyPr>
          <a:lstStyle/>
          <a:p>
            <a:r>
              <a:rPr lang="es-ES" sz="1200" dirty="0"/>
              <a:t>p</a:t>
            </a:r>
            <a:r>
              <a:rPr lang="es-ES" sz="1200" dirty="0" smtClean="0"/>
              <a:t>&lt;0,01</a:t>
            </a:r>
            <a:endParaRPr lang="es-ES" sz="1200" dirty="0"/>
          </a:p>
        </p:txBody>
      </p:sp>
    </p:spTree>
    <p:extLst>
      <p:ext uri="{BB962C8B-B14F-4D97-AF65-F5344CB8AC3E}">
        <p14:creationId xmlns:p14="http://schemas.microsoft.com/office/powerpoint/2010/main" val="2148183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43000"/>
          </a:xfrm>
        </p:spPr>
        <p:txBody>
          <a:bodyPr>
            <a:normAutofit fontScale="90000"/>
          </a:bodyPr>
          <a:lstStyle/>
          <a:p>
            <a:r>
              <a:rPr lang="es-ES" dirty="0" smtClean="0"/>
              <a:t>Integralidad en los servicios recibidos</a:t>
            </a:r>
            <a:endParaRPr lang="es-ES" dirty="0"/>
          </a:p>
        </p:txBody>
      </p:sp>
      <p:sp>
        <p:nvSpPr>
          <p:cNvPr id="10" name="9 CuadroTexto"/>
          <p:cNvSpPr txBox="1"/>
          <p:nvPr/>
        </p:nvSpPr>
        <p:spPr>
          <a:xfrm>
            <a:off x="179512" y="1281534"/>
            <a:ext cx="4320480" cy="923330"/>
          </a:xfrm>
          <a:prstGeom prst="rect">
            <a:avLst/>
          </a:prstGeom>
          <a:noFill/>
        </p:spPr>
        <p:txBody>
          <a:bodyPr wrap="square" rtlCol="0">
            <a:spAutoFit/>
          </a:bodyPr>
          <a:lstStyle/>
          <a:p>
            <a:r>
              <a:rPr lang="es-ES" dirty="0" smtClean="0"/>
              <a:t>Promedios de puntuación en la función de INTEGRALIDAD EN LOS SERVICIOS RECIBIDOS en diferentes muestras. </a:t>
            </a:r>
            <a:endParaRPr lang="es-ES" dirty="0"/>
          </a:p>
        </p:txBody>
      </p:sp>
      <p:graphicFrame>
        <p:nvGraphicFramePr>
          <p:cNvPr id="9" name="1 Gráfico"/>
          <p:cNvGraphicFramePr>
            <a:graphicFrameLocks/>
          </p:cNvGraphicFramePr>
          <p:nvPr>
            <p:extLst>
              <p:ext uri="{D42A27DB-BD31-4B8C-83A1-F6EECF244321}">
                <p14:modId xmlns:p14="http://schemas.microsoft.com/office/powerpoint/2010/main" val="2348192010"/>
              </p:ext>
            </p:extLst>
          </p:nvPr>
        </p:nvGraphicFramePr>
        <p:xfrm>
          <a:off x="4470088" y="1219026"/>
          <a:ext cx="4572000" cy="1971675"/>
        </p:xfrm>
        <a:graphic>
          <a:graphicData uri="http://schemas.openxmlformats.org/drawingml/2006/chart">
            <c:chart xmlns:c="http://schemas.openxmlformats.org/drawingml/2006/chart" xmlns:r="http://schemas.openxmlformats.org/officeDocument/2006/relationships" r:id="rId2"/>
          </a:graphicData>
        </a:graphic>
      </p:graphicFrame>
      <p:cxnSp>
        <p:nvCxnSpPr>
          <p:cNvPr id="14" name="13 Conector recto"/>
          <p:cNvCxnSpPr/>
          <p:nvPr/>
        </p:nvCxnSpPr>
        <p:spPr>
          <a:xfrm>
            <a:off x="8014736" y="1484784"/>
            <a:ext cx="0" cy="1584176"/>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sp>
        <p:nvSpPr>
          <p:cNvPr id="15" name="14 CuadroTexto"/>
          <p:cNvSpPr txBox="1"/>
          <p:nvPr/>
        </p:nvSpPr>
        <p:spPr>
          <a:xfrm>
            <a:off x="251520" y="3314015"/>
            <a:ext cx="4104456" cy="2862322"/>
          </a:xfrm>
          <a:prstGeom prst="rect">
            <a:avLst/>
          </a:prstGeom>
          <a:noFill/>
        </p:spPr>
        <p:txBody>
          <a:bodyPr wrap="square" rtlCol="0">
            <a:spAutoFit/>
          </a:bodyPr>
          <a:lstStyle/>
          <a:p>
            <a:r>
              <a:rPr lang="es-ES" dirty="0" smtClean="0"/>
              <a:t>Ítems para niños</a:t>
            </a:r>
          </a:p>
          <a:p>
            <a:pPr marL="285750" indent="-285750">
              <a:buFont typeface="Arial" panose="020B0604020202020204" pitchFamily="34" charset="0"/>
              <a:buChar char="•"/>
            </a:pPr>
            <a:r>
              <a:rPr lang="es-ES" dirty="0"/>
              <a:t>Hábitos </a:t>
            </a:r>
            <a:r>
              <a:rPr lang="es-ES" dirty="0" smtClean="0"/>
              <a:t>saludables</a:t>
            </a:r>
            <a:endParaRPr lang="es-ES" dirty="0"/>
          </a:p>
          <a:p>
            <a:pPr marL="285750" indent="-285750">
              <a:buFont typeface="Arial" panose="020B0604020202020204" pitchFamily="34" charset="0"/>
              <a:buChar char="•"/>
            </a:pPr>
            <a:r>
              <a:rPr lang="es-ES" dirty="0"/>
              <a:t>Seguridad del hogar</a:t>
            </a:r>
          </a:p>
          <a:p>
            <a:pPr marL="285750" indent="-285750">
              <a:buFont typeface="Arial" panose="020B0604020202020204" pitchFamily="34" charset="0"/>
              <a:buChar char="•"/>
            </a:pPr>
            <a:r>
              <a:rPr lang="es-ES" dirty="0" smtClean="0"/>
              <a:t>Manejo </a:t>
            </a:r>
            <a:r>
              <a:rPr lang="es-ES" dirty="0"/>
              <a:t>de problemas de </a:t>
            </a:r>
            <a:r>
              <a:rPr lang="es-ES" dirty="0" smtClean="0"/>
              <a:t>comportamiento</a:t>
            </a:r>
            <a:endParaRPr lang="es-ES" dirty="0"/>
          </a:p>
          <a:p>
            <a:pPr marL="285750" indent="-285750">
              <a:buFont typeface="Arial" panose="020B0604020202020204" pitchFamily="34" charset="0"/>
              <a:buChar char="•"/>
            </a:pPr>
            <a:r>
              <a:rPr lang="es-ES" dirty="0"/>
              <a:t>Cambios en el crecimiento y el </a:t>
            </a:r>
            <a:r>
              <a:rPr lang="es-ES" dirty="0" smtClean="0"/>
              <a:t>comportamiento</a:t>
            </a:r>
            <a:endParaRPr lang="es-ES" dirty="0"/>
          </a:p>
          <a:p>
            <a:pPr marL="285750" indent="-285750">
              <a:buFont typeface="Arial" panose="020B0604020202020204" pitchFamily="34" charset="0"/>
              <a:buChar char="•"/>
            </a:pPr>
            <a:r>
              <a:rPr lang="es-ES" dirty="0"/>
              <a:t>Uso del cinturón de seguridad </a:t>
            </a:r>
            <a:r>
              <a:rPr lang="es-ES" dirty="0" smtClean="0"/>
              <a:t>prevención de accidentes </a:t>
            </a:r>
            <a:r>
              <a:rPr lang="es-ES" dirty="0"/>
              <a:t>en la calle</a:t>
            </a:r>
          </a:p>
          <a:p>
            <a:pPr marL="285750" indent="-285750">
              <a:buFont typeface="Arial" panose="020B0604020202020204" pitchFamily="34" charset="0"/>
              <a:buChar char="•"/>
            </a:pPr>
            <a:endParaRPr lang="es-ES" dirty="0"/>
          </a:p>
        </p:txBody>
      </p:sp>
      <p:sp>
        <p:nvSpPr>
          <p:cNvPr id="16" name="15 CuadroTexto"/>
          <p:cNvSpPr txBox="1"/>
          <p:nvPr/>
        </p:nvSpPr>
        <p:spPr>
          <a:xfrm>
            <a:off x="4355976" y="3314015"/>
            <a:ext cx="4752528" cy="3139321"/>
          </a:xfrm>
          <a:prstGeom prst="rect">
            <a:avLst/>
          </a:prstGeom>
          <a:noFill/>
        </p:spPr>
        <p:txBody>
          <a:bodyPr wrap="square" rtlCol="0">
            <a:spAutoFit/>
          </a:bodyPr>
          <a:lstStyle/>
          <a:p>
            <a:r>
              <a:rPr lang="es-ES" dirty="0" smtClean="0"/>
              <a:t>Ítems para adultos</a:t>
            </a:r>
          </a:p>
          <a:p>
            <a:pPr marL="285750" indent="-285750">
              <a:buFont typeface="Arial" panose="020B0604020202020204" pitchFamily="34" charset="0"/>
              <a:buChar char="•"/>
            </a:pPr>
            <a:r>
              <a:rPr lang="es-ES" dirty="0" smtClean="0"/>
              <a:t>Hábitos saludables</a:t>
            </a:r>
            <a:endParaRPr lang="es-ES" dirty="0"/>
          </a:p>
          <a:p>
            <a:pPr marL="285750" indent="-285750">
              <a:buFont typeface="Arial" panose="020B0604020202020204" pitchFamily="34" charset="0"/>
              <a:buChar char="•"/>
            </a:pPr>
            <a:r>
              <a:rPr lang="es-ES" dirty="0" smtClean="0"/>
              <a:t>Seguridad </a:t>
            </a:r>
            <a:r>
              <a:rPr lang="es-ES" dirty="0"/>
              <a:t>del </a:t>
            </a:r>
            <a:r>
              <a:rPr lang="es-ES" dirty="0" smtClean="0"/>
              <a:t>hogar</a:t>
            </a:r>
          </a:p>
          <a:p>
            <a:pPr marL="285750" indent="-285750">
              <a:buFont typeface="Arial" panose="020B0604020202020204" pitchFamily="34" charset="0"/>
              <a:buChar char="•"/>
            </a:pPr>
            <a:r>
              <a:rPr lang="es-ES" dirty="0" smtClean="0"/>
              <a:t>Prevención de accidentes </a:t>
            </a:r>
            <a:r>
              <a:rPr lang="es-ES" dirty="0"/>
              <a:t>de </a:t>
            </a:r>
            <a:r>
              <a:rPr lang="es-ES" dirty="0" smtClean="0"/>
              <a:t>tránsito</a:t>
            </a:r>
            <a:endParaRPr lang="es-ES" dirty="0"/>
          </a:p>
          <a:p>
            <a:pPr marL="285750" indent="-285750">
              <a:buFont typeface="Arial" panose="020B0604020202020204" pitchFamily="34" charset="0"/>
              <a:buChar char="•"/>
            </a:pPr>
            <a:r>
              <a:rPr lang="es-ES" dirty="0" smtClean="0"/>
              <a:t>Manejo </a:t>
            </a:r>
            <a:r>
              <a:rPr lang="es-ES" dirty="0"/>
              <a:t>de conflictos con otras personas</a:t>
            </a:r>
          </a:p>
          <a:p>
            <a:pPr marL="285750" indent="-285750">
              <a:buFont typeface="Arial" panose="020B0604020202020204" pitchFamily="34" charset="0"/>
              <a:buChar char="•"/>
            </a:pPr>
            <a:r>
              <a:rPr lang="es-ES" dirty="0" smtClean="0"/>
              <a:t>Ejercicio </a:t>
            </a:r>
            <a:r>
              <a:rPr lang="es-ES" dirty="0"/>
              <a:t>físico </a:t>
            </a:r>
            <a:r>
              <a:rPr lang="es-ES" dirty="0" smtClean="0"/>
              <a:t>apropiado</a:t>
            </a:r>
            <a:endParaRPr lang="es-ES" dirty="0"/>
          </a:p>
          <a:p>
            <a:pPr marL="285750" indent="-285750">
              <a:buFont typeface="Arial" panose="020B0604020202020204" pitchFamily="34" charset="0"/>
              <a:buChar char="•"/>
            </a:pPr>
            <a:r>
              <a:rPr lang="es-ES" dirty="0" smtClean="0"/>
              <a:t>Control </a:t>
            </a:r>
            <a:r>
              <a:rPr lang="es-ES" dirty="0"/>
              <a:t>de niveles de </a:t>
            </a:r>
            <a:r>
              <a:rPr lang="es-ES" dirty="0" smtClean="0"/>
              <a:t>colesterol</a:t>
            </a:r>
            <a:endParaRPr lang="es-ES" dirty="0"/>
          </a:p>
          <a:p>
            <a:pPr marL="285750" indent="-285750">
              <a:buFont typeface="Arial" panose="020B0604020202020204" pitchFamily="34" charset="0"/>
              <a:buChar char="•"/>
            </a:pPr>
            <a:r>
              <a:rPr lang="es-ES" dirty="0" smtClean="0"/>
              <a:t>Control </a:t>
            </a:r>
            <a:r>
              <a:rPr lang="es-ES" dirty="0"/>
              <a:t>y asesoramiento sobre </a:t>
            </a:r>
            <a:r>
              <a:rPr lang="es-ES" dirty="0" smtClean="0"/>
              <a:t>medicamentos</a:t>
            </a:r>
            <a:endParaRPr lang="es-ES" dirty="0"/>
          </a:p>
          <a:p>
            <a:pPr marL="285750" indent="-285750">
              <a:buFont typeface="Arial" panose="020B0604020202020204" pitchFamily="34" charset="0"/>
              <a:buChar char="•"/>
            </a:pPr>
            <a:r>
              <a:rPr lang="es-ES" dirty="0" smtClean="0"/>
              <a:t>Prevención de exposición </a:t>
            </a:r>
            <a:r>
              <a:rPr lang="es-ES" dirty="0"/>
              <a:t>a sustancias </a:t>
            </a:r>
            <a:r>
              <a:rPr lang="es-ES" dirty="0" smtClean="0"/>
              <a:t>tóxicas</a:t>
            </a:r>
            <a:endParaRPr lang="es-ES" dirty="0"/>
          </a:p>
          <a:p>
            <a:pPr marL="285750" indent="-285750">
              <a:buFont typeface="Arial" panose="020B0604020202020204" pitchFamily="34" charset="0"/>
              <a:buChar char="•"/>
            </a:pPr>
            <a:r>
              <a:rPr lang="es-ES" dirty="0" smtClean="0"/>
              <a:t>Prevención </a:t>
            </a:r>
            <a:r>
              <a:rPr lang="es-ES" dirty="0"/>
              <a:t>de </a:t>
            </a:r>
            <a:r>
              <a:rPr lang="es-ES" dirty="0" smtClean="0"/>
              <a:t>quemaduras</a:t>
            </a:r>
            <a:endParaRPr lang="es-ES" dirty="0"/>
          </a:p>
          <a:p>
            <a:pPr marL="285750" indent="-285750">
              <a:buFont typeface="Arial" panose="020B0604020202020204" pitchFamily="34" charset="0"/>
              <a:buChar char="•"/>
            </a:pPr>
            <a:r>
              <a:rPr lang="es-ES" dirty="0" smtClean="0"/>
              <a:t>Prevención </a:t>
            </a:r>
            <a:r>
              <a:rPr lang="es-ES" dirty="0"/>
              <a:t>de caídas</a:t>
            </a:r>
          </a:p>
        </p:txBody>
      </p:sp>
    </p:spTree>
    <p:extLst>
      <p:ext uri="{BB962C8B-B14F-4D97-AF65-F5344CB8AC3E}">
        <p14:creationId xmlns:p14="http://schemas.microsoft.com/office/powerpoint/2010/main" val="205109652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43000"/>
          </a:xfrm>
        </p:spPr>
        <p:txBody>
          <a:bodyPr>
            <a:normAutofit fontScale="90000"/>
          </a:bodyPr>
          <a:lstStyle/>
          <a:p>
            <a:r>
              <a:rPr lang="es-ES" dirty="0" smtClean="0"/>
              <a:t>Integralidad en los servicios recibidos</a:t>
            </a:r>
            <a:endParaRPr lang="es-ES" dirty="0"/>
          </a:p>
        </p:txBody>
      </p:sp>
      <p:sp>
        <p:nvSpPr>
          <p:cNvPr id="10" name="9 CuadroTexto"/>
          <p:cNvSpPr txBox="1"/>
          <p:nvPr/>
        </p:nvSpPr>
        <p:spPr>
          <a:xfrm>
            <a:off x="179512" y="1281534"/>
            <a:ext cx="4320480" cy="923330"/>
          </a:xfrm>
          <a:prstGeom prst="rect">
            <a:avLst/>
          </a:prstGeom>
          <a:noFill/>
        </p:spPr>
        <p:txBody>
          <a:bodyPr wrap="square" rtlCol="0">
            <a:spAutoFit/>
          </a:bodyPr>
          <a:lstStyle/>
          <a:p>
            <a:r>
              <a:rPr lang="es-ES" dirty="0" smtClean="0"/>
              <a:t>Promedios de puntuación en la función de INTEGRALIDAD EN LOS SERVICIOS RECIBIDOS en diferentes muestras. </a:t>
            </a:r>
            <a:endParaRPr lang="es-ES" dirty="0"/>
          </a:p>
        </p:txBody>
      </p:sp>
      <p:sp>
        <p:nvSpPr>
          <p:cNvPr id="11" name="10 CuadroTexto"/>
          <p:cNvSpPr txBox="1"/>
          <p:nvPr/>
        </p:nvSpPr>
        <p:spPr>
          <a:xfrm>
            <a:off x="6588224" y="3284984"/>
            <a:ext cx="2592288" cy="1477328"/>
          </a:xfrm>
          <a:prstGeom prst="rect">
            <a:avLst/>
          </a:prstGeom>
          <a:noFill/>
        </p:spPr>
        <p:txBody>
          <a:bodyPr wrap="square" rtlCol="0">
            <a:spAutoFit/>
          </a:bodyPr>
          <a:lstStyle/>
          <a:p>
            <a:r>
              <a:rPr lang="es-ES" dirty="0" smtClean="0"/>
              <a:t>Porcentaje de personas por encima (puntaje ALTO) y por debajo de la mediana (puntaje BAJO) en diferentes muestras.</a:t>
            </a:r>
            <a:endParaRPr lang="es-ES" dirty="0"/>
          </a:p>
        </p:txBody>
      </p:sp>
      <p:graphicFrame>
        <p:nvGraphicFramePr>
          <p:cNvPr id="8" name="2 Gráfico"/>
          <p:cNvGraphicFramePr>
            <a:graphicFrameLocks/>
          </p:cNvGraphicFramePr>
          <p:nvPr>
            <p:extLst>
              <p:ext uri="{D42A27DB-BD31-4B8C-83A1-F6EECF244321}">
                <p14:modId xmlns:p14="http://schemas.microsoft.com/office/powerpoint/2010/main" val="3660490631"/>
              </p:ext>
            </p:extLst>
          </p:nvPr>
        </p:nvGraphicFramePr>
        <p:xfrm>
          <a:off x="170545" y="3276053"/>
          <a:ext cx="6343652" cy="351472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9" name="1 Gráfico"/>
          <p:cNvGraphicFramePr>
            <a:graphicFrameLocks/>
          </p:cNvGraphicFramePr>
          <p:nvPr>
            <p:extLst>
              <p:ext uri="{D42A27DB-BD31-4B8C-83A1-F6EECF244321}">
                <p14:modId xmlns:p14="http://schemas.microsoft.com/office/powerpoint/2010/main" val="3000506574"/>
              </p:ext>
            </p:extLst>
          </p:nvPr>
        </p:nvGraphicFramePr>
        <p:xfrm>
          <a:off x="4470088" y="1219026"/>
          <a:ext cx="4572000" cy="1971675"/>
        </p:xfrm>
        <a:graphic>
          <a:graphicData uri="http://schemas.openxmlformats.org/drawingml/2006/chart">
            <c:chart xmlns:c="http://schemas.openxmlformats.org/drawingml/2006/chart" xmlns:r="http://schemas.openxmlformats.org/officeDocument/2006/relationships" r:id="rId3"/>
          </a:graphicData>
        </a:graphic>
      </p:graphicFrame>
      <p:cxnSp>
        <p:nvCxnSpPr>
          <p:cNvPr id="14" name="13 Conector recto"/>
          <p:cNvCxnSpPr/>
          <p:nvPr/>
        </p:nvCxnSpPr>
        <p:spPr>
          <a:xfrm>
            <a:off x="8014736" y="1484784"/>
            <a:ext cx="0" cy="1584176"/>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sp>
        <p:nvSpPr>
          <p:cNvPr id="12" name="11 Rectángulo"/>
          <p:cNvSpPr/>
          <p:nvPr/>
        </p:nvSpPr>
        <p:spPr>
          <a:xfrm>
            <a:off x="5580112" y="5295104"/>
            <a:ext cx="3528392" cy="1200329"/>
          </a:xfrm>
          <a:prstGeom prst="rect">
            <a:avLst/>
          </a:prstGeom>
          <a:solidFill>
            <a:schemeClr val="accent6">
              <a:lumMod val="60000"/>
              <a:lumOff val="40000"/>
            </a:schemeClr>
          </a:solidFill>
        </p:spPr>
        <p:txBody>
          <a:bodyPr wrap="square">
            <a:spAutoFit/>
          </a:bodyPr>
          <a:lstStyle/>
          <a:p>
            <a:r>
              <a:rPr lang="es-ES" dirty="0" smtClean="0"/>
              <a:t>Los servicios para niños logran mejor puntuación en la provisión de un conjunto de actividades preventivas integrales. </a:t>
            </a:r>
            <a:endParaRPr lang="es-ES" dirty="0"/>
          </a:p>
        </p:txBody>
      </p:sp>
      <p:sp>
        <p:nvSpPr>
          <p:cNvPr id="13" name="12 CuadroTexto"/>
          <p:cNvSpPr txBox="1"/>
          <p:nvPr/>
        </p:nvSpPr>
        <p:spPr>
          <a:xfrm>
            <a:off x="5508104" y="6535224"/>
            <a:ext cx="3600400" cy="276999"/>
          </a:xfrm>
          <a:prstGeom prst="rect">
            <a:avLst/>
          </a:prstGeom>
          <a:noFill/>
        </p:spPr>
        <p:txBody>
          <a:bodyPr wrap="square" rtlCol="0">
            <a:spAutoFit/>
          </a:bodyPr>
          <a:lstStyle/>
          <a:p>
            <a:r>
              <a:rPr lang="es-ES" sz="1200" dirty="0" smtClean="0"/>
              <a:t>No hay diferencia </a:t>
            </a:r>
            <a:r>
              <a:rPr lang="es-ES" sz="1200" dirty="0" err="1" smtClean="0"/>
              <a:t>est</a:t>
            </a:r>
            <a:r>
              <a:rPr lang="es-ES" sz="1200" dirty="0" smtClean="0"/>
              <a:t>. </a:t>
            </a:r>
            <a:r>
              <a:rPr lang="es-ES" sz="1200" dirty="0" err="1"/>
              <a:t>s</a:t>
            </a:r>
            <a:r>
              <a:rPr lang="es-ES" sz="1200" dirty="0" err="1" smtClean="0"/>
              <a:t>ign</a:t>
            </a:r>
            <a:r>
              <a:rPr lang="es-ES" sz="1200" dirty="0" smtClean="0"/>
              <a:t>. según cobertura</a:t>
            </a:r>
            <a:endParaRPr lang="es-ES" sz="1200" dirty="0"/>
          </a:p>
        </p:txBody>
      </p:sp>
      <p:sp>
        <p:nvSpPr>
          <p:cNvPr id="15" name="14 CuadroTexto"/>
          <p:cNvSpPr txBox="1"/>
          <p:nvPr/>
        </p:nvSpPr>
        <p:spPr>
          <a:xfrm>
            <a:off x="3851920" y="2852936"/>
            <a:ext cx="864096" cy="276999"/>
          </a:xfrm>
          <a:prstGeom prst="rect">
            <a:avLst/>
          </a:prstGeom>
          <a:noFill/>
        </p:spPr>
        <p:txBody>
          <a:bodyPr wrap="square" rtlCol="0">
            <a:spAutoFit/>
          </a:bodyPr>
          <a:lstStyle/>
          <a:p>
            <a:r>
              <a:rPr lang="es-ES" sz="1200" dirty="0" smtClean="0"/>
              <a:t>p=0,27</a:t>
            </a:r>
            <a:endParaRPr lang="es-ES" sz="1200" dirty="0"/>
          </a:p>
        </p:txBody>
      </p:sp>
    </p:spTree>
    <p:extLst>
      <p:ext uri="{BB962C8B-B14F-4D97-AF65-F5344CB8AC3E}">
        <p14:creationId xmlns:p14="http://schemas.microsoft.com/office/powerpoint/2010/main" val="3671863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randombar(horizontal)">
                                      <p:cBhvr>
                                        <p:cTn id="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43000"/>
          </a:xfrm>
        </p:spPr>
        <p:txBody>
          <a:bodyPr>
            <a:normAutofit/>
          </a:bodyPr>
          <a:lstStyle/>
          <a:p>
            <a:r>
              <a:rPr lang="es-ES" dirty="0" smtClean="0"/>
              <a:t>Orientación comunitaria</a:t>
            </a:r>
            <a:endParaRPr lang="es-ES" dirty="0"/>
          </a:p>
        </p:txBody>
      </p:sp>
      <p:sp>
        <p:nvSpPr>
          <p:cNvPr id="10" name="9 CuadroTexto"/>
          <p:cNvSpPr txBox="1"/>
          <p:nvPr/>
        </p:nvSpPr>
        <p:spPr>
          <a:xfrm>
            <a:off x="179512" y="1281534"/>
            <a:ext cx="4320480" cy="923330"/>
          </a:xfrm>
          <a:prstGeom prst="rect">
            <a:avLst/>
          </a:prstGeom>
          <a:noFill/>
        </p:spPr>
        <p:txBody>
          <a:bodyPr wrap="square" rtlCol="0">
            <a:spAutoFit/>
          </a:bodyPr>
          <a:lstStyle/>
          <a:p>
            <a:r>
              <a:rPr lang="es-ES" dirty="0" smtClean="0"/>
              <a:t>Promedios de puntuación en la función de ORIENTACIÓN COMUNITARIA en diferentes muestras. </a:t>
            </a:r>
            <a:endParaRPr lang="es-ES" dirty="0"/>
          </a:p>
        </p:txBody>
      </p:sp>
      <p:graphicFrame>
        <p:nvGraphicFramePr>
          <p:cNvPr id="9" name="1 Gráfico"/>
          <p:cNvGraphicFramePr>
            <a:graphicFrameLocks/>
          </p:cNvGraphicFramePr>
          <p:nvPr>
            <p:extLst>
              <p:ext uri="{D42A27DB-BD31-4B8C-83A1-F6EECF244321}">
                <p14:modId xmlns:p14="http://schemas.microsoft.com/office/powerpoint/2010/main" val="2619181362"/>
              </p:ext>
            </p:extLst>
          </p:nvPr>
        </p:nvGraphicFramePr>
        <p:xfrm>
          <a:off x="4495829" y="1219026"/>
          <a:ext cx="4572000" cy="1971675"/>
        </p:xfrm>
        <a:graphic>
          <a:graphicData uri="http://schemas.openxmlformats.org/drawingml/2006/chart">
            <c:chart xmlns:c="http://schemas.openxmlformats.org/drawingml/2006/chart" xmlns:r="http://schemas.openxmlformats.org/officeDocument/2006/relationships" r:id="rId2"/>
          </a:graphicData>
        </a:graphic>
      </p:graphicFrame>
      <p:cxnSp>
        <p:nvCxnSpPr>
          <p:cNvPr id="4" name="3 Conector recto"/>
          <p:cNvCxnSpPr/>
          <p:nvPr/>
        </p:nvCxnSpPr>
        <p:spPr>
          <a:xfrm>
            <a:off x="8028384" y="1484784"/>
            <a:ext cx="0" cy="1584176"/>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sp>
        <p:nvSpPr>
          <p:cNvPr id="13" name="12 CuadroTexto"/>
          <p:cNvSpPr txBox="1"/>
          <p:nvPr/>
        </p:nvSpPr>
        <p:spPr>
          <a:xfrm>
            <a:off x="179512" y="2924944"/>
            <a:ext cx="8784976" cy="3693319"/>
          </a:xfrm>
          <a:prstGeom prst="rect">
            <a:avLst/>
          </a:prstGeom>
          <a:noFill/>
        </p:spPr>
        <p:txBody>
          <a:bodyPr wrap="square" rtlCol="0">
            <a:spAutoFit/>
          </a:bodyPr>
          <a:lstStyle/>
          <a:p>
            <a:r>
              <a:rPr lang="es-ES" dirty="0" smtClean="0"/>
              <a:t>Ítems</a:t>
            </a:r>
          </a:p>
          <a:p>
            <a:pPr marL="285750" indent="-285750">
              <a:buFont typeface="Arial" panose="020B0604020202020204" pitchFamily="34" charset="0"/>
              <a:buChar char="•"/>
            </a:pPr>
            <a:r>
              <a:rPr lang="es-ES" dirty="0"/>
              <a:t>Los profesionales del centro </a:t>
            </a:r>
            <a:r>
              <a:rPr lang="es-ES" dirty="0" smtClean="0"/>
              <a:t>realizan </a:t>
            </a:r>
            <a:r>
              <a:rPr lang="es-ES" dirty="0"/>
              <a:t>visitas </a:t>
            </a:r>
            <a:r>
              <a:rPr lang="es-ES" dirty="0" smtClean="0"/>
              <a:t>espontáneas a domicilio</a:t>
            </a:r>
            <a:endParaRPr lang="es-ES" dirty="0"/>
          </a:p>
          <a:p>
            <a:pPr marL="285750" indent="-285750">
              <a:buFont typeface="Arial" panose="020B0604020202020204" pitchFamily="34" charset="0"/>
              <a:buChar char="•"/>
            </a:pPr>
            <a:r>
              <a:rPr lang="es-ES" dirty="0" smtClean="0"/>
              <a:t>… conocen </a:t>
            </a:r>
            <a:r>
              <a:rPr lang="es-ES" dirty="0"/>
              <a:t>los problemas de salud más importantes </a:t>
            </a:r>
            <a:r>
              <a:rPr lang="es-ES" dirty="0" smtClean="0"/>
              <a:t>del barrio</a:t>
            </a:r>
            <a:endParaRPr lang="es-ES" dirty="0"/>
          </a:p>
          <a:p>
            <a:pPr marL="285750" indent="-285750">
              <a:buFont typeface="Arial" panose="020B0604020202020204" pitchFamily="34" charset="0"/>
              <a:buChar char="•"/>
            </a:pPr>
            <a:r>
              <a:rPr lang="es-ES" dirty="0" smtClean="0"/>
              <a:t>… aceptan </a:t>
            </a:r>
            <a:r>
              <a:rPr lang="es-ES" dirty="0"/>
              <a:t>opiniones e ideas de personas, que podrían mejorar la atención de </a:t>
            </a:r>
            <a:r>
              <a:rPr lang="es-ES" dirty="0" smtClean="0"/>
              <a:t>salud.</a:t>
            </a:r>
            <a:endParaRPr lang="es-ES" dirty="0"/>
          </a:p>
          <a:p>
            <a:pPr marL="285750" indent="-285750">
              <a:buFont typeface="Arial" panose="020B0604020202020204" pitchFamily="34" charset="0"/>
              <a:buChar char="•"/>
            </a:pPr>
            <a:r>
              <a:rPr lang="es-ES" dirty="0" smtClean="0"/>
              <a:t>… realizan </a:t>
            </a:r>
            <a:r>
              <a:rPr lang="es-ES" dirty="0"/>
              <a:t>reuniones con instituciones como escuelas u organizaciones o referentes comunitarios </a:t>
            </a:r>
            <a:r>
              <a:rPr lang="es-ES" dirty="0" smtClean="0"/>
              <a:t>para </a:t>
            </a:r>
            <a:r>
              <a:rPr lang="es-ES" dirty="0"/>
              <a:t>tratar los principales problemas de salud </a:t>
            </a:r>
            <a:r>
              <a:rPr lang="es-ES" dirty="0" smtClean="0"/>
              <a:t>del barrio</a:t>
            </a:r>
            <a:endParaRPr lang="es-ES" dirty="0"/>
          </a:p>
          <a:p>
            <a:pPr marL="285750" indent="-285750">
              <a:buFont typeface="Arial" panose="020B0604020202020204" pitchFamily="34" charset="0"/>
              <a:buChar char="•"/>
            </a:pPr>
            <a:r>
              <a:rPr lang="es-ES" dirty="0" smtClean="0"/>
              <a:t>… conocen </a:t>
            </a:r>
            <a:r>
              <a:rPr lang="es-ES" dirty="0"/>
              <a:t>las personas o instituciones a las que </a:t>
            </a:r>
            <a:r>
              <a:rPr lang="es-ES" dirty="0" err="1"/>
              <a:t>Ud</a:t>
            </a:r>
            <a:r>
              <a:rPr lang="es-ES" dirty="0"/>
              <a:t> recurre por ayuda cuando tiene un </a:t>
            </a:r>
            <a:r>
              <a:rPr lang="es-ES" dirty="0" smtClean="0"/>
              <a:t>problema</a:t>
            </a:r>
            <a:endParaRPr lang="es-ES" dirty="0"/>
          </a:p>
          <a:p>
            <a:pPr marL="285750" indent="-285750">
              <a:buFont typeface="Arial" panose="020B0604020202020204" pitchFamily="34" charset="0"/>
              <a:buChar char="•"/>
            </a:pPr>
            <a:r>
              <a:rPr lang="es-ES" dirty="0" smtClean="0"/>
              <a:t>… realizan </a:t>
            </a:r>
            <a:r>
              <a:rPr lang="es-ES" dirty="0"/>
              <a:t>actividades de participación comunitaria, como talleres y </a:t>
            </a:r>
            <a:r>
              <a:rPr lang="es-ES" dirty="0" smtClean="0"/>
              <a:t>jornadas</a:t>
            </a:r>
            <a:endParaRPr lang="es-ES" dirty="0"/>
          </a:p>
          <a:p>
            <a:pPr marL="285750" indent="-285750">
              <a:buFont typeface="Arial" panose="020B0604020202020204" pitchFamily="34" charset="0"/>
              <a:buChar char="•"/>
            </a:pPr>
            <a:r>
              <a:rPr lang="es-ES" dirty="0" smtClean="0"/>
              <a:t>… realizan encuestas </a:t>
            </a:r>
            <a:r>
              <a:rPr lang="es-ES" dirty="0"/>
              <a:t>a los pacientes para determinar si los servicios responden a </a:t>
            </a:r>
            <a:r>
              <a:rPr lang="es-ES" dirty="0" smtClean="0"/>
              <a:t>sus necesidades</a:t>
            </a:r>
            <a:endParaRPr lang="es-ES" dirty="0"/>
          </a:p>
          <a:p>
            <a:pPr marL="285750" indent="-285750">
              <a:buFont typeface="Arial" panose="020B0604020202020204" pitchFamily="34" charset="0"/>
              <a:buChar char="•"/>
            </a:pPr>
            <a:r>
              <a:rPr lang="es-ES" dirty="0" smtClean="0"/>
              <a:t>… realizan encuestas </a:t>
            </a:r>
            <a:r>
              <a:rPr lang="es-ES" dirty="0"/>
              <a:t>a la comunidad para conocer sus problemas de salud</a:t>
            </a:r>
          </a:p>
          <a:p>
            <a:pPr marL="285750" indent="-285750">
              <a:buFont typeface="Arial" panose="020B0604020202020204" pitchFamily="34" charset="0"/>
              <a:buChar char="•"/>
            </a:pPr>
            <a:r>
              <a:rPr lang="es-ES" dirty="0" smtClean="0"/>
              <a:t>… invitan </a:t>
            </a:r>
            <a:r>
              <a:rPr lang="es-ES" dirty="0"/>
              <a:t>a alguien </a:t>
            </a:r>
            <a:r>
              <a:rPr lang="es-ES" dirty="0" smtClean="0"/>
              <a:t>del barrio </a:t>
            </a:r>
            <a:r>
              <a:rPr lang="es-ES" dirty="0"/>
              <a:t>a participar de alguna reunión del Equipo de </a:t>
            </a:r>
            <a:r>
              <a:rPr lang="es-ES" dirty="0" smtClean="0"/>
              <a:t>Salud</a:t>
            </a:r>
            <a:endParaRPr lang="es-ES" dirty="0"/>
          </a:p>
        </p:txBody>
      </p:sp>
    </p:spTree>
    <p:extLst>
      <p:ext uri="{BB962C8B-B14F-4D97-AF65-F5344CB8AC3E}">
        <p14:creationId xmlns:p14="http://schemas.microsoft.com/office/powerpoint/2010/main" val="32581079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39552" y="0"/>
            <a:ext cx="8229600" cy="1143000"/>
          </a:xfrm>
        </p:spPr>
        <p:txBody>
          <a:bodyPr>
            <a:normAutofit/>
          </a:bodyPr>
          <a:lstStyle/>
          <a:p>
            <a:r>
              <a:rPr lang="es-ES" dirty="0" smtClean="0"/>
              <a:t>Orientación comunitaria</a:t>
            </a:r>
            <a:endParaRPr lang="es-ES" dirty="0"/>
          </a:p>
        </p:txBody>
      </p:sp>
      <p:sp>
        <p:nvSpPr>
          <p:cNvPr id="10" name="9 CuadroTexto"/>
          <p:cNvSpPr txBox="1"/>
          <p:nvPr/>
        </p:nvSpPr>
        <p:spPr>
          <a:xfrm>
            <a:off x="179512" y="1281534"/>
            <a:ext cx="4320480" cy="923330"/>
          </a:xfrm>
          <a:prstGeom prst="rect">
            <a:avLst/>
          </a:prstGeom>
          <a:noFill/>
        </p:spPr>
        <p:txBody>
          <a:bodyPr wrap="square" rtlCol="0">
            <a:spAutoFit/>
          </a:bodyPr>
          <a:lstStyle/>
          <a:p>
            <a:r>
              <a:rPr lang="es-ES" dirty="0" smtClean="0"/>
              <a:t>Promedios de puntuación en la función de ORIENTACIÓN COMUNITARIA en diferentes muestras. </a:t>
            </a:r>
            <a:endParaRPr lang="es-ES" dirty="0"/>
          </a:p>
        </p:txBody>
      </p:sp>
      <p:sp>
        <p:nvSpPr>
          <p:cNvPr id="11" name="10 CuadroTexto"/>
          <p:cNvSpPr txBox="1"/>
          <p:nvPr/>
        </p:nvSpPr>
        <p:spPr>
          <a:xfrm>
            <a:off x="6588224" y="3284984"/>
            <a:ext cx="2592288" cy="1477328"/>
          </a:xfrm>
          <a:prstGeom prst="rect">
            <a:avLst/>
          </a:prstGeom>
          <a:noFill/>
        </p:spPr>
        <p:txBody>
          <a:bodyPr wrap="square" rtlCol="0">
            <a:spAutoFit/>
          </a:bodyPr>
          <a:lstStyle/>
          <a:p>
            <a:r>
              <a:rPr lang="es-ES" dirty="0" smtClean="0"/>
              <a:t>Porcentaje de personas por encima (puntaje ALTO) y por debajo de la mediana (puntaje BAJO) en diferentes muestras.</a:t>
            </a:r>
            <a:endParaRPr lang="es-ES" dirty="0"/>
          </a:p>
        </p:txBody>
      </p:sp>
      <p:graphicFrame>
        <p:nvGraphicFramePr>
          <p:cNvPr id="9" name="1 Gráfico"/>
          <p:cNvGraphicFramePr>
            <a:graphicFrameLocks/>
          </p:cNvGraphicFramePr>
          <p:nvPr>
            <p:extLst>
              <p:ext uri="{D42A27DB-BD31-4B8C-83A1-F6EECF244321}">
                <p14:modId xmlns:p14="http://schemas.microsoft.com/office/powerpoint/2010/main" val="585765533"/>
              </p:ext>
            </p:extLst>
          </p:nvPr>
        </p:nvGraphicFramePr>
        <p:xfrm>
          <a:off x="4495829" y="1219026"/>
          <a:ext cx="4572000" cy="19716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2 Gráfico"/>
          <p:cNvGraphicFramePr>
            <a:graphicFrameLocks/>
          </p:cNvGraphicFramePr>
          <p:nvPr>
            <p:extLst>
              <p:ext uri="{D42A27DB-BD31-4B8C-83A1-F6EECF244321}">
                <p14:modId xmlns:p14="http://schemas.microsoft.com/office/powerpoint/2010/main" val="3067732024"/>
              </p:ext>
            </p:extLst>
          </p:nvPr>
        </p:nvGraphicFramePr>
        <p:xfrm>
          <a:off x="167562" y="3284984"/>
          <a:ext cx="6343652" cy="3524250"/>
        </p:xfrm>
        <a:graphic>
          <a:graphicData uri="http://schemas.openxmlformats.org/drawingml/2006/chart">
            <c:chart xmlns:c="http://schemas.openxmlformats.org/drawingml/2006/chart" xmlns:r="http://schemas.openxmlformats.org/officeDocument/2006/relationships" r:id="rId3"/>
          </a:graphicData>
        </a:graphic>
      </p:graphicFrame>
      <p:cxnSp>
        <p:nvCxnSpPr>
          <p:cNvPr id="4" name="3 Conector recto"/>
          <p:cNvCxnSpPr/>
          <p:nvPr/>
        </p:nvCxnSpPr>
        <p:spPr>
          <a:xfrm>
            <a:off x="8028384" y="1484784"/>
            <a:ext cx="0" cy="1584176"/>
          </a:xfrm>
          <a:prstGeom prst="line">
            <a:avLst/>
          </a:prstGeom>
          <a:ln w="28575">
            <a:solidFill>
              <a:srgbClr val="FF9933"/>
            </a:solidFill>
          </a:ln>
        </p:spPr>
        <p:style>
          <a:lnRef idx="1">
            <a:schemeClr val="accent1"/>
          </a:lnRef>
          <a:fillRef idx="0">
            <a:schemeClr val="accent1"/>
          </a:fillRef>
          <a:effectRef idx="0">
            <a:schemeClr val="accent1"/>
          </a:effectRef>
          <a:fontRef idx="minor">
            <a:schemeClr val="tx1"/>
          </a:fontRef>
        </p:style>
      </p:cxnSp>
      <p:sp>
        <p:nvSpPr>
          <p:cNvPr id="8" name="7 Rectángulo"/>
          <p:cNvSpPr/>
          <p:nvPr/>
        </p:nvSpPr>
        <p:spPr>
          <a:xfrm>
            <a:off x="5580112" y="4797152"/>
            <a:ext cx="3528392" cy="2031325"/>
          </a:xfrm>
          <a:prstGeom prst="rect">
            <a:avLst/>
          </a:prstGeom>
          <a:solidFill>
            <a:schemeClr val="accent6">
              <a:lumMod val="60000"/>
              <a:lumOff val="40000"/>
            </a:schemeClr>
          </a:solidFill>
        </p:spPr>
        <p:txBody>
          <a:bodyPr wrap="square">
            <a:spAutoFit/>
          </a:bodyPr>
          <a:lstStyle/>
          <a:p>
            <a:r>
              <a:rPr lang="es-ES" dirty="0" smtClean="0"/>
              <a:t>La orientación de los servicios hacia las necesidades de la comunidad es un aspecto deficitario de la APS en Córdoba, acentuado en la experiencia de las personas con cobertura de obras sociales y privadas.</a:t>
            </a:r>
            <a:endParaRPr lang="es-ES" dirty="0"/>
          </a:p>
        </p:txBody>
      </p:sp>
      <p:sp>
        <p:nvSpPr>
          <p:cNvPr id="13" name="12 CuadroTexto"/>
          <p:cNvSpPr txBox="1"/>
          <p:nvPr/>
        </p:nvSpPr>
        <p:spPr>
          <a:xfrm>
            <a:off x="3419872" y="6535224"/>
            <a:ext cx="864096" cy="276999"/>
          </a:xfrm>
          <a:prstGeom prst="rect">
            <a:avLst/>
          </a:prstGeom>
          <a:noFill/>
        </p:spPr>
        <p:txBody>
          <a:bodyPr wrap="square" rtlCol="0">
            <a:spAutoFit/>
          </a:bodyPr>
          <a:lstStyle/>
          <a:p>
            <a:r>
              <a:rPr lang="es-ES" sz="1200" dirty="0" smtClean="0"/>
              <a:t>p=0,033</a:t>
            </a:r>
            <a:endParaRPr lang="es-ES" sz="1200" dirty="0"/>
          </a:p>
        </p:txBody>
      </p:sp>
    </p:spTree>
    <p:extLst>
      <p:ext uri="{BB962C8B-B14F-4D97-AF65-F5344CB8AC3E}">
        <p14:creationId xmlns:p14="http://schemas.microsoft.com/office/powerpoint/2010/main" val="16337659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1"/>
          </p:nvPr>
        </p:nvSpPr>
        <p:spPr/>
        <p:txBody>
          <a:bodyPr>
            <a:normAutofit/>
          </a:bodyPr>
          <a:lstStyle/>
          <a:p>
            <a:r>
              <a:rPr lang="es-ES" dirty="0" smtClean="0"/>
              <a:t>Las personas beneficiarias o usuarias de servicios públicos tienen significativas dificultades de acceso, pero manifiestan mayor continuidad de la relación e integralidad en los servicios recibidos.  </a:t>
            </a:r>
          </a:p>
          <a:p>
            <a:r>
              <a:rPr lang="es-ES" dirty="0" smtClean="0"/>
              <a:t>En atención primaria de la salud no se aplican estrategias para orientar a los servicios a las necesidades de la comunidad.</a:t>
            </a:r>
            <a:endParaRPr lang="es-ES" dirty="0"/>
          </a:p>
        </p:txBody>
      </p:sp>
    </p:spTree>
    <p:extLst>
      <p:ext uri="{BB962C8B-B14F-4D97-AF65-F5344CB8AC3E}">
        <p14:creationId xmlns:p14="http://schemas.microsoft.com/office/powerpoint/2010/main" val="241698784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AR" dirty="0" smtClean="0"/>
              <a:t>Estrategia </a:t>
            </a:r>
            <a:br>
              <a:rPr lang="es-AR" dirty="0" smtClean="0"/>
            </a:br>
            <a:r>
              <a:rPr lang="es-AR" dirty="0" smtClean="0"/>
              <a:t>para la cobertura universal de salud</a:t>
            </a:r>
            <a:endParaRPr lang="es-ES" dirty="0"/>
          </a:p>
        </p:txBody>
      </p:sp>
      <p:sp>
        <p:nvSpPr>
          <p:cNvPr id="3" name="2 Marcador de contenido"/>
          <p:cNvSpPr>
            <a:spLocks noGrp="1"/>
          </p:cNvSpPr>
          <p:nvPr>
            <p:ph idx="1"/>
          </p:nvPr>
        </p:nvSpPr>
        <p:spPr/>
        <p:txBody>
          <a:bodyPr>
            <a:normAutofit/>
          </a:bodyPr>
          <a:lstStyle/>
          <a:p>
            <a:r>
              <a:rPr lang="es-AR" sz="2800" dirty="0" smtClean="0"/>
              <a:t>“Línea estratégica 1: </a:t>
            </a:r>
            <a:r>
              <a:rPr lang="es-AR" sz="2800" b="1" dirty="0" smtClean="0"/>
              <a:t>Ampliar el acceso equitativo a servicios de salud integrales, de calidad, centrados en las personas y las comunidades</a:t>
            </a:r>
            <a:r>
              <a:rPr lang="es-AR" sz="2800" dirty="0" smtClean="0"/>
              <a:t>.”</a:t>
            </a:r>
          </a:p>
          <a:p>
            <a:pPr lvl="1"/>
            <a:r>
              <a:rPr lang="es-AR" sz="2400" dirty="0" smtClean="0"/>
              <a:t>“Transformar la organización y gestión de los servicios de salud mediante el desarrollo de modelos de atención centrados en las necesidades de las personas y comunidades, el aumento de la capacidad resolutiva del primer nivel (…) y </a:t>
            </a:r>
            <a:r>
              <a:rPr lang="es-AR" sz="2400" b="1" dirty="0" smtClean="0"/>
              <a:t>basado en la estrategia de atención primaria de la salud</a:t>
            </a:r>
            <a:r>
              <a:rPr lang="es-AR" sz="2400" dirty="0" smtClean="0"/>
              <a:t>.”</a:t>
            </a:r>
          </a:p>
          <a:p>
            <a:endParaRPr lang="es-ES" sz="2800" dirty="0"/>
          </a:p>
        </p:txBody>
      </p:sp>
      <p:sp>
        <p:nvSpPr>
          <p:cNvPr id="4" name="3 Rectángulo"/>
          <p:cNvSpPr/>
          <p:nvPr/>
        </p:nvSpPr>
        <p:spPr>
          <a:xfrm>
            <a:off x="395536" y="6309320"/>
            <a:ext cx="7848872" cy="369332"/>
          </a:xfrm>
          <a:prstGeom prst="rect">
            <a:avLst/>
          </a:prstGeom>
        </p:spPr>
        <p:txBody>
          <a:bodyPr wrap="square">
            <a:spAutoFit/>
          </a:bodyPr>
          <a:lstStyle/>
          <a:p>
            <a:r>
              <a:rPr lang="es-ES" dirty="0" smtClean="0"/>
              <a:t>OPS/OMS. 154ª Sesión del Comité Ejecutivo. CE154/12</a:t>
            </a:r>
            <a:r>
              <a:rPr lang="es-ES" dirty="0"/>
              <a:t>. </a:t>
            </a:r>
            <a:r>
              <a:rPr lang="es-ES" dirty="0" smtClean="0"/>
              <a:t>12 </a:t>
            </a:r>
            <a:r>
              <a:rPr lang="es-ES" dirty="0"/>
              <a:t>de mayo del 2014</a:t>
            </a:r>
          </a:p>
        </p:txBody>
      </p:sp>
    </p:spTree>
    <p:extLst>
      <p:ext uri="{BB962C8B-B14F-4D97-AF65-F5344CB8AC3E}">
        <p14:creationId xmlns:p14="http://schemas.microsoft.com/office/powerpoint/2010/main" val="295063191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Conclusiones</a:t>
            </a:r>
            <a:endParaRPr lang="es-ES" dirty="0"/>
          </a:p>
        </p:txBody>
      </p:sp>
      <p:sp>
        <p:nvSpPr>
          <p:cNvPr id="3" name="2 Marcador de contenido"/>
          <p:cNvSpPr>
            <a:spLocks noGrp="1"/>
          </p:cNvSpPr>
          <p:nvPr>
            <p:ph idx="1"/>
          </p:nvPr>
        </p:nvSpPr>
        <p:spPr/>
        <p:txBody>
          <a:bodyPr>
            <a:normAutofit lnSpcReduction="10000"/>
          </a:bodyPr>
          <a:lstStyle/>
          <a:p>
            <a:r>
              <a:rPr lang="es-ES" dirty="0" smtClean="0"/>
              <a:t>Estos restudios realizados en la ciudad de Córdoba revelan déficits aún presentes en el primer nivel de atención de salud y desiguales experiencias según el tipo de cobertura.</a:t>
            </a:r>
          </a:p>
          <a:p>
            <a:r>
              <a:rPr lang="es-ES" dirty="0" smtClean="0"/>
              <a:t>Por sus limitaciones, los estudios no permiten conocer las experiencias de la población general de la ciudad para tener una aproximación mejor a los conceptos de cobertura universal. </a:t>
            </a:r>
          </a:p>
        </p:txBody>
      </p:sp>
    </p:spTree>
    <p:extLst>
      <p:ext uri="{BB962C8B-B14F-4D97-AF65-F5344CB8AC3E}">
        <p14:creationId xmlns:p14="http://schemas.microsoft.com/office/powerpoint/2010/main" val="328105093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Transferencia de resultados</a:t>
            </a:r>
            <a:endParaRPr lang="es-ES" dirty="0"/>
          </a:p>
        </p:txBody>
      </p:sp>
      <p:sp>
        <p:nvSpPr>
          <p:cNvPr id="3" name="2 Marcador de contenido"/>
          <p:cNvSpPr>
            <a:spLocks noGrp="1"/>
          </p:cNvSpPr>
          <p:nvPr>
            <p:ph idx="1"/>
          </p:nvPr>
        </p:nvSpPr>
        <p:spPr/>
        <p:txBody>
          <a:bodyPr>
            <a:normAutofit fontScale="92500" lnSpcReduction="20000"/>
          </a:bodyPr>
          <a:lstStyle/>
          <a:p>
            <a:pPr lvl="0">
              <a:buClr>
                <a:srgbClr val="0070C0"/>
              </a:buClr>
              <a:buFont typeface="Wingdings" panose="05000000000000000000" pitchFamily="2" charset="2"/>
              <a:buChar char="§"/>
            </a:pPr>
            <a:r>
              <a:rPr lang="es-ES" dirty="0" smtClean="0"/>
              <a:t>Informes presentados a autoridades </a:t>
            </a:r>
          </a:p>
          <a:p>
            <a:pPr lvl="1">
              <a:buClr>
                <a:srgbClr val="0070C0"/>
              </a:buClr>
              <a:buFont typeface="Wingdings" panose="05000000000000000000" pitchFamily="2" charset="2"/>
              <a:buChar char="§"/>
            </a:pPr>
            <a:r>
              <a:rPr lang="es-ES" dirty="0" smtClean="0"/>
              <a:t>Obra social de la UNC</a:t>
            </a:r>
          </a:p>
          <a:p>
            <a:pPr lvl="1">
              <a:buClr>
                <a:srgbClr val="0070C0"/>
              </a:buClr>
              <a:buFont typeface="Wingdings" panose="05000000000000000000" pitchFamily="2" charset="2"/>
              <a:buChar char="§"/>
            </a:pPr>
            <a:r>
              <a:rPr lang="es-ES" dirty="0" smtClean="0"/>
              <a:t>Dirección de Atención Primaria de la salud (DAPS), Municipalidad de Córdoba</a:t>
            </a:r>
          </a:p>
          <a:p>
            <a:pPr lvl="1">
              <a:buClr>
                <a:srgbClr val="0070C0"/>
              </a:buClr>
              <a:buFont typeface="Wingdings" panose="05000000000000000000" pitchFamily="2" charset="2"/>
              <a:buChar char="§"/>
            </a:pPr>
            <a:r>
              <a:rPr lang="es-ES" dirty="0" smtClean="0"/>
              <a:t>Disponible </a:t>
            </a:r>
            <a:r>
              <a:rPr lang="es-ES" dirty="0"/>
              <a:t>en </a:t>
            </a:r>
            <a:r>
              <a:rPr lang="es-ES" dirty="0" smtClean="0"/>
              <a:t>web</a:t>
            </a:r>
            <a:r>
              <a:rPr lang="es-ES" dirty="0"/>
              <a:t>: </a:t>
            </a:r>
            <a:r>
              <a:rPr lang="es-ES" dirty="0">
                <a:hlinkClick r:id="rId2"/>
              </a:rPr>
              <a:t>http://ciess.webs.fcm.unc.edu.ar/servicios-de-salud</a:t>
            </a:r>
            <a:r>
              <a:rPr lang="es-ES" dirty="0" smtClean="0">
                <a:hlinkClick r:id="rId2"/>
              </a:rPr>
              <a:t>/</a:t>
            </a:r>
            <a:r>
              <a:rPr lang="es-ES" dirty="0" smtClean="0"/>
              <a:t> </a:t>
            </a:r>
            <a:endParaRPr lang="es-ES" dirty="0"/>
          </a:p>
          <a:p>
            <a:pPr lvl="0">
              <a:buClr>
                <a:srgbClr val="0070C0"/>
              </a:buClr>
              <a:buFont typeface="Wingdings" panose="05000000000000000000" pitchFamily="2" charset="2"/>
              <a:buChar char="§"/>
            </a:pPr>
            <a:r>
              <a:rPr lang="es-ES" dirty="0" smtClean="0"/>
              <a:t>Materiales de divulgación e informes breves a equipos de salud</a:t>
            </a:r>
          </a:p>
          <a:p>
            <a:pPr lvl="0">
              <a:buClr>
                <a:srgbClr val="0070C0"/>
              </a:buClr>
              <a:buFont typeface="Wingdings" panose="05000000000000000000" pitchFamily="2" charset="2"/>
              <a:buChar char="§"/>
            </a:pPr>
            <a:r>
              <a:rPr lang="es-ES" dirty="0" smtClean="0"/>
              <a:t>Grupo </a:t>
            </a:r>
            <a:r>
              <a:rPr lang="es-ES" dirty="0"/>
              <a:t>de trabajo </a:t>
            </a:r>
            <a:r>
              <a:rPr lang="es-ES" dirty="0" smtClean="0"/>
              <a:t>CIESS-DAPS</a:t>
            </a:r>
          </a:p>
          <a:p>
            <a:pPr>
              <a:buClr>
                <a:srgbClr val="0070C0"/>
              </a:buClr>
              <a:buFont typeface="Wingdings" panose="05000000000000000000" pitchFamily="2" charset="2"/>
              <a:buChar char="§"/>
            </a:pPr>
            <a:r>
              <a:rPr lang="es-ES" dirty="0" smtClean="0"/>
              <a:t>Beca Carrillo-</a:t>
            </a:r>
            <a:r>
              <a:rPr lang="es-ES" dirty="0" err="1" smtClean="0"/>
              <a:t>Oñativia</a:t>
            </a:r>
            <a:r>
              <a:rPr lang="es-ES" dirty="0" smtClean="0"/>
              <a:t>, </a:t>
            </a:r>
            <a:r>
              <a:rPr lang="es-ES" dirty="0" err="1" smtClean="0"/>
              <a:t>Méd</a:t>
            </a:r>
            <a:r>
              <a:rPr lang="es-ES" dirty="0" smtClean="0"/>
              <a:t>. Esp. Carolina Rivera:</a:t>
            </a:r>
          </a:p>
          <a:p>
            <a:pPr lvl="1">
              <a:buClr>
                <a:srgbClr val="0070C0"/>
              </a:buClr>
              <a:buFont typeface="Wingdings" panose="05000000000000000000" pitchFamily="2" charset="2"/>
              <a:buChar char="§"/>
            </a:pPr>
            <a:r>
              <a:rPr lang="es-ES" dirty="0" smtClean="0"/>
              <a:t>Talleres </a:t>
            </a:r>
            <a:r>
              <a:rPr lang="es-ES" dirty="0"/>
              <a:t>con integrantes de los equipos de salud</a:t>
            </a:r>
          </a:p>
          <a:p>
            <a:pPr lvl="0">
              <a:buClr>
                <a:srgbClr val="0070C0"/>
              </a:buClr>
              <a:buFont typeface="Wingdings" panose="05000000000000000000" pitchFamily="2" charset="2"/>
              <a:buChar char="§"/>
            </a:pPr>
            <a:endParaRPr lang="es-ES" dirty="0"/>
          </a:p>
          <a:p>
            <a:endParaRPr lang="es-ES" dirty="0"/>
          </a:p>
        </p:txBody>
      </p:sp>
    </p:spTree>
    <p:extLst>
      <p:ext uri="{BB962C8B-B14F-4D97-AF65-F5344CB8AC3E}">
        <p14:creationId xmlns:p14="http://schemas.microsoft.com/office/powerpoint/2010/main" val="406875330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3731" name="Picture 13" descr="logo conice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71550" y="5712682"/>
            <a:ext cx="135255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3732" name="6 Imagen" descr="logo_unc.jpg"/>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607517" y="5661248"/>
            <a:ext cx="1800225" cy="900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3733" name="Rectangle 7"/>
          <p:cNvSpPr>
            <a:spLocks noChangeArrowheads="1"/>
          </p:cNvSpPr>
          <p:nvPr/>
        </p:nvSpPr>
        <p:spPr bwMode="auto">
          <a:xfrm>
            <a:off x="1835694" y="3399135"/>
            <a:ext cx="5125235"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Bookman Old Style" pitchFamily="18" charset="0"/>
              </a:defRPr>
            </a:lvl1pPr>
            <a:lvl2pPr marL="742950" indent="-285750" eaLnBrk="0" hangingPunct="0">
              <a:defRPr>
                <a:solidFill>
                  <a:schemeClr val="tx1"/>
                </a:solidFill>
                <a:latin typeface="Bookman Old Style" pitchFamily="18" charset="0"/>
              </a:defRPr>
            </a:lvl2pPr>
            <a:lvl3pPr marL="1143000" indent="-228600" eaLnBrk="0" hangingPunct="0">
              <a:defRPr>
                <a:solidFill>
                  <a:schemeClr val="tx1"/>
                </a:solidFill>
                <a:latin typeface="Bookman Old Style" pitchFamily="18" charset="0"/>
              </a:defRPr>
            </a:lvl3pPr>
            <a:lvl4pPr marL="1600200" indent="-228600" eaLnBrk="0" hangingPunct="0">
              <a:defRPr>
                <a:solidFill>
                  <a:schemeClr val="tx1"/>
                </a:solidFill>
                <a:latin typeface="Bookman Old Style" pitchFamily="18" charset="0"/>
              </a:defRPr>
            </a:lvl4pPr>
            <a:lvl5pPr marL="2057400" indent="-228600" eaLnBrk="0" hangingPunct="0">
              <a:defRPr>
                <a:solidFill>
                  <a:schemeClr val="tx1"/>
                </a:solidFill>
                <a:latin typeface="Bookman Old Style" pitchFamily="18" charset="0"/>
              </a:defRPr>
            </a:lvl5pPr>
            <a:lvl6pPr marL="2514600" indent="-228600" eaLnBrk="0" fontAlgn="base" hangingPunct="0">
              <a:spcBef>
                <a:spcPct val="0"/>
              </a:spcBef>
              <a:spcAft>
                <a:spcPct val="0"/>
              </a:spcAft>
              <a:defRPr>
                <a:solidFill>
                  <a:schemeClr val="tx1"/>
                </a:solidFill>
                <a:latin typeface="Bookman Old Style" pitchFamily="18" charset="0"/>
              </a:defRPr>
            </a:lvl6pPr>
            <a:lvl7pPr marL="2971800" indent="-228600" eaLnBrk="0" fontAlgn="base" hangingPunct="0">
              <a:spcBef>
                <a:spcPct val="0"/>
              </a:spcBef>
              <a:spcAft>
                <a:spcPct val="0"/>
              </a:spcAft>
              <a:defRPr>
                <a:solidFill>
                  <a:schemeClr val="tx1"/>
                </a:solidFill>
                <a:latin typeface="Bookman Old Style" pitchFamily="18" charset="0"/>
              </a:defRPr>
            </a:lvl7pPr>
            <a:lvl8pPr marL="3429000" indent="-228600" eaLnBrk="0" fontAlgn="base" hangingPunct="0">
              <a:spcBef>
                <a:spcPct val="0"/>
              </a:spcBef>
              <a:spcAft>
                <a:spcPct val="0"/>
              </a:spcAft>
              <a:defRPr>
                <a:solidFill>
                  <a:schemeClr val="tx1"/>
                </a:solidFill>
                <a:latin typeface="Bookman Old Style" pitchFamily="18" charset="0"/>
              </a:defRPr>
            </a:lvl8pPr>
            <a:lvl9pPr marL="3886200" indent="-228600" eaLnBrk="0" fontAlgn="base" hangingPunct="0">
              <a:spcBef>
                <a:spcPct val="0"/>
              </a:spcBef>
              <a:spcAft>
                <a:spcPct val="0"/>
              </a:spcAft>
              <a:defRPr>
                <a:solidFill>
                  <a:schemeClr val="tx1"/>
                </a:solidFill>
                <a:latin typeface="Bookman Old Style" pitchFamily="18" charset="0"/>
              </a:defRPr>
            </a:lvl9pPr>
          </a:lstStyle>
          <a:p>
            <a:pPr eaLnBrk="1" hangingPunct="1"/>
            <a:r>
              <a:rPr lang="es-ES_tradnl" altLang="es-ES" sz="2000" b="1" dirty="0" smtClean="0">
                <a:solidFill>
                  <a:srgbClr val="000066"/>
                </a:solidFill>
                <a:latin typeface="Arial" charset="0"/>
              </a:rPr>
              <a:t>Centro </a:t>
            </a:r>
            <a:r>
              <a:rPr lang="es-ES_tradnl" altLang="es-ES" sz="2000" b="1" dirty="0">
                <a:solidFill>
                  <a:srgbClr val="000066"/>
                </a:solidFill>
                <a:latin typeface="Arial" charset="0"/>
              </a:rPr>
              <a:t>de Investigaciones Epidemiológicas y en Servicios de </a:t>
            </a:r>
            <a:r>
              <a:rPr lang="es-ES_tradnl" altLang="es-ES" sz="2000" b="1" dirty="0" smtClean="0">
                <a:solidFill>
                  <a:srgbClr val="000066"/>
                </a:solidFill>
                <a:latin typeface="Arial" charset="0"/>
              </a:rPr>
              <a:t>Salud</a:t>
            </a:r>
          </a:p>
          <a:p>
            <a:pPr eaLnBrk="1" hangingPunct="1"/>
            <a:r>
              <a:rPr lang="es-ES_tradnl" altLang="es-ES" sz="1400" dirty="0" smtClean="0">
                <a:solidFill>
                  <a:srgbClr val="000066"/>
                </a:solidFill>
                <a:latin typeface="Arial" charset="0"/>
              </a:rPr>
              <a:t>Escuela </a:t>
            </a:r>
            <a:r>
              <a:rPr lang="es-ES_tradnl" altLang="es-ES" sz="1400" dirty="0">
                <a:solidFill>
                  <a:srgbClr val="000066"/>
                </a:solidFill>
                <a:latin typeface="Arial" charset="0"/>
              </a:rPr>
              <a:t>de Salud Pública </a:t>
            </a:r>
            <a:br>
              <a:rPr lang="es-ES_tradnl" altLang="es-ES" sz="1400" dirty="0">
                <a:solidFill>
                  <a:srgbClr val="000066"/>
                </a:solidFill>
                <a:latin typeface="Arial" charset="0"/>
              </a:rPr>
            </a:br>
            <a:r>
              <a:rPr lang="es-ES_tradnl" altLang="es-ES" sz="1400" dirty="0">
                <a:solidFill>
                  <a:srgbClr val="000066"/>
                </a:solidFill>
                <a:latin typeface="Arial" charset="0"/>
              </a:rPr>
              <a:t>FCM, Universidad Nacional de </a:t>
            </a:r>
            <a:r>
              <a:rPr lang="es-ES_tradnl" altLang="es-ES" sz="1400" dirty="0" smtClean="0">
                <a:solidFill>
                  <a:srgbClr val="000066"/>
                </a:solidFill>
                <a:latin typeface="Arial" charset="0"/>
              </a:rPr>
              <a:t>Córdoba</a:t>
            </a:r>
          </a:p>
          <a:p>
            <a:pPr eaLnBrk="1" hangingPunct="1"/>
            <a:endParaRPr lang="es-ES_tradnl" altLang="es-ES" sz="1400" dirty="0">
              <a:solidFill>
                <a:srgbClr val="000066"/>
              </a:solidFill>
              <a:latin typeface="Arial" charset="0"/>
            </a:endParaRPr>
          </a:p>
          <a:p>
            <a:pPr eaLnBrk="1" hangingPunct="1"/>
            <a:r>
              <a:rPr lang="es-ES_tradnl" altLang="es-ES" sz="1400" dirty="0">
                <a:solidFill>
                  <a:srgbClr val="000066"/>
                </a:solidFill>
                <a:latin typeface="Arial" charset="0"/>
              </a:rPr>
              <a:t>Silvina Berra, Carolina </a:t>
            </a:r>
            <a:r>
              <a:rPr lang="es-ES_tradnl" altLang="es-ES" sz="1400" dirty="0" smtClean="0">
                <a:solidFill>
                  <a:srgbClr val="000066"/>
                </a:solidFill>
                <a:latin typeface="Arial" charset="0"/>
              </a:rPr>
              <a:t>Rivera, </a:t>
            </a:r>
            <a:r>
              <a:rPr lang="es-ES_tradnl" altLang="es-ES" sz="1400" dirty="0">
                <a:solidFill>
                  <a:srgbClr val="000066"/>
                </a:solidFill>
                <a:latin typeface="Arial" charset="0"/>
              </a:rPr>
              <a:t>Verónica </a:t>
            </a:r>
            <a:r>
              <a:rPr lang="es-ES_tradnl" altLang="es-ES" sz="1400" dirty="0" smtClean="0">
                <a:solidFill>
                  <a:srgbClr val="000066"/>
                </a:solidFill>
                <a:latin typeface="Arial" charset="0"/>
              </a:rPr>
              <a:t>Mamondi, Julieta Lavin Fueyo, Emilse </a:t>
            </a:r>
            <a:r>
              <a:rPr lang="es-ES_tradnl" altLang="es-ES" sz="1400" dirty="0">
                <a:solidFill>
                  <a:srgbClr val="000066"/>
                </a:solidFill>
                <a:latin typeface="Arial" charset="0"/>
              </a:rPr>
              <a:t>D</a:t>
            </a:r>
            <a:r>
              <a:rPr lang="es-ES_tradnl" altLang="es-ES" sz="1400" dirty="0" smtClean="0">
                <a:solidFill>
                  <a:srgbClr val="000066"/>
                </a:solidFill>
                <a:latin typeface="Arial" charset="0"/>
              </a:rPr>
              <a:t>egoy</a:t>
            </a:r>
            <a:endParaRPr lang="es-ES_tradnl" altLang="es-ES" sz="1400" dirty="0">
              <a:solidFill>
                <a:srgbClr val="000066"/>
              </a:solidFill>
              <a:latin typeface="Arial" charset="0"/>
            </a:endParaRPr>
          </a:p>
          <a:p>
            <a:pPr eaLnBrk="1" hangingPunct="1"/>
            <a:endParaRPr lang="es-ES_tradnl" altLang="es-ES" sz="1400" dirty="0">
              <a:solidFill>
                <a:srgbClr val="000066"/>
              </a:solidFill>
              <a:latin typeface="Arial" charset="0"/>
            </a:endParaRPr>
          </a:p>
        </p:txBody>
      </p:sp>
      <p:sp>
        <p:nvSpPr>
          <p:cNvPr id="73734" name="Text Box 11"/>
          <p:cNvSpPr txBox="1">
            <a:spLocks noChangeArrowheads="1"/>
          </p:cNvSpPr>
          <p:nvPr/>
        </p:nvSpPr>
        <p:spPr bwMode="auto">
          <a:xfrm rot="20983668">
            <a:off x="1913875" y="693079"/>
            <a:ext cx="4968875"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man Old Style" pitchFamily="18" charset="0"/>
              </a:defRPr>
            </a:lvl1pPr>
            <a:lvl2pPr marL="742950" indent="-285750" eaLnBrk="0" hangingPunct="0">
              <a:defRPr>
                <a:solidFill>
                  <a:schemeClr val="tx1"/>
                </a:solidFill>
                <a:latin typeface="Bookman Old Style" pitchFamily="18" charset="0"/>
              </a:defRPr>
            </a:lvl2pPr>
            <a:lvl3pPr marL="1143000" indent="-228600" eaLnBrk="0" hangingPunct="0">
              <a:defRPr>
                <a:solidFill>
                  <a:schemeClr val="tx1"/>
                </a:solidFill>
                <a:latin typeface="Bookman Old Style" pitchFamily="18" charset="0"/>
              </a:defRPr>
            </a:lvl3pPr>
            <a:lvl4pPr marL="1600200" indent="-228600" eaLnBrk="0" hangingPunct="0">
              <a:defRPr>
                <a:solidFill>
                  <a:schemeClr val="tx1"/>
                </a:solidFill>
                <a:latin typeface="Bookman Old Style" pitchFamily="18" charset="0"/>
              </a:defRPr>
            </a:lvl4pPr>
            <a:lvl5pPr marL="2057400" indent="-228600" eaLnBrk="0" hangingPunct="0">
              <a:defRPr>
                <a:solidFill>
                  <a:schemeClr val="tx1"/>
                </a:solidFill>
                <a:latin typeface="Bookman Old Style" pitchFamily="18" charset="0"/>
              </a:defRPr>
            </a:lvl5pPr>
            <a:lvl6pPr marL="2514600" indent="-228600" eaLnBrk="0" fontAlgn="base" hangingPunct="0">
              <a:spcBef>
                <a:spcPct val="0"/>
              </a:spcBef>
              <a:spcAft>
                <a:spcPct val="0"/>
              </a:spcAft>
              <a:defRPr>
                <a:solidFill>
                  <a:schemeClr val="tx1"/>
                </a:solidFill>
                <a:latin typeface="Bookman Old Style" pitchFamily="18" charset="0"/>
              </a:defRPr>
            </a:lvl6pPr>
            <a:lvl7pPr marL="2971800" indent="-228600" eaLnBrk="0" fontAlgn="base" hangingPunct="0">
              <a:spcBef>
                <a:spcPct val="0"/>
              </a:spcBef>
              <a:spcAft>
                <a:spcPct val="0"/>
              </a:spcAft>
              <a:defRPr>
                <a:solidFill>
                  <a:schemeClr val="tx1"/>
                </a:solidFill>
                <a:latin typeface="Bookman Old Style" pitchFamily="18" charset="0"/>
              </a:defRPr>
            </a:lvl7pPr>
            <a:lvl8pPr marL="3429000" indent="-228600" eaLnBrk="0" fontAlgn="base" hangingPunct="0">
              <a:spcBef>
                <a:spcPct val="0"/>
              </a:spcBef>
              <a:spcAft>
                <a:spcPct val="0"/>
              </a:spcAft>
              <a:defRPr>
                <a:solidFill>
                  <a:schemeClr val="tx1"/>
                </a:solidFill>
                <a:latin typeface="Bookman Old Style" pitchFamily="18" charset="0"/>
              </a:defRPr>
            </a:lvl8pPr>
            <a:lvl9pPr marL="3886200" indent="-228600" eaLnBrk="0" fontAlgn="base" hangingPunct="0">
              <a:spcBef>
                <a:spcPct val="0"/>
              </a:spcBef>
              <a:spcAft>
                <a:spcPct val="0"/>
              </a:spcAft>
              <a:defRPr>
                <a:solidFill>
                  <a:schemeClr val="tx1"/>
                </a:solidFill>
                <a:latin typeface="Bookman Old Style" pitchFamily="18" charset="0"/>
              </a:defRPr>
            </a:lvl9pPr>
          </a:lstStyle>
          <a:p>
            <a:pPr algn="ctr" eaLnBrk="1" hangingPunct="1">
              <a:spcBef>
                <a:spcPct val="50000"/>
              </a:spcBef>
            </a:pPr>
            <a:r>
              <a:rPr lang="es-ES_tradnl" altLang="es-ES" sz="4000" dirty="0"/>
              <a:t>¡Gracias por su atención!</a:t>
            </a:r>
          </a:p>
        </p:txBody>
      </p:sp>
      <p:sp>
        <p:nvSpPr>
          <p:cNvPr id="7" name="Rectangle 7"/>
          <p:cNvSpPr>
            <a:spLocks noChangeArrowheads="1"/>
          </p:cNvSpPr>
          <p:nvPr/>
        </p:nvSpPr>
        <p:spPr bwMode="auto">
          <a:xfrm>
            <a:off x="617892" y="4509120"/>
            <a:ext cx="756084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Bookman Old Style" pitchFamily="18" charset="0"/>
              </a:defRPr>
            </a:lvl1pPr>
            <a:lvl2pPr marL="742950" indent="-285750" eaLnBrk="0" hangingPunct="0">
              <a:defRPr>
                <a:solidFill>
                  <a:schemeClr val="tx1"/>
                </a:solidFill>
                <a:latin typeface="Bookman Old Style" pitchFamily="18" charset="0"/>
              </a:defRPr>
            </a:lvl2pPr>
            <a:lvl3pPr marL="1143000" indent="-228600" eaLnBrk="0" hangingPunct="0">
              <a:defRPr>
                <a:solidFill>
                  <a:schemeClr val="tx1"/>
                </a:solidFill>
                <a:latin typeface="Bookman Old Style" pitchFamily="18" charset="0"/>
              </a:defRPr>
            </a:lvl3pPr>
            <a:lvl4pPr marL="1600200" indent="-228600" eaLnBrk="0" hangingPunct="0">
              <a:defRPr>
                <a:solidFill>
                  <a:schemeClr val="tx1"/>
                </a:solidFill>
                <a:latin typeface="Bookman Old Style" pitchFamily="18" charset="0"/>
              </a:defRPr>
            </a:lvl4pPr>
            <a:lvl5pPr marL="2057400" indent="-228600" eaLnBrk="0" hangingPunct="0">
              <a:defRPr>
                <a:solidFill>
                  <a:schemeClr val="tx1"/>
                </a:solidFill>
                <a:latin typeface="Bookman Old Style" pitchFamily="18" charset="0"/>
              </a:defRPr>
            </a:lvl5pPr>
            <a:lvl6pPr marL="2514600" indent="-228600" eaLnBrk="0" fontAlgn="base" hangingPunct="0">
              <a:spcBef>
                <a:spcPct val="0"/>
              </a:spcBef>
              <a:spcAft>
                <a:spcPct val="0"/>
              </a:spcAft>
              <a:defRPr>
                <a:solidFill>
                  <a:schemeClr val="tx1"/>
                </a:solidFill>
                <a:latin typeface="Bookman Old Style" pitchFamily="18" charset="0"/>
              </a:defRPr>
            </a:lvl6pPr>
            <a:lvl7pPr marL="2971800" indent="-228600" eaLnBrk="0" fontAlgn="base" hangingPunct="0">
              <a:spcBef>
                <a:spcPct val="0"/>
              </a:spcBef>
              <a:spcAft>
                <a:spcPct val="0"/>
              </a:spcAft>
              <a:defRPr>
                <a:solidFill>
                  <a:schemeClr val="tx1"/>
                </a:solidFill>
                <a:latin typeface="Bookman Old Style" pitchFamily="18" charset="0"/>
              </a:defRPr>
            </a:lvl7pPr>
            <a:lvl8pPr marL="3429000" indent="-228600" eaLnBrk="0" fontAlgn="base" hangingPunct="0">
              <a:spcBef>
                <a:spcPct val="0"/>
              </a:spcBef>
              <a:spcAft>
                <a:spcPct val="0"/>
              </a:spcAft>
              <a:defRPr>
                <a:solidFill>
                  <a:schemeClr val="tx1"/>
                </a:solidFill>
                <a:latin typeface="Bookman Old Style" pitchFamily="18" charset="0"/>
              </a:defRPr>
            </a:lvl8pPr>
            <a:lvl9pPr marL="3886200" indent="-228600" eaLnBrk="0" fontAlgn="base" hangingPunct="0">
              <a:spcBef>
                <a:spcPct val="0"/>
              </a:spcBef>
              <a:spcAft>
                <a:spcPct val="0"/>
              </a:spcAft>
              <a:defRPr>
                <a:solidFill>
                  <a:schemeClr val="tx1"/>
                </a:solidFill>
                <a:latin typeface="Bookman Old Style" pitchFamily="18" charset="0"/>
              </a:defRPr>
            </a:lvl9pPr>
          </a:lstStyle>
          <a:p>
            <a:pPr eaLnBrk="1" hangingPunct="1"/>
            <a:endParaRPr lang="es-ES_tradnl" altLang="es-ES" sz="2400" dirty="0" smtClean="0">
              <a:solidFill>
                <a:srgbClr val="000066"/>
              </a:solidFill>
              <a:latin typeface="Arial" charset="0"/>
            </a:endParaRPr>
          </a:p>
          <a:p>
            <a:pPr algn="ctr" eaLnBrk="1" hangingPunct="1"/>
            <a:r>
              <a:rPr lang="es-ES" sz="2400" dirty="0"/>
              <a:t>http://</a:t>
            </a:r>
            <a:r>
              <a:rPr lang="es-ES" sz="2400" dirty="0" smtClean="0"/>
              <a:t>ciess.webs.fcm.unc.edu.ar</a:t>
            </a:r>
            <a:endParaRPr lang="es-ES_tradnl" altLang="es-ES" sz="2400" dirty="0" smtClean="0">
              <a:solidFill>
                <a:srgbClr val="000066"/>
              </a:solidFill>
              <a:latin typeface="Arial" charset="0"/>
            </a:endParaRPr>
          </a:p>
          <a:p>
            <a:pPr eaLnBrk="1" hangingPunct="1"/>
            <a:endParaRPr lang="es-ES_tradnl" altLang="es-ES" sz="2400" dirty="0">
              <a:solidFill>
                <a:srgbClr val="000066"/>
              </a:solidFill>
              <a:latin typeface="Arial" charset="0"/>
            </a:endParaRPr>
          </a:p>
        </p:txBody>
      </p:sp>
    </p:spTree>
    <p:extLst>
      <p:ext uri="{BB962C8B-B14F-4D97-AF65-F5344CB8AC3E}">
        <p14:creationId xmlns:p14="http://schemas.microsoft.com/office/powerpoint/2010/main" val="30154351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5363" name="Rectangle 3"/>
          <p:cNvSpPr>
            <a:spLocks noGrp="1" noChangeArrowheads="1"/>
          </p:cNvSpPr>
          <p:nvPr>
            <p:ph type="title"/>
          </p:nvPr>
        </p:nvSpPr>
        <p:spPr>
          <a:xfrm>
            <a:off x="107504" y="274638"/>
            <a:ext cx="8579296" cy="1143000"/>
          </a:xfrm>
        </p:spPr>
        <p:txBody>
          <a:bodyPr>
            <a:normAutofit fontScale="90000"/>
          </a:bodyPr>
          <a:lstStyle/>
          <a:p>
            <a:pPr eaLnBrk="1" hangingPunct="1"/>
            <a:r>
              <a:rPr lang="es-ES" altLang="es-ES" sz="2800" dirty="0" smtClean="0">
                <a:solidFill>
                  <a:srgbClr val="002060"/>
                </a:solidFill>
              </a:rPr>
              <a:t>Modelo teórico para la evaluación de la APS: </a:t>
            </a:r>
            <a:br>
              <a:rPr lang="es-ES" altLang="es-ES" sz="2800" dirty="0" smtClean="0">
                <a:solidFill>
                  <a:srgbClr val="002060"/>
                </a:solidFill>
              </a:rPr>
            </a:br>
            <a:r>
              <a:rPr lang="es-ES" altLang="es-ES" b="1" dirty="0" smtClean="0">
                <a:solidFill>
                  <a:srgbClr val="002060"/>
                </a:solidFill>
              </a:rPr>
              <a:t>Sistemas sanitarios orientados a la APS</a:t>
            </a:r>
          </a:p>
        </p:txBody>
      </p:sp>
      <p:sp>
        <p:nvSpPr>
          <p:cNvPr id="15364" name="Rectangle 4"/>
          <p:cNvSpPr>
            <a:spLocks noGrp="1" noChangeArrowheads="1"/>
          </p:cNvSpPr>
          <p:nvPr>
            <p:ph idx="1"/>
          </p:nvPr>
        </p:nvSpPr>
        <p:spPr>
          <a:xfrm>
            <a:off x="468312" y="1600200"/>
            <a:ext cx="8280151" cy="4525963"/>
          </a:xfrm>
        </p:spPr>
        <p:txBody>
          <a:bodyPr>
            <a:normAutofit/>
          </a:bodyPr>
          <a:lstStyle/>
          <a:p>
            <a:pPr>
              <a:lnSpc>
                <a:spcPct val="90000"/>
              </a:lnSpc>
            </a:pPr>
            <a:r>
              <a:rPr lang="es-ES" altLang="es-ES" sz="2400" dirty="0"/>
              <a:t>Cobertura financiera universal, bajo control o regulación gubernamental</a:t>
            </a:r>
          </a:p>
          <a:p>
            <a:pPr>
              <a:lnSpc>
                <a:spcPct val="90000"/>
              </a:lnSpc>
            </a:pPr>
            <a:r>
              <a:rPr lang="es-ES" altLang="es-ES" sz="2400" dirty="0" smtClean="0"/>
              <a:t>Regulación política de recursos y calidad, con esfuerzos </a:t>
            </a:r>
            <a:r>
              <a:rPr lang="es-ES" altLang="es-ES" sz="2400" dirty="0"/>
              <a:t>de distribución equitativa de recursos (según el grado de necesidad)</a:t>
            </a:r>
          </a:p>
          <a:p>
            <a:pPr>
              <a:lnSpc>
                <a:spcPct val="90000"/>
              </a:lnSpc>
            </a:pPr>
            <a:r>
              <a:rPr lang="es-ES" altLang="es-ES" sz="2400" dirty="0"/>
              <a:t>No copagos (o bajos)</a:t>
            </a:r>
          </a:p>
          <a:p>
            <a:pPr>
              <a:lnSpc>
                <a:spcPct val="90000"/>
              </a:lnSpc>
            </a:pPr>
            <a:r>
              <a:rPr lang="es-ES" altLang="es-ES" sz="2400" dirty="0"/>
              <a:t>Integralidad de los servicios en el primer nivel</a:t>
            </a:r>
          </a:p>
          <a:p>
            <a:pPr eaLnBrk="1" hangingPunct="1">
              <a:lnSpc>
                <a:spcPct val="90000"/>
              </a:lnSpc>
            </a:pPr>
            <a:r>
              <a:rPr lang="es-ES" altLang="es-ES" sz="2400" dirty="0" smtClean="0"/>
              <a:t>Atención del primer contacto</a:t>
            </a:r>
          </a:p>
          <a:p>
            <a:pPr eaLnBrk="1" hangingPunct="1">
              <a:lnSpc>
                <a:spcPct val="90000"/>
              </a:lnSpc>
            </a:pPr>
            <a:r>
              <a:rPr lang="es-ES" altLang="es-ES" sz="2400" dirty="0" err="1" smtClean="0"/>
              <a:t>Longitudinalidad</a:t>
            </a:r>
            <a:endParaRPr lang="es-ES" altLang="es-ES" sz="2400" dirty="0" smtClean="0"/>
          </a:p>
          <a:p>
            <a:pPr eaLnBrk="1" hangingPunct="1">
              <a:lnSpc>
                <a:spcPct val="90000"/>
              </a:lnSpc>
            </a:pPr>
            <a:r>
              <a:rPr lang="es-ES" altLang="es-ES" sz="2400" dirty="0" smtClean="0"/>
              <a:t>Registros y coordinación</a:t>
            </a:r>
          </a:p>
        </p:txBody>
      </p:sp>
      <p:sp>
        <p:nvSpPr>
          <p:cNvPr id="15366" name="Text Box 9"/>
          <p:cNvSpPr txBox="1">
            <a:spLocks noChangeArrowheads="1"/>
          </p:cNvSpPr>
          <p:nvPr/>
        </p:nvSpPr>
        <p:spPr bwMode="auto">
          <a:xfrm>
            <a:off x="6372225" y="6319838"/>
            <a:ext cx="27368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man Old Style" pitchFamily="18" charset="0"/>
              </a:defRPr>
            </a:lvl1pPr>
            <a:lvl2pPr marL="742950" indent="-285750" eaLnBrk="0" hangingPunct="0">
              <a:defRPr>
                <a:solidFill>
                  <a:schemeClr val="tx1"/>
                </a:solidFill>
                <a:latin typeface="Bookman Old Style" pitchFamily="18" charset="0"/>
              </a:defRPr>
            </a:lvl2pPr>
            <a:lvl3pPr marL="1143000" indent="-228600" eaLnBrk="0" hangingPunct="0">
              <a:defRPr>
                <a:solidFill>
                  <a:schemeClr val="tx1"/>
                </a:solidFill>
                <a:latin typeface="Bookman Old Style" pitchFamily="18" charset="0"/>
              </a:defRPr>
            </a:lvl3pPr>
            <a:lvl4pPr marL="1600200" indent="-228600" eaLnBrk="0" hangingPunct="0">
              <a:defRPr>
                <a:solidFill>
                  <a:schemeClr val="tx1"/>
                </a:solidFill>
                <a:latin typeface="Bookman Old Style" pitchFamily="18" charset="0"/>
              </a:defRPr>
            </a:lvl4pPr>
            <a:lvl5pPr marL="2057400" indent="-228600" eaLnBrk="0" hangingPunct="0">
              <a:defRPr>
                <a:solidFill>
                  <a:schemeClr val="tx1"/>
                </a:solidFill>
                <a:latin typeface="Bookman Old Style" pitchFamily="18" charset="0"/>
              </a:defRPr>
            </a:lvl5pPr>
            <a:lvl6pPr marL="2514600" indent="-228600" eaLnBrk="0" fontAlgn="base" hangingPunct="0">
              <a:spcBef>
                <a:spcPct val="0"/>
              </a:spcBef>
              <a:spcAft>
                <a:spcPct val="0"/>
              </a:spcAft>
              <a:defRPr>
                <a:solidFill>
                  <a:schemeClr val="tx1"/>
                </a:solidFill>
                <a:latin typeface="Bookman Old Style" pitchFamily="18" charset="0"/>
              </a:defRPr>
            </a:lvl6pPr>
            <a:lvl7pPr marL="2971800" indent="-228600" eaLnBrk="0" fontAlgn="base" hangingPunct="0">
              <a:spcBef>
                <a:spcPct val="0"/>
              </a:spcBef>
              <a:spcAft>
                <a:spcPct val="0"/>
              </a:spcAft>
              <a:defRPr>
                <a:solidFill>
                  <a:schemeClr val="tx1"/>
                </a:solidFill>
                <a:latin typeface="Bookman Old Style" pitchFamily="18" charset="0"/>
              </a:defRPr>
            </a:lvl7pPr>
            <a:lvl8pPr marL="3429000" indent="-228600" eaLnBrk="0" fontAlgn="base" hangingPunct="0">
              <a:spcBef>
                <a:spcPct val="0"/>
              </a:spcBef>
              <a:spcAft>
                <a:spcPct val="0"/>
              </a:spcAft>
              <a:defRPr>
                <a:solidFill>
                  <a:schemeClr val="tx1"/>
                </a:solidFill>
                <a:latin typeface="Bookman Old Style" pitchFamily="18" charset="0"/>
              </a:defRPr>
            </a:lvl8pPr>
            <a:lvl9pPr marL="3886200" indent="-228600" eaLnBrk="0" fontAlgn="base" hangingPunct="0">
              <a:spcBef>
                <a:spcPct val="0"/>
              </a:spcBef>
              <a:spcAft>
                <a:spcPct val="0"/>
              </a:spcAft>
              <a:defRPr>
                <a:solidFill>
                  <a:schemeClr val="tx1"/>
                </a:solidFill>
                <a:latin typeface="Bookman Old Style" pitchFamily="18" charset="0"/>
              </a:defRPr>
            </a:lvl9pPr>
          </a:lstStyle>
          <a:p>
            <a:pPr eaLnBrk="1" hangingPunct="1">
              <a:spcBef>
                <a:spcPct val="20000"/>
              </a:spcBef>
            </a:pPr>
            <a:r>
              <a:rPr lang="es-ES_tradnl" altLang="es-ES" sz="1200">
                <a:solidFill>
                  <a:schemeClr val="bg1"/>
                </a:solidFill>
                <a:latin typeface="Arial" charset="0"/>
              </a:rPr>
              <a:t>Starfield B. Primary care. 1998. </a:t>
            </a:r>
          </a:p>
          <a:p>
            <a:pPr eaLnBrk="1" hangingPunct="1">
              <a:spcBef>
                <a:spcPct val="20000"/>
              </a:spcBef>
            </a:pPr>
            <a:r>
              <a:rPr lang="en-GB" altLang="es-ES" sz="1200">
                <a:solidFill>
                  <a:schemeClr val="bg1"/>
                </a:solidFill>
                <a:latin typeface="Arial" charset="0"/>
              </a:rPr>
              <a:t>Starfi</a:t>
            </a:r>
            <a:r>
              <a:rPr lang="es-ES" altLang="es-ES" sz="1200">
                <a:solidFill>
                  <a:schemeClr val="bg1"/>
                </a:solidFill>
                <a:latin typeface="Arial" charset="0"/>
              </a:rPr>
              <a:t>eld B. Atención Primaria. 2001.</a:t>
            </a:r>
            <a:r>
              <a:rPr lang="es-ES" altLang="es-ES" sz="1200">
                <a:solidFill>
                  <a:schemeClr val="hlink"/>
                </a:solidFill>
                <a:latin typeface="Arial" charset="0"/>
              </a:rPr>
              <a:t> </a:t>
            </a:r>
          </a:p>
        </p:txBody>
      </p:sp>
    </p:spTree>
    <p:extLst>
      <p:ext uri="{BB962C8B-B14F-4D97-AF65-F5344CB8AC3E}">
        <p14:creationId xmlns:p14="http://schemas.microsoft.com/office/powerpoint/2010/main" val="18919847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angle 2"/>
          <p:cNvSpPr>
            <a:spLocks noGrp="1" noChangeArrowheads="1"/>
          </p:cNvSpPr>
          <p:nvPr>
            <p:ph type="title" idx="4294967295"/>
          </p:nvPr>
        </p:nvSpPr>
        <p:spPr>
          <a:xfrm>
            <a:off x="533400" y="152400"/>
            <a:ext cx="8077200" cy="914400"/>
          </a:xfrm>
        </p:spPr>
        <p:txBody>
          <a:bodyPr>
            <a:noAutofit/>
          </a:bodyPr>
          <a:lstStyle/>
          <a:p>
            <a:pPr eaLnBrk="1" hangingPunct="1"/>
            <a:r>
              <a:rPr lang="en-US" altLang="es-ES" sz="3200" dirty="0" smtClean="0"/>
              <a:t>Fortaleza de la APS y </a:t>
            </a:r>
            <a:r>
              <a:rPr lang="en-US" altLang="es-ES" sz="3200" dirty="0" err="1" smtClean="0"/>
              <a:t>mortalidad</a:t>
            </a:r>
            <a:r>
              <a:rPr lang="en-US" altLang="es-ES" sz="3200" dirty="0" smtClean="0"/>
              <a:t> </a:t>
            </a:r>
            <a:r>
              <a:rPr lang="en-US" altLang="es-ES" sz="3200" dirty="0" err="1" smtClean="0"/>
              <a:t>prematura</a:t>
            </a:r>
            <a:r>
              <a:rPr lang="en-US" altLang="es-ES" sz="3200" dirty="0" smtClean="0"/>
              <a:t> </a:t>
            </a:r>
            <a:br>
              <a:rPr lang="en-US" altLang="es-ES" sz="3200" dirty="0" smtClean="0"/>
            </a:br>
            <a:r>
              <a:rPr lang="en-US" altLang="es-ES" sz="3200" dirty="0" smtClean="0"/>
              <a:t>en 18 </a:t>
            </a:r>
            <a:r>
              <a:rPr lang="en-US" altLang="es-ES" sz="3200" dirty="0" err="1" smtClean="0"/>
              <a:t>países</a:t>
            </a:r>
            <a:r>
              <a:rPr lang="en-US" altLang="es-ES" sz="3200" dirty="0" smtClean="0"/>
              <a:t> OCDE</a:t>
            </a:r>
          </a:p>
        </p:txBody>
      </p:sp>
      <p:sp>
        <p:nvSpPr>
          <p:cNvPr id="5" name="Text Box 3"/>
          <p:cNvSpPr txBox="1">
            <a:spLocks noChangeArrowheads="1"/>
          </p:cNvSpPr>
          <p:nvPr/>
        </p:nvSpPr>
        <p:spPr bwMode="auto">
          <a:xfrm>
            <a:off x="76200" y="5943600"/>
            <a:ext cx="88392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s-ES" sz="1200" dirty="0" smtClean="0"/>
              <a:t>*AVPP: </a:t>
            </a:r>
            <a:r>
              <a:rPr lang="en-US" altLang="es-ES" sz="1200" dirty="0" err="1" smtClean="0"/>
              <a:t>predicción</a:t>
            </a:r>
            <a:r>
              <a:rPr lang="en-US" altLang="es-ES" sz="1200" dirty="0" smtClean="0"/>
              <a:t> </a:t>
            </a:r>
            <a:r>
              <a:rPr lang="en-US" altLang="es-ES" sz="1200" dirty="0" err="1" smtClean="0"/>
              <a:t>años</a:t>
            </a:r>
            <a:r>
              <a:rPr lang="en-US" altLang="es-ES" sz="1200" dirty="0" smtClean="0"/>
              <a:t> de </a:t>
            </a:r>
            <a:r>
              <a:rPr lang="en-US" altLang="es-ES" sz="1200" dirty="0" err="1" smtClean="0"/>
              <a:t>vida</a:t>
            </a:r>
            <a:r>
              <a:rPr lang="en-US" altLang="es-ES" sz="1200" dirty="0" smtClean="0"/>
              <a:t> </a:t>
            </a:r>
            <a:r>
              <a:rPr lang="en-US" altLang="es-ES" sz="1200" dirty="0" err="1"/>
              <a:t>potenciales</a:t>
            </a:r>
            <a:r>
              <a:rPr lang="en-US" altLang="es-ES" sz="1200" dirty="0"/>
              <a:t> </a:t>
            </a:r>
            <a:r>
              <a:rPr lang="en-US" altLang="es-ES" sz="1200" dirty="0" err="1" smtClean="0"/>
              <a:t>perdidos</a:t>
            </a:r>
            <a:r>
              <a:rPr lang="en-US" altLang="es-ES" sz="1200" dirty="0" smtClean="0"/>
              <a:t> (ambos </a:t>
            </a:r>
            <a:r>
              <a:rPr lang="en-US" altLang="es-ES" sz="1200" dirty="0" err="1" smtClean="0"/>
              <a:t>sexos</a:t>
            </a:r>
            <a:r>
              <a:rPr lang="en-US" altLang="es-ES" sz="1200" dirty="0" smtClean="0"/>
              <a:t>) </a:t>
            </a:r>
            <a:r>
              <a:rPr lang="en-US" altLang="es-ES" sz="1200" dirty="0" err="1" smtClean="0"/>
              <a:t>estimados</a:t>
            </a:r>
            <a:r>
              <a:rPr lang="en-US" altLang="es-ES" sz="1200" dirty="0" smtClean="0"/>
              <a:t> </a:t>
            </a:r>
            <a:r>
              <a:rPr lang="en-US" altLang="es-ES" sz="1200" dirty="0" err="1" smtClean="0"/>
              <a:t>por</a:t>
            </a:r>
            <a:r>
              <a:rPr lang="en-US" altLang="es-ES" sz="1200" dirty="0" smtClean="0"/>
              <a:t> </a:t>
            </a:r>
            <a:r>
              <a:rPr lang="en-US" altLang="es-ES" sz="1200" dirty="0" err="1" smtClean="0"/>
              <a:t>efectos</a:t>
            </a:r>
            <a:r>
              <a:rPr lang="en-US" altLang="es-ES" sz="1200" dirty="0" smtClean="0"/>
              <a:t> </a:t>
            </a:r>
            <a:r>
              <a:rPr lang="en-US" altLang="es-ES" sz="1200" dirty="0" err="1" smtClean="0"/>
              <a:t>fijos</a:t>
            </a:r>
            <a:r>
              <a:rPr lang="en-US" altLang="es-ES" sz="1200" dirty="0" smtClean="0"/>
              <a:t> </a:t>
            </a:r>
            <a:r>
              <a:rPr lang="en-US" altLang="es-ES" sz="1200" dirty="0" err="1" smtClean="0"/>
              <a:t>usando</a:t>
            </a:r>
            <a:r>
              <a:rPr lang="en-US" altLang="es-ES" sz="1200" dirty="0" smtClean="0"/>
              <a:t> un </a:t>
            </a:r>
            <a:r>
              <a:rPr lang="en-US" altLang="es-ES" sz="1200" dirty="0" err="1" smtClean="0"/>
              <a:t>diseño</a:t>
            </a:r>
            <a:r>
              <a:rPr lang="en-US" altLang="es-ES" sz="1200" dirty="0" smtClean="0"/>
              <a:t> de series </a:t>
            </a:r>
            <a:r>
              <a:rPr lang="en-US" altLang="es-ES" sz="1200" dirty="0" err="1" smtClean="0"/>
              <a:t>temporales</a:t>
            </a:r>
            <a:r>
              <a:rPr lang="en-US" altLang="es-ES" sz="1200" dirty="0" smtClean="0"/>
              <a:t> a </a:t>
            </a:r>
            <a:r>
              <a:rPr lang="en-US" altLang="es-ES" sz="1200" dirty="0" err="1" smtClean="0"/>
              <a:t>partir</a:t>
            </a:r>
            <a:r>
              <a:rPr lang="en-US" altLang="es-ES" sz="1200" dirty="0" smtClean="0"/>
              <a:t> de </a:t>
            </a:r>
            <a:r>
              <a:rPr lang="en-US" altLang="es-ES" sz="1200" dirty="0" err="1" smtClean="0"/>
              <a:t>datos</a:t>
            </a:r>
            <a:r>
              <a:rPr lang="en-US" altLang="es-ES" sz="1200" dirty="0" smtClean="0"/>
              <a:t> </a:t>
            </a:r>
            <a:r>
              <a:rPr lang="en-US" altLang="es-ES" sz="1200" dirty="0" err="1" smtClean="0"/>
              <a:t>transversales</a:t>
            </a:r>
            <a:r>
              <a:rPr lang="en-US" altLang="es-ES" sz="1200" dirty="0" smtClean="0"/>
              <a:t> </a:t>
            </a:r>
            <a:r>
              <a:rPr lang="en-US" altLang="es-ES" sz="1200" dirty="0" err="1" smtClean="0"/>
              <a:t>agrupados</a:t>
            </a:r>
            <a:r>
              <a:rPr lang="en-US" altLang="es-ES" sz="1200" dirty="0" smtClean="0"/>
              <a:t>.  </a:t>
            </a:r>
            <a:r>
              <a:rPr lang="en-US" altLang="es-ES" sz="1200" dirty="0" err="1" smtClean="0"/>
              <a:t>Análisis</a:t>
            </a:r>
            <a:r>
              <a:rPr lang="en-US" altLang="es-ES" sz="1200" dirty="0" smtClean="0"/>
              <a:t>  </a:t>
            </a:r>
            <a:r>
              <a:rPr lang="en-US" altLang="es-ES" sz="1200" dirty="0" err="1" smtClean="0"/>
              <a:t>ajustado</a:t>
            </a:r>
            <a:r>
              <a:rPr lang="en-US" altLang="es-ES" sz="1200" dirty="0" smtClean="0"/>
              <a:t> </a:t>
            </a:r>
            <a:r>
              <a:rPr lang="en-US" altLang="es-ES" sz="1200" dirty="0" err="1" smtClean="0"/>
              <a:t>por</a:t>
            </a:r>
            <a:r>
              <a:rPr lang="en-US" altLang="es-ES" sz="1200" dirty="0" smtClean="0"/>
              <a:t> PIB (GDP), </a:t>
            </a:r>
            <a:r>
              <a:rPr lang="en-US" altLang="es-ES" sz="1200" dirty="0" err="1" smtClean="0"/>
              <a:t>porcentaje</a:t>
            </a:r>
            <a:r>
              <a:rPr lang="en-US" altLang="es-ES" sz="1200" dirty="0" smtClean="0"/>
              <a:t> de </a:t>
            </a:r>
            <a:r>
              <a:rPr lang="en-US" altLang="es-ES" sz="1200" dirty="0" err="1" smtClean="0"/>
              <a:t>población</a:t>
            </a:r>
            <a:r>
              <a:rPr lang="en-US" altLang="es-ES" sz="1200" dirty="0" smtClean="0"/>
              <a:t> </a:t>
            </a:r>
            <a:r>
              <a:rPr lang="en-US" altLang="es-ES" sz="1200" dirty="0" err="1" smtClean="0"/>
              <a:t>anciana</a:t>
            </a:r>
            <a:r>
              <a:rPr lang="en-US" altLang="es-ES" sz="1200" dirty="0" smtClean="0"/>
              <a:t>, </a:t>
            </a:r>
            <a:r>
              <a:rPr lang="en-US" altLang="es-ES" sz="1200" dirty="0" err="1" smtClean="0"/>
              <a:t>médicos</a:t>
            </a:r>
            <a:r>
              <a:rPr lang="en-US" altLang="es-ES" sz="1200" dirty="0" smtClean="0"/>
              <a:t>/</a:t>
            </a:r>
            <a:r>
              <a:rPr lang="en-US" altLang="es-ES" sz="1200" dirty="0" err="1" smtClean="0"/>
              <a:t>cápida</a:t>
            </a:r>
            <a:r>
              <a:rPr lang="en-US" altLang="es-ES" sz="1200" dirty="0" smtClean="0"/>
              <a:t>, </a:t>
            </a:r>
            <a:r>
              <a:rPr lang="en-US" altLang="es-ES" sz="1200" dirty="0" err="1" smtClean="0"/>
              <a:t>ingresos</a:t>
            </a:r>
            <a:r>
              <a:rPr lang="en-US" altLang="es-ES" sz="1200" dirty="0" smtClean="0"/>
              <a:t> </a:t>
            </a:r>
            <a:r>
              <a:rPr lang="en-US" altLang="es-ES" sz="1200" dirty="0" err="1" smtClean="0"/>
              <a:t>promedio</a:t>
            </a:r>
            <a:r>
              <a:rPr lang="en-US" altLang="es-ES" sz="1200" dirty="0" smtClean="0"/>
              <a:t> (</a:t>
            </a:r>
            <a:r>
              <a:rPr lang="en-US" altLang="es-ES" sz="1200" dirty="0" err="1" smtClean="0"/>
              <a:t>ppp</a:t>
            </a:r>
            <a:r>
              <a:rPr lang="en-US" altLang="es-ES" sz="1200" dirty="0"/>
              <a:t>), </a:t>
            </a:r>
            <a:r>
              <a:rPr lang="en-US" altLang="es-ES" sz="1200" dirty="0" err="1" smtClean="0"/>
              <a:t>consumo</a:t>
            </a:r>
            <a:r>
              <a:rPr lang="en-US" altLang="es-ES" sz="1200" dirty="0" smtClean="0"/>
              <a:t> de </a:t>
            </a:r>
            <a:r>
              <a:rPr lang="en-US" altLang="es-ES" sz="1200" dirty="0" err="1" smtClean="0"/>
              <a:t>tabaco</a:t>
            </a:r>
            <a:r>
              <a:rPr lang="en-US" altLang="es-ES" sz="1200" dirty="0" smtClean="0"/>
              <a:t> y alcohol.   </a:t>
            </a:r>
            <a:r>
              <a:rPr lang="en-US" altLang="es-ES" sz="1200" dirty="0"/>
              <a:t>R</a:t>
            </a:r>
            <a:r>
              <a:rPr lang="en-US" altLang="es-ES" sz="1200" baseline="30000" dirty="0"/>
              <a:t>2</a:t>
            </a:r>
            <a:r>
              <a:rPr lang="en-US" altLang="es-ES" sz="1200" dirty="0"/>
              <a:t>(within)=0.77.</a:t>
            </a:r>
          </a:p>
        </p:txBody>
      </p:sp>
      <p:sp>
        <p:nvSpPr>
          <p:cNvPr id="6" name="Line 4"/>
          <p:cNvSpPr>
            <a:spLocks noChangeShapeType="1"/>
          </p:cNvSpPr>
          <p:nvPr/>
        </p:nvSpPr>
        <p:spPr bwMode="auto">
          <a:xfrm>
            <a:off x="228600" y="1143000"/>
            <a:ext cx="8686800" cy="0"/>
          </a:xfrm>
          <a:prstGeom prst="line">
            <a:avLst/>
          </a:prstGeom>
          <a:noFill/>
          <a:ln w="57150">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7" name="Text Box 5"/>
          <p:cNvSpPr txBox="1">
            <a:spLocks noChangeArrowheads="1"/>
          </p:cNvSpPr>
          <p:nvPr/>
        </p:nvSpPr>
        <p:spPr bwMode="auto">
          <a:xfrm>
            <a:off x="76200" y="6507163"/>
            <a:ext cx="45720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r>
              <a:rPr lang="en-US" altLang="es-ES" sz="1200" dirty="0" smtClean="0"/>
              <a:t>Fuente: </a:t>
            </a:r>
            <a:r>
              <a:rPr lang="en-US" altLang="es-ES" sz="1200" dirty="0"/>
              <a:t>Macinko et al, Health </a:t>
            </a:r>
            <a:r>
              <a:rPr lang="en-US" altLang="es-ES" sz="1200" dirty="0" err="1"/>
              <a:t>Serv</a:t>
            </a:r>
            <a:r>
              <a:rPr lang="en-US" altLang="es-ES" sz="1200" dirty="0"/>
              <a:t> Res 2003; 38:831-65.</a:t>
            </a:r>
          </a:p>
        </p:txBody>
      </p:sp>
      <p:grpSp>
        <p:nvGrpSpPr>
          <p:cNvPr id="8" name="Group 6"/>
          <p:cNvGrpSpPr>
            <a:grpSpLocks/>
          </p:cNvGrpSpPr>
          <p:nvPr/>
        </p:nvGrpSpPr>
        <p:grpSpPr bwMode="auto">
          <a:xfrm>
            <a:off x="215900" y="1303338"/>
            <a:ext cx="8158163" cy="4567237"/>
            <a:chOff x="136" y="821"/>
            <a:chExt cx="5139" cy="2877"/>
          </a:xfrm>
        </p:grpSpPr>
        <p:sp>
          <p:nvSpPr>
            <p:cNvPr id="9" name="Rectangle 7"/>
            <p:cNvSpPr>
              <a:spLocks noChangeArrowheads="1"/>
            </p:cNvSpPr>
            <p:nvPr/>
          </p:nvSpPr>
          <p:spPr bwMode="auto">
            <a:xfrm>
              <a:off x="2685" y="3504"/>
              <a:ext cx="369" cy="1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2000" dirty="0" err="1" smtClean="0"/>
                <a:t>Años</a:t>
              </a:r>
              <a:endParaRPr lang="en-US" altLang="es-ES" sz="2000" b="1" dirty="0"/>
            </a:p>
          </p:txBody>
        </p:sp>
        <p:sp>
          <p:nvSpPr>
            <p:cNvPr id="10" name="Rectangle 8"/>
            <p:cNvSpPr>
              <a:spLocks noChangeArrowheads="1"/>
            </p:cNvSpPr>
            <p:nvPr/>
          </p:nvSpPr>
          <p:spPr bwMode="auto">
            <a:xfrm>
              <a:off x="4112" y="2602"/>
              <a:ext cx="1067"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1400" b="1" dirty="0">
                  <a:solidFill>
                    <a:srgbClr val="0066FF"/>
                  </a:solidFill>
                </a:rPr>
                <a:t> </a:t>
              </a:r>
              <a:r>
                <a:rPr lang="en-US" altLang="es-ES" sz="1400" b="1" dirty="0" err="1" smtClean="0">
                  <a:solidFill>
                    <a:srgbClr val="0066FF"/>
                  </a:solidFill>
                </a:rPr>
                <a:t>Países</a:t>
              </a:r>
              <a:r>
                <a:rPr lang="en-US" altLang="es-ES" sz="1400" b="1" dirty="0" smtClean="0">
                  <a:solidFill>
                    <a:srgbClr val="0066FF"/>
                  </a:solidFill>
                </a:rPr>
                <a:t> con alto </a:t>
              </a:r>
              <a:r>
                <a:rPr lang="en-US" altLang="es-ES" sz="1400" b="1" dirty="0" err="1" smtClean="0">
                  <a:solidFill>
                    <a:srgbClr val="0066FF"/>
                  </a:solidFill>
                </a:rPr>
                <a:t>puntaje</a:t>
              </a:r>
              <a:r>
                <a:rPr lang="en-US" altLang="es-ES" sz="1400" b="1" dirty="0" smtClean="0">
                  <a:solidFill>
                    <a:srgbClr val="0066FF"/>
                  </a:solidFill>
                </a:rPr>
                <a:t> en APS</a:t>
              </a:r>
              <a:endParaRPr lang="en-US" altLang="es-ES" sz="1400" b="1" dirty="0">
                <a:solidFill>
                  <a:srgbClr val="0066FF"/>
                </a:solidFill>
              </a:endParaRPr>
            </a:p>
          </p:txBody>
        </p:sp>
        <p:sp>
          <p:nvSpPr>
            <p:cNvPr id="11" name="Rectangle 9"/>
            <p:cNvSpPr>
              <a:spLocks noChangeArrowheads="1"/>
            </p:cNvSpPr>
            <p:nvPr/>
          </p:nvSpPr>
          <p:spPr bwMode="auto">
            <a:xfrm>
              <a:off x="4112" y="1525"/>
              <a:ext cx="1163" cy="2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1400" b="1" dirty="0" err="1" smtClean="0">
                  <a:solidFill>
                    <a:srgbClr val="FF0000"/>
                  </a:solidFill>
                </a:rPr>
                <a:t>Países</a:t>
              </a:r>
              <a:r>
                <a:rPr lang="en-US" altLang="es-ES" sz="1400" b="1" dirty="0" smtClean="0">
                  <a:solidFill>
                    <a:srgbClr val="FF0000"/>
                  </a:solidFill>
                </a:rPr>
                <a:t> con </a:t>
              </a:r>
              <a:r>
                <a:rPr lang="en-US" altLang="es-ES" sz="1400" b="1" dirty="0" err="1" smtClean="0">
                  <a:solidFill>
                    <a:srgbClr val="FF0000"/>
                  </a:solidFill>
                </a:rPr>
                <a:t>bajo</a:t>
              </a:r>
              <a:r>
                <a:rPr lang="en-US" altLang="es-ES" sz="1400" b="1" dirty="0" smtClean="0">
                  <a:solidFill>
                    <a:srgbClr val="FF0000"/>
                  </a:solidFill>
                </a:rPr>
                <a:t> </a:t>
              </a:r>
              <a:r>
                <a:rPr lang="en-US" altLang="es-ES" sz="1400" b="1" dirty="0" err="1" smtClean="0">
                  <a:solidFill>
                    <a:srgbClr val="FF0000"/>
                  </a:solidFill>
                </a:rPr>
                <a:t>puntaje</a:t>
              </a:r>
              <a:r>
                <a:rPr lang="en-US" altLang="es-ES" sz="1400" b="1" dirty="0" smtClean="0">
                  <a:solidFill>
                    <a:srgbClr val="FF0000"/>
                  </a:solidFill>
                </a:rPr>
                <a:t> en APS</a:t>
              </a:r>
              <a:endParaRPr lang="en-US" altLang="es-ES" sz="1400" b="1" dirty="0">
                <a:solidFill>
                  <a:srgbClr val="FF0000"/>
                </a:solidFill>
              </a:endParaRPr>
            </a:p>
          </p:txBody>
        </p:sp>
        <p:sp>
          <p:nvSpPr>
            <p:cNvPr id="12" name="Rectangle 10"/>
            <p:cNvSpPr>
              <a:spLocks noChangeArrowheads="1"/>
            </p:cNvSpPr>
            <p:nvPr/>
          </p:nvSpPr>
          <p:spPr bwMode="auto">
            <a:xfrm>
              <a:off x="294" y="869"/>
              <a:ext cx="355"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1600" b="1"/>
                <a:t>10000</a:t>
              </a:r>
              <a:endParaRPr lang="en-US" altLang="es-ES" sz="1600" b="1">
                <a:solidFill>
                  <a:srgbClr val="FFFF00"/>
                </a:solidFill>
              </a:endParaRPr>
            </a:p>
          </p:txBody>
        </p:sp>
        <p:sp>
          <p:nvSpPr>
            <p:cNvPr id="13" name="Rectangle 11"/>
            <p:cNvSpPr>
              <a:spLocks noChangeArrowheads="1"/>
            </p:cNvSpPr>
            <p:nvPr/>
          </p:nvSpPr>
          <p:spPr bwMode="auto">
            <a:xfrm>
              <a:off x="136" y="1589"/>
              <a:ext cx="385"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b="1" dirty="0" smtClean="0"/>
                <a:t>AVPP</a:t>
              </a:r>
              <a:endParaRPr lang="en-US" altLang="es-ES" b="1" dirty="0"/>
            </a:p>
          </p:txBody>
        </p:sp>
        <p:sp>
          <p:nvSpPr>
            <p:cNvPr id="14" name="Rectangle 12"/>
            <p:cNvSpPr>
              <a:spLocks noChangeArrowheads="1"/>
            </p:cNvSpPr>
            <p:nvPr/>
          </p:nvSpPr>
          <p:spPr bwMode="auto">
            <a:xfrm>
              <a:off x="4267" y="2849"/>
              <a:ext cx="116" cy="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ES" altLang="es-ES" sz="1400"/>
            </a:p>
          </p:txBody>
        </p:sp>
        <p:sp>
          <p:nvSpPr>
            <p:cNvPr id="15" name="Line 13"/>
            <p:cNvSpPr>
              <a:spLocks noChangeShapeType="1"/>
            </p:cNvSpPr>
            <p:nvPr/>
          </p:nvSpPr>
          <p:spPr bwMode="auto">
            <a:xfrm flipV="1">
              <a:off x="742" y="821"/>
              <a:ext cx="0" cy="2530"/>
            </a:xfrm>
            <a:prstGeom prst="line">
              <a:avLst/>
            </a:prstGeom>
            <a:noFill/>
            <a:ln w="8001">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6" name="Rectangle 14"/>
            <p:cNvSpPr>
              <a:spLocks noChangeArrowheads="1"/>
            </p:cNvSpPr>
            <p:nvPr/>
          </p:nvSpPr>
          <p:spPr bwMode="auto">
            <a:xfrm>
              <a:off x="700" y="3398"/>
              <a:ext cx="2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1600" b="1"/>
                <a:t>1970</a:t>
              </a:r>
            </a:p>
          </p:txBody>
        </p:sp>
        <p:sp>
          <p:nvSpPr>
            <p:cNvPr id="17" name="Line 15"/>
            <p:cNvSpPr>
              <a:spLocks noChangeShapeType="1"/>
            </p:cNvSpPr>
            <p:nvPr/>
          </p:nvSpPr>
          <p:spPr bwMode="auto">
            <a:xfrm flipV="1">
              <a:off x="841" y="3351"/>
              <a:ext cx="1" cy="5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18" name="Rectangle 16"/>
            <p:cNvSpPr>
              <a:spLocks noChangeArrowheads="1"/>
            </p:cNvSpPr>
            <p:nvPr/>
          </p:nvSpPr>
          <p:spPr bwMode="auto">
            <a:xfrm>
              <a:off x="2073" y="3398"/>
              <a:ext cx="2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1600" b="1"/>
                <a:t>1980</a:t>
              </a:r>
            </a:p>
          </p:txBody>
        </p:sp>
        <p:sp>
          <p:nvSpPr>
            <p:cNvPr id="19" name="Line 17"/>
            <p:cNvSpPr>
              <a:spLocks noChangeShapeType="1"/>
            </p:cNvSpPr>
            <p:nvPr/>
          </p:nvSpPr>
          <p:spPr bwMode="auto">
            <a:xfrm flipV="1">
              <a:off x="2215" y="3351"/>
              <a:ext cx="0" cy="5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0" name="Rectangle 18"/>
            <p:cNvSpPr>
              <a:spLocks noChangeArrowheads="1"/>
            </p:cNvSpPr>
            <p:nvPr/>
          </p:nvSpPr>
          <p:spPr bwMode="auto">
            <a:xfrm>
              <a:off x="3447" y="3398"/>
              <a:ext cx="2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1600" b="1"/>
                <a:t>1990</a:t>
              </a:r>
            </a:p>
          </p:txBody>
        </p:sp>
        <p:sp>
          <p:nvSpPr>
            <p:cNvPr id="21" name="Line 19"/>
            <p:cNvSpPr>
              <a:spLocks noChangeShapeType="1"/>
            </p:cNvSpPr>
            <p:nvPr/>
          </p:nvSpPr>
          <p:spPr bwMode="auto">
            <a:xfrm flipV="1">
              <a:off x="3588" y="3351"/>
              <a:ext cx="1" cy="5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2" name="Rectangle 20"/>
            <p:cNvSpPr>
              <a:spLocks noChangeArrowheads="1"/>
            </p:cNvSpPr>
            <p:nvPr/>
          </p:nvSpPr>
          <p:spPr bwMode="auto">
            <a:xfrm>
              <a:off x="4764" y="3398"/>
              <a:ext cx="2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1600" b="1"/>
                <a:t>2000</a:t>
              </a:r>
            </a:p>
          </p:txBody>
        </p:sp>
        <p:sp>
          <p:nvSpPr>
            <p:cNvPr id="23" name="Line 21"/>
            <p:cNvSpPr>
              <a:spLocks noChangeShapeType="1"/>
            </p:cNvSpPr>
            <p:nvPr/>
          </p:nvSpPr>
          <p:spPr bwMode="auto">
            <a:xfrm flipV="1">
              <a:off x="4962" y="3351"/>
              <a:ext cx="0" cy="54"/>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4" name="Rectangle 22"/>
            <p:cNvSpPr>
              <a:spLocks noChangeArrowheads="1"/>
            </p:cNvSpPr>
            <p:nvPr/>
          </p:nvSpPr>
          <p:spPr bwMode="auto">
            <a:xfrm>
              <a:off x="535" y="3216"/>
              <a:ext cx="7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1600" b="1"/>
                <a:t>0</a:t>
              </a:r>
            </a:p>
          </p:txBody>
        </p:sp>
        <p:sp>
          <p:nvSpPr>
            <p:cNvPr id="25" name="Line 23"/>
            <p:cNvSpPr>
              <a:spLocks noChangeShapeType="1"/>
            </p:cNvSpPr>
            <p:nvPr/>
          </p:nvSpPr>
          <p:spPr bwMode="auto">
            <a:xfrm flipH="1">
              <a:off x="676" y="3267"/>
              <a:ext cx="66"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6" name="Rectangle 24"/>
            <p:cNvSpPr>
              <a:spLocks noChangeArrowheads="1"/>
            </p:cNvSpPr>
            <p:nvPr/>
          </p:nvSpPr>
          <p:spPr bwMode="auto">
            <a:xfrm>
              <a:off x="330" y="2035"/>
              <a:ext cx="28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r>
                <a:rPr lang="en-US" altLang="es-ES" sz="1600" b="1"/>
                <a:t>5000</a:t>
              </a:r>
            </a:p>
          </p:txBody>
        </p:sp>
        <p:sp>
          <p:nvSpPr>
            <p:cNvPr id="27" name="Line 25"/>
            <p:cNvSpPr>
              <a:spLocks noChangeShapeType="1"/>
            </p:cNvSpPr>
            <p:nvPr/>
          </p:nvSpPr>
          <p:spPr bwMode="auto">
            <a:xfrm flipH="1">
              <a:off x="676" y="2086"/>
              <a:ext cx="66" cy="0"/>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8" name="Line 26"/>
            <p:cNvSpPr>
              <a:spLocks noChangeShapeType="1"/>
            </p:cNvSpPr>
            <p:nvPr/>
          </p:nvSpPr>
          <p:spPr bwMode="auto">
            <a:xfrm flipH="1">
              <a:off x="676" y="905"/>
              <a:ext cx="66" cy="1"/>
            </a:xfrm>
            <a:prstGeom prst="line">
              <a:avLst/>
            </a:prstGeom>
            <a:noFill/>
            <a:ln w="7938">
              <a:solidFill>
                <a:srgbClr val="000000"/>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29" name="Line 27"/>
            <p:cNvSpPr>
              <a:spLocks noChangeShapeType="1"/>
            </p:cNvSpPr>
            <p:nvPr/>
          </p:nvSpPr>
          <p:spPr bwMode="auto">
            <a:xfrm flipH="1">
              <a:off x="742" y="3351"/>
              <a:ext cx="4319" cy="1"/>
            </a:xfrm>
            <a:prstGeom prst="line">
              <a:avLst/>
            </a:prstGeom>
            <a:noFill/>
            <a:ln w="8001">
              <a:solidFill>
                <a:schemeClr val="tx1"/>
              </a:solidFill>
              <a:round/>
              <a:headEnd/>
              <a:tailEnd/>
            </a:ln>
            <a:extLst>
              <a:ext uri="{909E8E84-426E-40DD-AFC4-6F175D3DCCD1}">
                <a14:hiddenFill xmlns:a14="http://schemas.microsoft.com/office/drawing/2010/main">
                  <a:noFill/>
                </a14:hiddenFill>
              </a:ext>
            </a:extLst>
          </p:spPr>
          <p:txBody>
            <a:bodyPr/>
            <a:lstStyle/>
            <a:p>
              <a:endParaRPr lang="es-ES"/>
            </a:p>
          </p:txBody>
        </p:sp>
        <p:sp>
          <p:nvSpPr>
            <p:cNvPr id="30" name="Freeform 28"/>
            <p:cNvSpPr>
              <a:spLocks/>
            </p:cNvSpPr>
            <p:nvPr/>
          </p:nvSpPr>
          <p:spPr bwMode="auto">
            <a:xfrm>
              <a:off x="841" y="1700"/>
              <a:ext cx="3848" cy="826"/>
            </a:xfrm>
            <a:custGeom>
              <a:avLst/>
              <a:gdLst>
                <a:gd name="T0" fmla="*/ 1886 w 1353"/>
                <a:gd name="T1" fmla="*/ 471 h 323"/>
                <a:gd name="T2" fmla="*/ 3154 w 1353"/>
                <a:gd name="T3" fmla="*/ 818 h 323"/>
                <a:gd name="T4" fmla="*/ 5680 w 1353"/>
                <a:gd name="T5" fmla="*/ 1537 h 323"/>
                <a:gd name="T6" fmla="*/ 6925 w 1353"/>
                <a:gd name="T7" fmla="*/ 1675 h 323"/>
                <a:gd name="T8" fmla="*/ 9479 w 1353"/>
                <a:gd name="T9" fmla="*/ 1675 h 323"/>
                <a:gd name="T10" fmla="*/ 10716 w 1353"/>
                <a:gd name="T11" fmla="*/ 1923 h 323"/>
                <a:gd name="T12" fmla="*/ 12628 w 1353"/>
                <a:gd name="T13" fmla="*/ 2524 h 323"/>
                <a:gd name="T14" fmla="*/ 14519 w 1353"/>
                <a:gd name="T15" fmla="*/ 3079 h 323"/>
                <a:gd name="T16" fmla="*/ 15756 w 1353"/>
                <a:gd name="T17" fmla="*/ 3381 h 323"/>
                <a:gd name="T18" fmla="*/ 18313 w 1353"/>
                <a:gd name="T19" fmla="*/ 3598 h 323"/>
                <a:gd name="T20" fmla="*/ 19550 w 1353"/>
                <a:gd name="T21" fmla="*/ 3544 h 323"/>
                <a:gd name="T22" fmla="*/ 22107 w 1353"/>
                <a:gd name="T23" fmla="*/ 3598 h 323"/>
                <a:gd name="T24" fmla="*/ 23352 w 1353"/>
                <a:gd name="T25" fmla="*/ 3982 h 323"/>
                <a:gd name="T26" fmla="*/ 25261 w 1353"/>
                <a:gd name="T27" fmla="*/ 4401 h 323"/>
                <a:gd name="T28" fmla="*/ 27146 w 1353"/>
                <a:gd name="T29" fmla="*/ 4199 h 323"/>
                <a:gd name="T30" fmla="*/ 28455 w 1353"/>
                <a:gd name="T31" fmla="*/ 4447 h 323"/>
                <a:gd name="T32" fmla="*/ 30938 w 1353"/>
                <a:gd name="T33" fmla="*/ 6971 h 323"/>
                <a:gd name="T34" fmla="*/ 32249 w 1353"/>
                <a:gd name="T35" fmla="*/ 7912 h 323"/>
                <a:gd name="T36" fmla="*/ 34740 w 1353"/>
                <a:gd name="T37" fmla="*/ 8293 h 323"/>
                <a:gd name="T38" fmla="*/ 36051 w 1353"/>
                <a:gd name="T39" fmla="*/ 8546 h 323"/>
                <a:gd name="T40" fmla="*/ 37960 w 1353"/>
                <a:gd name="T41" fmla="*/ 9032 h 323"/>
                <a:gd name="T42" fmla="*/ 39845 w 1353"/>
                <a:gd name="T43" fmla="*/ 9314 h 323"/>
                <a:gd name="T44" fmla="*/ 41082 w 1353"/>
                <a:gd name="T45" fmla="*/ 9201 h 323"/>
                <a:gd name="T46" fmla="*/ 43639 w 1353"/>
                <a:gd name="T47" fmla="*/ 8429 h 323"/>
                <a:gd name="T48" fmla="*/ 44885 w 1353"/>
                <a:gd name="T49" fmla="*/ 8293 h 323"/>
                <a:gd name="T50" fmla="*/ 47433 w 1353"/>
                <a:gd name="T51" fmla="*/ 8764 h 323"/>
                <a:gd name="T52" fmla="*/ 48676 w 1353"/>
                <a:gd name="T53" fmla="*/ 8848 h 323"/>
                <a:gd name="T54" fmla="*/ 50562 w 1353"/>
                <a:gd name="T55" fmla="*/ 9032 h 323"/>
                <a:gd name="T56" fmla="*/ 52470 w 1353"/>
                <a:gd name="T57" fmla="*/ 9915 h 323"/>
                <a:gd name="T58" fmla="*/ 53716 w 1353"/>
                <a:gd name="T59" fmla="*/ 10482 h 323"/>
                <a:gd name="T60" fmla="*/ 56272 w 1353"/>
                <a:gd name="T61" fmla="*/ 10523 h 323"/>
                <a:gd name="T62" fmla="*/ 57510 w 1353"/>
                <a:gd name="T63" fmla="*/ 10482 h 323"/>
                <a:gd name="T64" fmla="*/ 60066 w 1353"/>
                <a:gd name="T65" fmla="*/ 10738 h 323"/>
                <a:gd name="T66" fmla="*/ 61304 w 1353"/>
                <a:gd name="T67" fmla="*/ 10738 h 323"/>
                <a:gd name="T68" fmla="*/ 63198 w 1353"/>
                <a:gd name="T69" fmla="*/ 11040 h 323"/>
                <a:gd name="T70" fmla="*/ 65106 w 1353"/>
                <a:gd name="T71" fmla="*/ 12106 h 323"/>
                <a:gd name="T72" fmla="*/ 66343 w 1353"/>
                <a:gd name="T73" fmla="*/ 12661 h 323"/>
                <a:gd name="T74" fmla="*/ 68900 w 1353"/>
                <a:gd name="T75" fmla="*/ 12607 h 323"/>
                <a:gd name="T76" fmla="*/ 70146 w 1353"/>
                <a:gd name="T77" fmla="*/ 12745 h 323"/>
                <a:gd name="T78" fmla="*/ 72691 w 1353"/>
                <a:gd name="T79" fmla="*/ 13380 h 323"/>
                <a:gd name="T80" fmla="*/ 73937 w 1353"/>
                <a:gd name="T81" fmla="*/ 13178 h 323"/>
                <a:gd name="T82" fmla="*/ 75822 w 1353"/>
                <a:gd name="T83" fmla="*/ 12607 h 323"/>
                <a:gd name="T84" fmla="*/ 77731 w 1353"/>
                <a:gd name="T85" fmla="*/ 12523 h 323"/>
                <a:gd name="T86" fmla="*/ 79042 w 1353"/>
                <a:gd name="T87" fmla="*/ 12607 h 323"/>
                <a:gd name="T88" fmla="*/ 81525 w 1353"/>
                <a:gd name="T89" fmla="*/ 12607 h 323"/>
                <a:gd name="T90" fmla="*/ 82836 w 1353"/>
                <a:gd name="T91" fmla="*/ 12745 h 323"/>
                <a:gd name="T92" fmla="*/ 85327 w 1353"/>
                <a:gd name="T93" fmla="*/ 13346 h 323"/>
                <a:gd name="T94" fmla="*/ 86638 w 1353"/>
                <a:gd name="T95" fmla="*/ 13564 h 323"/>
                <a:gd name="T96" fmla="*/ 88521 w 1353"/>
                <a:gd name="T97" fmla="*/ 13812 h 323"/>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53"/>
                <a:gd name="T148" fmla="*/ 0 h 323"/>
                <a:gd name="T149" fmla="*/ 1353 w 1353"/>
                <a:gd name="T150" fmla="*/ 323 h 323"/>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53" h="323">
                  <a:moveTo>
                    <a:pt x="0" y="0"/>
                  </a:moveTo>
                  <a:lnTo>
                    <a:pt x="10" y="4"/>
                  </a:lnTo>
                  <a:lnTo>
                    <a:pt x="19" y="7"/>
                  </a:lnTo>
                  <a:lnTo>
                    <a:pt x="29" y="11"/>
                  </a:lnTo>
                  <a:lnTo>
                    <a:pt x="39" y="15"/>
                  </a:lnTo>
                  <a:lnTo>
                    <a:pt x="48" y="19"/>
                  </a:lnTo>
                  <a:lnTo>
                    <a:pt x="58" y="24"/>
                  </a:lnTo>
                  <a:lnTo>
                    <a:pt x="68" y="28"/>
                  </a:lnTo>
                  <a:lnTo>
                    <a:pt x="77" y="32"/>
                  </a:lnTo>
                  <a:lnTo>
                    <a:pt x="87" y="36"/>
                  </a:lnTo>
                  <a:lnTo>
                    <a:pt x="97" y="38"/>
                  </a:lnTo>
                  <a:lnTo>
                    <a:pt x="106" y="39"/>
                  </a:lnTo>
                  <a:lnTo>
                    <a:pt x="116" y="39"/>
                  </a:lnTo>
                  <a:lnTo>
                    <a:pt x="125" y="38"/>
                  </a:lnTo>
                  <a:lnTo>
                    <a:pt x="135" y="38"/>
                  </a:lnTo>
                  <a:lnTo>
                    <a:pt x="145" y="39"/>
                  </a:lnTo>
                  <a:lnTo>
                    <a:pt x="154" y="41"/>
                  </a:lnTo>
                  <a:lnTo>
                    <a:pt x="164" y="45"/>
                  </a:lnTo>
                  <a:lnTo>
                    <a:pt x="174" y="49"/>
                  </a:lnTo>
                  <a:lnTo>
                    <a:pt x="183" y="54"/>
                  </a:lnTo>
                  <a:lnTo>
                    <a:pt x="193" y="59"/>
                  </a:lnTo>
                  <a:lnTo>
                    <a:pt x="203" y="64"/>
                  </a:lnTo>
                  <a:lnTo>
                    <a:pt x="212" y="68"/>
                  </a:lnTo>
                  <a:lnTo>
                    <a:pt x="222" y="72"/>
                  </a:lnTo>
                  <a:lnTo>
                    <a:pt x="232" y="76"/>
                  </a:lnTo>
                  <a:lnTo>
                    <a:pt x="241" y="79"/>
                  </a:lnTo>
                  <a:lnTo>
                    <a:pt x="251" y="81"/>
                  </a:lnTo>
                  <a:lnTo>
                    <a:pt x="261" y="83"/>
                  </a:lnTo>
                  <a:lnTo>
                    <a:pt x="270" y="84"/>
                  </a:lnTo>
                  <a:lnTo>
                    <a:pt x="280" y="84"/>
                  </a:lnTo>
                  <a:lnTo>
                    <a:pt x="290" y="84"/>
                  </a:lnTo>
                  <a:lnTo>
                    <a:pt x="299" y="83"/>
                  </a:lnTo>
                  <a:lnTo>
                    <a:pt x="309" y="82"/>
                  </a:lnTo>
                  <a:lnTo>
                    <a:pt x="319" y="82"/>
                  </a:lnTo>
                  <a:lnTo>
                    <a:pt x="328" y="82"/>
                  </a:lnTo>
                  <a:lnTo>
                    <a:pt x="338" y="84"/>
                  </a:lnTo>
                  <a:lnTo>
                    <a:pt x="348" y="88"/>
                  </a:lnTo>
                  <a:lnTo>
                    <a:pt x="357" y="93"/>
                  </a:lnTo>
                  <a:lnTo>
                    <a:pt x="367" y="98"/>
                  </a:lnTo>
                  <a:lnTo>
                    <a:pt x="377" y="101"/>
                  </a:lnTo>
                  <a:lnTo>
                    <a:pt x="386" y="103"/>
                  </a:lnTo>
                  <a:lnTo>
                    <a:pt x="396" y="102"/>
                  </a:lnTo>
                  <a:lnTo>
                    <a:pt x="406" y="100"/>
                  </a:lnTo>
                  <a:lnTo>
                    <a:pt x="415" y="98"/>
                  </a:lnTo>
                  <a:lnTo>
                    <a:pt x="425" y="99"/>
                  </a:lnTo>
                  <a:lnTo>
                    <a:pt x="435" y="104"/>
                  </a:lnTo>
                  <a:lnTo>
                    <a:pt x="444" y="115"/>
                  </a:lnTo>
                  <a:lnTo>
                    <a:pt x="454" y="130"/>
                  </a:lnTo>
                  <a:lnTo>
                    <a:pt x="464" y="147"/>
                  </a:lnTo>
                  <a:lnTo>
                    <a:pt x="473" y="163"/>
                  </a:lnTo>
                  <a:lnTo>
                    <a:pt x="483" y="176"/>
                  </a:lnTo>
                  <a:lnTo>
                    <a:pt x="493" y="185"/>
                  </a:lnTo>
                  <a:lnTo>
                    <a:pt x="502" y="190"/>
                  </a:lnTo>
                  <a:lnTo>
                    <a:pt x="512" y="192"/>
                  </a:lnTo>
                  <a:lnTo>
                    <a:pt x="522" y="193"/>
                  </a:lnTo>
                  <a:lnTo>
                    <a:pt x="531" y="194"/>
                  </a:lnTo>
                  <a:lnTo>
                    <a:pt x="541" y="197"/>
                  </a:lnTo>
                  <a:lnTo>
                    <a:pt x="551" y="200"/>
                  </a:lnTo>
                  <a:lnTo>
                    <a:pt x="560" y="203"/>
                  </a:lnTo>
                  <a:lnTo>
                    <a:pt x="570" y="207"/>
                  </a:lnTo>
                  <a:lnTo>
                    <a:pt x="580" y="211"/>
                  </a:lnTo>
                  <a:lnTo>
                    <a:pt x="589" y="214"/>
                  </a:lnTo>
                  <a:lnTo>
                    <a:pt x="599" y="217"/>
                  </a:lnTo>
                  <a:lnTo>
                    <a:pt x="609" y="218"/>
                  </a:lnTo>
                  <a:lnTo>
                    <a:pt x="618" y="218"/>
                  </a:lnTo>
                  <a:lnTo>
                    <a:pt x="628" y="215"/>
                  </a:lnTo>
                  <a:lnTo>
                    <a:pt x="638" y="211"/>
                  </a:lnTo>
                  <a:lnTo>
                    <a:pt x="647" y="206"/>
                  </a:lnTo>
                  <a:lnTo>
                    <a:pt x="657" y="201"/>
                  </a:lnTo>
                  <a:lnTo>
                    <a:pt x="667" y="197"/>
                  </a:lnTo>
                  <a:lnTo>
                    <a:pt x="676" y="194"/>
                  </a:lnTo>
                  <a:lnTo>
                    <a:pt x="686" y="194"/>
                  </a:lnTo>
                  <a:lnTo>
                    <a:pt x="696" y="196"/>
                  </a:lnTo>
                  <a:lnTo>
                    <a:pt x="705" y="200"/>
                  </a:lnTo>
                  <a:lnTo>
                    <a:pt x="715" y="203"/>
                  </a:lnTo>
                  <a:lnTo>
                    <a:pt x="725" y="205"/>
                  </a:lnTo>
                  <a:lnTo>
                    <a:pt x="734" y="206"/>
                  </a:lnTo>
                  <a:lnTo>
                    <a:pt x="744" y="207"/>
                  </a:lnTo>
                  <a:lnTo>
                    <a:pt x="754" y="207"/>
                  </a:lnTo>
                  <a:lnTo>
                    <a:pt x="763" y="208"/>
                  </a:lnTo>
                  <a:lnTo>
                    <a:pt x="773" y="211"/>
                  </a:lnTo>
                  <a:lnTo>
                    <a:pt x="783" y="217"/>
                  </a:lnTo>
                  <a:lnTo>
                    <a:pt x="792" y="224"/>
                  </a:lnTo>
                  <a:lnTo>
                    <a:pt x="802" y="232"/>
                  </a:lnTo>
                  <a:lnTo>
                    <a:pt x="811" y="239"/>
                  </a:lnTo>
                  <a:lnTo>
                    <a:pt x="821" y="245"/>
                  </a:lnTo>
                  <a:lnTo>
                    <a:pt x="831" y="247"/>
                  </a:lnTo>
                  <a:lnTo>
                    <a:pt x="840" y="248"/>
                  </a:lnTo>
                  <a:lnTo>
                    <a:pt x="850" y="247"/>
                  </a:lnTo>
                  <a:lnTo>
                    <a:pt x="860" y="246"/>
                  </a:lnTo>
                  <a:lnTo>
                    <a:pt x="869" y="245"/>
                  </a:lnTo>
                  <a:lnTo>
                    <a:pt x="879" y="245"/>
                  </a:lnTo>
                  <a:lnTo>
                    <a:pt x="889" y="246"/>
                  </a:lnTo>
                  <a:lnTo>
                    <a:pt x="898" y="248"/>
                  </a:lnTo>
                  <a:lnTo>
                    <a:pt x="908" y="249"/>
                  </a:lnTo>
                  <a:lnTo>
                    <a:pt x="918" y="251"/>
                  </a:lnTo>
                  <a:lnTo>
                    <a:pt x="927" y="251"/>
                  </a:lnTo>
                  <a:lnTo>
                    <a:pt x="937" y="251"/>
                  </a:lnTo>
                  <a:lnTo>
                    <a:pt x="947" y="251"/>
                  </a:lnTo>
                  <a:lnTo>
                    <a:pt x="956" y="254"/>
                  </a:lnTo>
                  <a:lnTo>
                    <a:pt x="966" y="258"/>
                  </a:lnTo>
                  <a:lnTo>
                    <a:pt x="976" y="265"/>
                  </a:lnTo>
                  <a:lnTo>
                    <a:pt x="985" y="274"/>
                  </a:lnTo>
                  <a:lnTo>
                    <a:pt x="995" y="283"/>
                  </a:lnTo>
                  <a:lnTo>
                    <a:pt x="1005" y="291"/>
                  </a:lnTo>
                  <a:lnTo>
                    <a:pt x="1014" y="296"/>
                  </a:lnTo>
                  <a:lnTo>
                    <a:pt x="1024" y="299"/>
                  </a:lnTo>
                  <a:lnTo>
                    <a:pt x="1034" y="298"/>
                  </a:lnTo>
                  <a:lnTo>
                    <a:pt x="1043" y="297"/>
                  </a:lnTo>
                  <a:lnTo>
                    <a:pt x="1053" y="295"/>
                  </a:lnTo>
                  <a:lnTo>
                    <a:pt x="1063" y="296"/>
                  </a:lnTo>
                  <a:lnTo>
                    <a:pt x="1072" y="298"/>
                  </a:lnTo>
                  <a:lnTo>
                    <a:pt x="1082" y="303"/>
                  </a:lnTo>
                  <a:lnTo>
                    <a:pt x="1092" y="307"/>
                  </a:lnTo>
                  <a:lnTo>
                    <a:pt x="1101" y="311"/>
                  </a:lnTo>
                  <a:lnTo>
                    <a:pt x="1111" y="313"/>
                  </a:lnTo>
                  <a:lnTo>
                    <a:pt x="1121" y="312"/>
                  </a:lnTo>
                  <a:lnTo>
                    <a:pt x="1130" y="308"/>
                  </a:lnTo>
                  <a:lnTo>
                    <a:pt x="1140" y="303"/>
                  </a:lnTo>
                  <a:lnTo>
                    <a:pt x="1150" y="298"/>
                  </a:lnTo>
                  <a:lnTo>
                    <a:pt x="1159" y="295"/>
                  </a:lnTo>
                  <a:lnTo>
                    <a:pt x="1169" y="293"/>
                  </a:lnTo>
                  <a:lnTo>
                    <a:pt x="1179" y="292"/>
                  </a:lnTo>
                  <a:lnTo>
                    <a:pt x="1188" y="293"/>
                  </a:lnTo>
                  <a:lnTo>
                    <a:pt x="1198" y="294"/>
                  </a:lnTo>
                  <a:lnTo>
                    <a:pt x="1208" y="295"/>
                  </a:lnTo>
                  <a:lnTo>
                    <a:pt x="1217" y="295"/>
                  </a:lnTo>
                  <a:lnTo>
                    <a:pt x="1227" y="295"/>
                  </a:lnTo>
                  <a:lnTo>
                    <a:pt x="1237" y="295"/>
                  </a:lnTo>
                  <a:lnTo>
                    <a:pt x="1246" y="295"/>
                  </a:lnTo>
                  <a:lnTo>
                    <a:pt x="1256" y="296"/>
                  </a:lnTo>
                  <a:lnTo>
                    <a:pt x="1266" y="298"/>
                  </a:lnTo>
                  <a:lnTo>
                    <a:pt x="1275" y="301"/>
                  </a:lnTo>
                  <a:lnTo>
                    <a:pt x="1285" y="304"/>
                  </a:lnTo>
                  <a:lnTo>
                    <a:pt x="1295" y="308"/>
                  </a:lnTo>
                  <a:lnTo>
                    <a:pt x="1304" y="312"/>
                  </a:lnTo>
                  <a:lnTo>
                    <a:pt x="1314" y="315"/>
                  </a:lnTo>
                  <a:lnTo>
                    <a:pt x="1324" y="317"/>
                  </a:lnTo>
                  <a:lnTo>
                    <a:pt x="1333" y="319"/>
                  </a:lnTo>
                  <a:lnTo>
                    <a:pt x="1343" y="321"/>
                  </a:lnTo>
                  <a:lnTo>
                    <a:pt x="1353" y="323"/>
                  </a:lnTo>
                </a:path>
              </a:pathLst>
            </a:custGeom>
            <a:noFill/>
            <a:ln w="55626">
              <a:solidFill>
                <a:srgbClr val="3366FF"/>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ES" altLang="es-ES"/>
            </a:p>
          </p:txBody>
        </p:sp>
        <p:sp>
          <p:nvSpPr>
            <p:cNvPr id="31" name="Freeform 29"/>
            <p:cNvSpPr>
              <a:spLocks/>
            </p:cNvSpPr>
            <p:nvPr/>
          </p:nvSpPr>
          <p:spPr bwMode="auto">
            <a:xfrm>
              <a:off x="841" y="1516"/>
              <a:ext cx="3848" cy="559"/>
            </a:xfrm>
            <a:custGeom>
              <a:avLst/>
              <a:gdLst>
                <a:gd name="T0" fmla="*/ 1886 w 1353"/>
                <a:gd name="T1" fmla="*/ 0 h 219"/>
                <a:gd name="T2" fmla="*/ 3154 w 1353"/>
                <a:gd name="T3" fmla="*/ 84 h 219"/>
                <a:gd name="T4" fmla="*/ 5680 w 1353"/>
                <a:gd name="T5" fmla="*/ 332 h 219"/>
                <a:gd name="T6" fmla="*/ 6925 w 1353"/>
                <a:gd name="T7" fmla="*/ 462 h 219"/>
                <a:gd name="T8" fmla="*/ 9479 w 1353"/>
                <a:gd name="T9" fmla="*/ 600 h 219"/>
                <a:gd name="T10" fmla="*/ 10716 w 1353"/>
                <a:gd name="T11" fmla="*/ 684 h 219"/>
                <a:gd name="T12" fmla="*/ 12628 w 1353"/>
                <a:gd name="T13" fmla="*/ 898 h 219"/>
                <a:gd name="T14" fmla="*/ 14519 w 1353"/>
                <a:gd name="T15" fmla="*/ 1062 h 219"/>
                <a:gd name="T16" fmla="*/ 15756 w 1353"/>
                <a:gd name="T17" fmla="*/ 1179 h 219"/>
                <a:gd name="T18" fmla="*/ 18313 w 1353"/>
                <a:gd name="T19" fmla="*/ 1447 h 219"/>
                <a:gd name="T20" fmla="*/ 19550 w 1353"/>
                <a:gd name="T21" fmla="*/ 1532 h 219"/>
                <a:gd name="T22" fmla="*/ 22107 w 1353"/>
                <a:gd name="T23" fmla="*/ 1532 h 219"/>
                <a:gd name="T24" fmla="*/ 23352 w 1353"/>
                <a:gd name="T25" fmla="*/ 1662 h 219"/>
                <a:gd name="T26" fmla="*/ 25261 w 1353"/>
                <a:gd name="T27" fmla="*/ 1779 h 219"/>
                <a:gd name="T28" fmla="*/ 27146 w 1353"/>
                <a:gd name="T29" fmla="*/ 1746 h 219"/>
                <a:gd name="T30" fmla="*/ 28455 w 1353"/>
                <a:gd name="T31" fmla="*/ 1994 h 219"/>
                <a:gd name="T32" fmla="*/ 30938 w 1353"/>
                <a:gd name="T33" fmla="*/ 3609 h 219"/>
                <a:gd name="T34" fmla="*/ 32249 w 1353"/>
                <a:gd name="T35" fmla="*/ 4025 h 219"/>
                <a:gd name="T36" fmla="*/ 34740 w 1353"/>
                <a:gd name="T37" fmla="*/ 3739 h 219"/>
                <a:gd name="T38" fmla="*/ 36051 w 1353"/>
                <a:gd name="T39" fmla="*/ 3609 h 219"/>
                <a:gd name="T40" fmla="*/ 37960 w 1353"/>
                <a:gd name="T41" fmla="*/ 3693 h 219"/>
                <a:gd name="T42" fmla="*/ 39845 w 1353"/>
                <a:gd name="T43" fmla="*/ 3739 h 219"/>
                <a:gd name="T44" fmla="*/ 41082 w 1353"/>
                <a:gd name="T45" fmla="*/ 3525 h 219"/>
                <a:gd name="T46" fmla="*/ 43639 w 1353"/>
                <a:gd name="T47" fmla="*/ 2410 h 219"/>
                <a:gd name="T48" fmla="*/ 44885 w 1353"/>
                <a:gd name="T49" fmla="*/ 2162 h 219"/>
                <a:gd name="T50" fmla="*/ 47433 w 1353"/>
                <a:gd name="T51" fmla="*/ 2410 h 219"/>
                <a:gd name="T52" fmla="*/ 48676 w 1353"/>
                <a:gd name="T53" fmla="*/ 2379 h 219"/>
                <a:gd name="T54" fmla="*/ 50562 w 1353"/>
                <a:gd name="T55" fmla="*/ 2593 h 219"/>
                <a:gd name="T56" fmla="*/ 52470 w 1353"/>
                <a:gd name="T57" fmla="*/ 3910 h 219"/>
                <a:gd name="T58" fmla="*/ 53716 w 1353"/>
                <a:gd name="T59" fmla="*/ 4926 h 219"/>
                <a:gd name="T60" fmla="*/ 56272 w 1353"/>
                <a:gd name="T61" fmla="*/ 5850 h 219"/>
                <a:gd name="T62" fmla="*/ 57510 w 1353"/>
                <a:gd name="T63" fmla="*/ 5603 h 219"/>
                <a:gd name="T64" fmla="*/ 60066 w 1353"/>
                <a:gd name="T65" fmla="*/ 4671 h 219"/>
                <a:gd name="T66" fmla="*/ 61304 w 1353"/>
                <a:gd name="T67" fmla="*/ 4886 h 219"/>
                <a:gd name="T68" fmla="*/ 63198 w 1353"/>
                <a:gd name="T69" fmla="*/ 5603 h 219"/>
                <a:gd name="T70" fmla="*/ 65106 w 1353"/>
                <a:gd name="T71" fmla="*/ 5774 h 219"/>
                <a:gd name="T72" fmla="*/ 66343 w 1353"/>
                <a:gd name="T73" fmla="*/ 5741 h 219"/>
                <a:gd name="T74" fmla="*/ 68900 w 1353"/>
                <a:gd name="T75" fmla="*/ 6118 h 219"/>
                <a:gd name="T76" fmla="*/ 70146 w 1353"/>
                <a:gd name="T77" fmla="*/ 6588 h 219"/>
                <a:gd name="T78" fmla="*/ 72691 w 1353"/>
                <a:gd name="T79" fmla="*/ 7520 h 219"/>
                <a:gd name="T80" fmla="*/ 73937 w 1353"/>
                <a:gd name="T81" fmla="*/ 7681 h 219"/>
                <a:gd name="T82" fmla="*/ 75822 w 1353"/>
                <a:gd name="T83" fmla="*/ 8015 h 219"/>
                <a:gd name="T84" fmla="*/ 77731 w 1353"/>
                <a:gd name="T85" fmla="*/ 8913 h 219"/>
                <a:gd name="T86" fmla="*/ 79042 w 1353"/>
                <a:gd name="T87" fmla="*/ 9296 h 219"/>
                <a:gd name="T88" fmla="*/ 81525 w 1353"/>
                <a:gd name="T89" fmla="*/ 8495 h 219"/>
                <a:gd name="T90" fmla="*/ 82836 w 1353"/>
                <a:gd name="T91" fmla="*/ 8280 h 219"/>
                <a:gd name="T92" fmla="*/ 85327 w 1353"/>
                <a:gd name="T93" fmla="*/ 8398 h 219"/>
                <a:gd name="T94" fmla="*/ 86638 w 1353"/>
                <a:gd name="T95" fmla="*/ 7897 h 219"/>
                <a:gd name="T96" fmla="*/ 88521 w 1353"/>
                <a:gd name="T97" fmla="*/ 6588 h 219"/>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w 1353"/>
                <a:gd name="T148" fmla="*/ 0 h 219"/>
                <a:gd name="T149" fmla="*/ 1353 w 1353"/>
                <a:gd name="T150" fmla="*/ 219 h 219"/>
              </a:gdLst>
              <a:ahLst/>
              <a:cxnLst>
                <a:cxn ang="T98">
                  <a:pos x="T0" y="T1"/>
                </a:cxn>
                <a:cxn ang="T99">
                  <a:pos x="T2" y="T3"/>
                </a:cxn>
                <a:cxn ang="T100">
                  <a:pos x="T4" y="T5"/>
                </a:cxn>
                <a:cxn ang="T101">
                  <a:pos x="T6" y="T7"/>
                </a:cxn>
                <a:cxn ang="T102">
                  <a:pos x="T8" y="T9"/>
                </a:cxn>
                <a:cxn ang="T103">
                  <a:pos x="T10" y="T11"/>
                </a:cxn>
                <a:cxn ang="T104">
                  <a:pos x="T12" y="T13"/>
                </a:cxn>
                <a:cxn ang="T105">
                  <a:pos x="T14" y="T15"/>
                </a:cxn>
                <a:cxn ang="T106">
                  <a:pos x="T16" y="T17"/>
                </a:cxn>
                <a:cxn ang="T107">
                  <a:pos x="T18" y="T19"/>
                </a:cxn>
                <a:cxn ang="T108">
                  <a:pos x="T20" y="T21"/>
                </a:cxn>
                <a:cxn ang="T109">
                  <a:pos x="T22" y="T23"/>
                </a:cxn>
                <a:cxn ang="T110">
                  <a:pos x="T24" y="T25"/>
                </a:cxn>
                <a:cxn ang="T111">
                  <a:pos x="T26" y="T27"/>
                </a:cxn>
                <a:cxn ang="T112">
                  <a:pos x="T28" y="T29"/>
                </a:cxn>
                <a:cxn ang="T113">
                  <a:pos x="T30" y="T31"/>
                </a:cxn>
                <a:cxn ang="T114">
                  <a:pos x="T32" y="T33"/>
                </a:cxn>
                <a:cxn ang="T115">
                  <a:pos x="T34" y="T35"/>
                </a:cxn>
                <a:cxn ang="T116">
                  <a:pos x="T36" y="T37"/>
                </a:cxn>
                <a:cxn ang="T117">
                  <a:pos x="T38" y="T39"/>
                </a:cxn>
                <a:cxn ang="T118">
                  <a:pos x="T40" y="T41"/>
                </a:cxn>
                <a:cxn ang="T119">
                  <a:pos x="T42" y="T43"/>
                </a:cxn>
                <a:cxn ang="T120">
                  <a:pos x="T44" y="T45"/>
                </a:cxn>
                <a:cxn ang="T121">
                  <a:pos x="T46" y="T47"/>
                </a:cxn>
                <a:cxn ang="T122">
                  <a:pos x="T48" y="T49"/>
                </a:cxn>
                <a:cxn ang="T123">
                  <a:pos x="T50" y="T51"/>
                </a:cxn>
                <a:cxn ang="T124">
                  <a:pos x="T52" y="T53"/>
                </a:cxn>
                <a:cxn ang="T125">
                  <a:pos x="T54" y="T55"/>
                </a:cxn>
                <a:cxn ang="T126">
                  <a:pos x="T56" y="T57"/>
                </a:cxn>
                <a:cxn ang="T127">
                  <a:pos x="T58" y="T59"/>
                </a:cxn>
                <a:cxn ang="T128">
                  <a:pos x="T60" y="T61"/>
                </a:cxn>
                <a:cxn ang="T129">
                  <a:pos x="T62" y="T63"/>
                </a:cxn>
                <a:cxn ang="T130">
                  <a:pos x="T64" y="T65"/>
                </a:cxn>
                <a:cxn ang="T131">
                  <a:pos x="T66" y="T67"/>
                </a:cxn>
                <a:cxn ang="T132">
                  <a:pos x="T68" y="T69"/>
                </a:cxn>
                <a:cxn ang="T133">
                  <a:pos x="T70" y="T71"/>
                </a:cxn>
                <a:cxn ang="T134">
                  <a:pos x="T72" y="T73"/>
                </a:cxn>
                <a:cxn ang="T135">
                  <a:pos x="T74" y="T75"/>
                </a:cxn>
                <a:cxn ang="T136">
                  <a:pos x="T76" y="T77"/>
                </a:cxn>
                <a:cxn ang="T137">
                  <a:pos x="T78" y="T79"/>
                </a:cxn>
                <a:cxn ang="T138">
                  <a:pos x="T80" y="T81"/>
                </a:cxn>
                <a:cxn ang="T139">
                  <a:pos x="T82" y="T83"/>
                </a:cxn>
                <a:cxn ang="T140">
                  <a:pos x="T84" y="T85"/>
                </a:cxn>
                <a:cxn ang="T141">
                  <a:pos x="T86" y="T87"/>
                </a:cxn>
                <a:cxn ang="T142">
                  <a:pos x="T88" y="T89"/>
                </a:cxn>
                <a:cxn ang="T143">
                  <a:pos x="T90" y="T91"/>
                </a:cxn>
                <a:cxn ang="T144">
                  <a:pos x="T92" y="T93"/>
                </a:cxn>
                <a:cxn ang="T145">
                  <a:pos x="T94" y="T95"/>
                </a:cxn>
                <a:cxn ang="T146">
                  <a:pos x="T96" y="T97"/>
                </a:cxn>
              </a:cxnLst>
              <a:rect l="T147" t="T148" r="T149" b="T150"/>
              <a:pathLst>
                <a:path w="1353" h="219">
                  <a:moveTo>
                    <a:pt x="0" y="0"/>
                  </a:moveTo>
                  <a:lnTo>
                    <a:pt x="10" y="0"/>
                  </a:lnTo>
                  <a:lnTo>
                    <a:pt x="19" y="0"/>
                  </a:lnTo>
                  <a:lnTo>
                    <a:pt x="29" y="0"/>
                  </a:lnTo>
                  <a:lnTo>
                    <a:pt x="39" y="1"/>
                  </a:lnTo>
                  <a:lnTo>
                    <a:pt x="48" y="2"/>
                  </a:lnTo>
                  <a:lnTo>
                    <a:pt x="58" y="3"/>
                  </a:lnTo>
                  <a:lnTo>
                    <a:pt x="68" y="5"/>
                  </a:lnTo>
                  <a:lnTo>
                    <a:pt x="77" y="6"/>
                  </a:lnTo>
                  <a:lnTo>
                    <a:pt x="87" y="8"/>
                  </a:lnTo>
                  <a:lnTo>
                    <a:pt x="97" y="10"/>
                  </a:lnTo>
                  <a:lnTo>
                    <a:pt x="106" y="11"/>
                  </a:lnTo>
                  <a:lnTo>
                    <a:pt x="116" y="12"/>
                  </a:lnTo>
                  <a:lnTo>
                    <a:pt x="125" y="12"/>
                  </a:lnTo>
                  <a:lnTo>
                    <a:pt x="135" y="13"/>
                  </a:lnTo>
                  <a:lnTo>
                    <a:pt x="145" y="14"/>
                  </a:lnTo>
                  <a:lnTo>
                    <a:pt x="154" y="15"/>
                  </a:lnTo>
                  <a:lnTo>
                    <a:pt x="164" y="16"/>
                  </a:lnTo>
                  <a:lnTo>
                    <a:pt x="174" y="18"/>
                  </a:lnTo>
                  <a:lnTo>
                    <a:pt x="183" y="19"/>
                  </a:lnTo>
                  <a:lnTo>
                    <a:pt x="193" y="21"/>
                  </a:lnTo>
                  <a:lnTo>
                    <a:pt x="203" y="22"/>
                  </a:lnTo>
                  <a:lnTo>
                    <a:pt x="212" y="23"/>
                  </a:lnTo>
                  <a:lnTo>
                    <a:pt x="222" y="25"/>
                  </a:lnTo>
                  <a:lnTo>
                    <a:pt x="232" y="26"/>
                  </a:lnTo>
                  <a:lnTo>
                    <a:pt x="241" y="28"/>
                  </a:lnTo>
                  <a:lnTo>
                    <a:pt x="251" y="30"/>
                  </a:lnTo>
                  <a:lnTo>
                    <a:pt x="261" y="32"/>
                  </a:lnTo>
                  <a:lnTo>
                    <a:pt x="270" y="33"/>
                  </a:lnTo>
                  <a:lnTo>
                    <a:pt x="280" y="34"/>
                  </a:lnTo>
                  <a:lnTo>
                    <a:pt x="290" y="35"/>
                  </a:lnTo>
                  <a:lnTo>
                    <a:pt x="299" y="36"/>
                  </a:lnTo>
                  <a:lnTo>
                    <a:pt x="309" y="36"/>
                  </a:lnTo>
                  <a:lnTo>
                    <a:pt x="319" y="36"/>
                  </a:lnTo>
                  <a:lnTo>
                    <a:pt x="328" y="36"/>
                  </a:lnTo>
                  <a:lnTo>
                    <a:pt x="338" y="36"/>
                  </a:lnTo>
                  <a:lnTo>
                    <a:pt x="348" y="38"/>
                  </a:lnTo>
                  <a:lnTo>
                    <a:pt x="357" y="39"/>
                  </a:lnTo>
                  <a:lnTo>
                    <a:pt x="367" y="41"/>
                  </a:lnTo>
                  <a:lnTo>
                    <a:pt x="377" y="42"/>
                  </a:lnTo>
                  <a:lnTo>
                    <a:pt x="386" y="42"/>
                  </a:lnTo>
                  <a:lnTo>
                    <a:pt x="396" y="42"/>
                  </a:lnTo>
                  <a:lnTo>
                    <a:pt x="406" y="41"/>
                  </a:lnTo>
                  <a:lnTo>
                    <a:pt x="415" y="41"/>
                  </a:lnTo>
                  <a:lnTo>
                    <a:pt x="425" y="43"/>
                  </a:lnTo>
                  <a:lnTo>
                    <a:pt x="435" y="47"/>
                  </a:lnTo>
                  <a:lnTo>
                    <a:pt x="444" y="55"/>
                  </a:lnTo>
                  <a:lnTo>
                    <a:pt x="454" y="65"/>
                  </a:lnTo>
                  <a:lnTo>
                    <a:pt x="464" y="76"/>
                  </a:lnTo>
                  <a:lnTo>
                    <a:pt x="473" y="85"/>
                  </a:lnTo>
                  <a:lnTo>
                    <a:pt x="483" y="92"/>
                  </a:lnTo>
                  <a:lnTo>
                    <a:pt x="493" y="95"/>
                  </a:lnTo>
                  <a:lnTo>
                    <a:pt x="502" y="95"/>
                  </a:lnTo>
                  <a:lnTo>
                    <a:pt x="512" y="93"/>
                  </a:lnTo>
                  <a:lnTo>
                    <a:pt x="522" y="90"/>
                  </a:lnTo>
                  <a:lnTo>
                    <a:pt x="531" y="88"/>
                  </a:lnTo>
                  <a:lnTo>
                    <a:pt x="541" y="86"/>
                  </a:lnTo>
                  <a:lnTo>
                    <a:pt x="551" y="85"/>
                  </a:lnTo>
                  <a:lnTo>
                    <a:pt x="560" y="85"/>
                  </a:lnTo>
                  <a:lnTo>
                    <a:pt x="570" y="86"/>
                  </a:lnTo>
                  <a:lnTo>
                    <a:pt x="580" y="87"/>
                  </a:lnTo>
                  <a:lnTo>
                    <a:pt x="589" y="88"/>
                  </a:lnTo>
                  <a:lnTo>
                    <a:pt x="599" y="89"/>
                  </a:lnTo>
                  <a:lnTo>
                    <a:pt x="609" y="88"/>
                  </a:lnTo>
                  <a:lnTo>
                    <a:pt x="618" y="87"/>
                  </a:lnTo>
                  <a:lnTo>
                    <a:pt x="628" y="83"/>
                  </a:lnTo>
                  <a:lnTo>
                    <a:pt x="638" y="77"/>
                  </a:lnTo>
                  <a:lnTo>
                    <a:pt x="647" y="70"/>
                  </a:lnTo>
                  <a:lnTo>
                    <a:pt x="657" y="63"/>
                  </a:lnTo>
                  <a:lnTo>
                    <a:pt x="667" y="57"/>
                  </a:lnTo>
                  <a:lnTo>
                    <a:pt x="676" y="53"/>
                  </a:lnTo>
                  <a:lnTo>
                    <a:pt x="686" y="51"/>
                  </a:lnTo>
                  <a:lnTo>
                    <a:pt x="696" y="52"/>
                  </a:lnTo>
                  <a:lnTo>
                    <a:pt x="705" y="54"/>
                  </a:lnTo>
                  <a:lnTo>
                    <a:pt x="715" y="56"/>
                  </a:lnTo>
                  <a:lnTo>
                    <a:pt x="725" y="57"/>
                  </a:lnTo>
                  <a:lnTo>
                    <a:pt x="734" y="57"/>
                  </a:lnTo>
                  <a:lnTo>
                    <a:pt x="744" y="56"/>
                  </a:lnTo>
                  <a:lnTo>
                    <a:pt x="754" y="55"/>
                  </a:lnTo>
                  <a:lnTo>
                    <a:pt x="763" y="57"/>
                  </a:lnTo>
                  <a:lnTo>
                    <a:pt x="773" y="61"/>
                  </a:lnTo>
                  <a:lnTo>
                    <a:pt x="783" y="69"/>
                  </a:lnTo>
                  <a:lnTo>
                    <a:pt x="792" y="79"/>
                  </a:lnTo>
                  <a:lnTo>
                    <a:pt x="802" y="92"/>
                  </a:lnTo>
                  <a:lnTo>
                    <a:pt x="811" y="104"/>
                  </a:lnTo>
                  <a:lnTo>
                    <a:pt x="821" y="116"/>
                  </a:lnTo>
                  <a:lnTo>
                    <a:pt x="831" y="126"/>
                  </a:lnTo>
                  <a:lnTo>
                    <a:pt x="840" y="133"/>
                  </a:lnTo>
                  <a:lnTo>
                    <a:pt x="850" y="137"/>
                  </a:lnTo>
                  <a:lnTo>
                    <a:pt x="860" y="138"/>
                  </a:lnTo>
                  <a:lnTo>
                    <a:pt x="869" y="137"/>
                  </a:lnTo>
                  <a:lnTo>
                    <a:pt x="879" y="132"/>
                  </a:lnTo>
                  <a:lnTo>
                    <a:pt x="889" y="125"/>
                  </a:lnTo>
                  <a:lnTo>
                    <a:pt x="898" y="118"/>
                  </a:lnTo>
                  <a:lnTo>
                    <a:pt x="908" y="113"/>
                  </a:lnTo>
                  <a:lnTo>
                    <a:pt x="918" y="110"/>
                  </a:lnTo>
                  <a:lnTo>
                    <a:pt x="927" y="111"/>
                  </a:lnTo>
                  <a:lnTo>
                    <a:pt x="937" y="115"/>
                  </a:lnTo>
                  <a:lnTo>
                    <a:pt x="947" y="121"/>
                  </a:lnTo>
                  <a:lnTo>
                    <a:pt x="956" y="127"/>
                  </a:lnTo>
                  <a:lnTo>
                    <a:pt x="966" y="132"/>
                  </a:lnTo>
                  <a:lnTo>
                    <a:pt x="976" y="135"/>
                  </a:lnTo>
                  <a:lnTo>
                    <a:pt x="985" y="136"/>
                  </a:lnTo>
                  <a:lnTo>
                    <a:pt x="995" y="136"/>
                  </a:lnTo>
                  <a:lnTo>
                    <a:pt x="1005" y="135"/>
                  </a:lnTo>
                  <a:lnTo>
                    <a:pt x="1014" y="135"/>
                  </a:lnTo>
                  <a:lnTo>
                    <a:pt x="1024" y="136"/>
                  </a:lnTo>
                  <a:lnTo>
                    <a:pt x="1034" y="138"/>
                  </a:lnTo>
                  <a:lnTo>
                    <a:pt x="1043" y="140"/>
                  </a:lnTo>
                  <a:lnTo>
                    <a:pt x="1053" y="144"/>
                  </a:lnTo>
                  <a:lnTo>
                    <a:pt x="1063" y="149"/>
                  </a:lnTo>
                  <a:lnTo>
                    <a:pt x="1072" y="155"/>
                  </a:lnTo>
                  <a:lnTo>
                    <a:pt x="1082" y="161"/>
                  </a:lnTo>
                  <a:lnTo>
                    <a:pt x="1092" y="168"/>
                  </a:lnTo>
                  <a:lnTo>
                    <a:pt x="1101" y="173"/>
                  </a:lnTo>
                  <a:lnTo>
                    <a:pt x="1111" y="177"/>
                  </a:lnTo>
                  <a:lnTo>
                    <a:pt x="1121" y="180"/>
                  </a:lnTo>
                  <a:lnTo>
                    <a:pt x="1130" y="181"/>
                  </a:lnTo>
                  <a:lnTo>
                    <a:pt x="1140" y="183"/>
                  </a:lnTo>
                  <a:lnTo>
                    <a:pt x="1150" y="185"/>
                  </a:lnTo>
                  <a:lnTo>
                    <a:pt x="1159" y="189"/>
                  </a:lnTo>
                  <a:lnTo>
                    <a:pt x="1169" y="195"/>
                  </a:lnTo>
                  <a:lnTo>
                    <a:pt x="1179" y="203"/>
                  </a:lnTo>
                  <a:lnTo>
                    <a:pt x="1188" y="210"/>
                  </a:lnTo>
                  <a:lnTo>
                    <a:pt x="1198" y="216"/>
                  </a:lnTo>
                  <a:lnTo>
                    <a:pt x="1208" y="219"/>
                  </a:lnTo>
                  <a:lnTo>
                    <a:pt x="1217" y="217"/>
                  </a:lnTo>
                  <a:lnTo>
                    <a:pt x="1227" y="212"/>
                  </a:lnTo>
                  <a:lnTo>
                    <a:pt x="1237" y="206"/>
                  </a:lnTo>
                  <a:lnTo>
                    <a:pt x="1246" y="200"/>
                  </a:lnTo>
                  <a:lnTo>
                    <a:pt x="1256" y="196"/>
                  </a:lnTo>
                  <a:lnTo>
                    <a:pt x="1266" y="195"/>
                  </a:lnTo>
                  <a:lnTo>
                    <a:pt x="1275" y="196"/>
                  </a:lnTo>
                  <a:lnTo>
                    <a:pt x="1285" y="198"/>
                  </a:lnTo>
                  <a:lnTo>
                    <a:pt x="1295" y="199"/>
                  </a:lnTo>
                  <a:lnTo>
                    <a:pt x="1304" y="198"/>
                  </a:lnTo>
                  <a:lnTo>
                    <a:pt x="1314" y="193"/>
                  </a:lnTo>
                  <a:lnTo>
                    <a:pt x="1324" y="186"/>
                  </a:lnTo>
                  <a:lnTo>
                    <a:pt x="1333" y="177"/>
                  </a:lnTo>
                  <a:lnTo>
                    <a:pt x="1343" y="166"/>
                  </a:lnTo>
                  <a:lnTo>
                    <a:pt x="1353" y="155"/>
                  </a:lnTo>
                </a:path>
              </a:pathLst>
            </a:custGeom>
            <a:noFill/>
            <a:ln w="52451">
              <a:solidFill>
                <a:srgbClr val="FF0000"/>
              </a:solidFill>
              <a:round/>
              <a:headEnd/>
              <a:tailEnd/>
            </a:ln>
            <a:extLst>
              <a:ext uri="{909E8E84-426E-40DD-AFC4-6F175D3DCCD1}">
                <a14:hiddenFill xmlns:a14="http://schemas.microsoft.com/office/drawing/2010/main">
                  <a:solidFill>
                    <a:srgbClr val="FFFFFF"/>
                  </a:solidFill>
                </a14:hiddenFill>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endParaRPr lang="es-ES" altLang="es-ES"/>
            </a:p>
          </p:txBody>
        </p:sp>
      </p:grpSp>
      <p:sp>
        <p:nvSpPr>
          <p:cNvPr id="32" name="Text Box 30"/>
          <p:cNvSpPr txBox="1">
            <a:spLocks noChangeArrowheads="1"/>
          </p:cNvSpPr>
          <p:nvPr/>
        </p:nvSpPr>
        <p:spPr bwMode="auto">
          <a:xfrm>
            <a:off x="7848600" y="6381328"/>
            <a:ext cx="1219200" cy="457200"/>
          </a:xfrm>
          <a:prstGeom prst="rect">
            <a:avLst/>
          </a:prstGeom>
          <a:no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altLang="es-ES" sz="1200" dirty="0" err="1"/>
              <a:t>Starfield</a:t>
            </a:r>
            <a:r>
              <a:rPr lang="en-US" altLang="es-ES" sz="1200" dirty="0"/>
              <a:t> 11/06</a:t>
            </a:r>
          </a:p>
          <a:p>
            <a:pPr eaLnBrk="1" hangingPunct="1"/>
            <a:r>
              <a:rPr lang="en-US" altLang="es-ES" sz="1200" dirty="0"/>
              <a:t>IC 3496 n</a:t>
            </a:r>
          </a:p>
        </p:txBody>
      </p:sp>
    </p:spTree>
    <p:extLst>
      <p:ext uri="{BB962C8B-B14F-4D97-AF65-F5344CB8AC3E}">
        <p14:creationId xmlns:p14="http://schemas.microsoft.com/office/powerpoint/2010/main" val="8964129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5362" name="Picture 2" descr="barbarastarfield"/>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4888" y="1500188"/>
            <a:ext cx="2784475"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3" name="Rectangle 3"/>
          <p:cNvSpPr>
            <a:spLocks noGrp="1" noChangeArrowheads="1"/>
          </p:cNvSpPr>
          <p:nvPr>
            <p:ph type="title"/>
          </p:nvPr>
        </p:nvSpPr>
        <p:spPr/>
        <p:txBody>
          <a:bodyPr>
            <a:normAutofit fontScale="90000"/>
          </a:bodyPr>
          <a:lstStyle/>
          <a:p>
            <a:pPr eaLnBrk="1" hangingPunct="1"/>
            <a:r>
              <a:rPr lang="es-ES" altLang="es-ES" sz="2800" dirty="0" smtClean="0">
                <a:solidFill>
                  <a:srgbClr val="002060"/>
                </a:solidFill>
              </a:rPr>
              <a:t>Modelo teórico para la evaluación de la APS: </a:t>
            </a:r>
            <a:br>
              <a:rPr lang="es-ES" altLang="es-ES" sz="2800" dirty="0" smtClean="0">
                <a:solidFill>
                  <a:srgbClr val="002060"/>
                </a:solidFill>
              </a:rPr>
            </a:br>
            <a:r>
              <a:rPr lang="es-ES" altLang="es-ES" b="1" dirty="0" smtClean="0">
                <a:solidFill>
                  <a:srgbClr val="002060"/>
                </a:solidFill>
              </a:rPr>
              <a:t>APS en el primer nivel</a:t>
            </a:r>
          </a:p>
        </p:txBody>
      </p:sp>
      <p:sp>
        <p:nvSpPr>
          <p:cNvPr id="15364" name="Rectangle 4"/>
          <p:cNvSpPr>
            <a:spLocks noGrp="1" noChangeArrowheads="1"/>
          </p:cNvSpPr>
          <p:nvPr>
            <p:ph idx="1"/>
          </p:nvPr>
        </p:nvSpPr>
        <p:spPr>
          <a:xfrm>
            <a:off x="468313" y="1600200"/>
            <a:ext cx="4824412" cy="4525963"/>
          </a:xfrm>
        </p:spPr>
        <p:txBody>
          <a:bodyPr/>
          <a:lstStyle/>
          <a:p>
            <a:pPr>
              <a:lnSpc>
                <a:spcPct val="90000"/>
              </a:lnSpc>
            </a:pPr>
            <a:endParaRPr lang="es-ES" altLang="es-ES" sz="2400" dirty="0"/>
          </a:p>
          <a:p>
            <a:pPr>
              <a:lnSpc>
                <a:spcPct val="90000"/>
              </a:lnSpc>
            </a:pPr>
            <a:r>
              <a:rPr lang="es-ES" altLang="es-ES" sz="2400" dirty="0"/>
              <a:t>La atención primaria es la provisión de un primer contacto, </a:t>
            </a:r>
            <a:r>
              <a:rPr lang="es-ES" altLang="es-ES" sz="2400" dirty="0" smtClean="0"/>
              <a:t>la </a:t>
            </a:r>
            <a:r>
              <a:rPr lang="es-ES" altLang="es-ES" sz="2400" dirty="0"/>
              <a:t>atención </a:t>
            </a:r>
            <a:r>
              <a:rPr lang="es-ES" altLang="es-ES" sz="2400" dirty="0" smtClean="0"/>
              <a:t>centrada en la persona y continuada </a:t>
            </a:r>
            <a:r>
              <a:rPr lang="es-ES" altLang="es-ES" sz="2400" dirty="0"/>
              <a:t>en el tiempo que satisface las necesidades relacionadas con la salud de las personas, </a:t>
            </a:r>
            <a:r>
              <a:rPr lang="es-ES" altLang="es-ES" sz="2400" dirty="0" smtClean="0"/>
              <a:t>que deriva solo aquellos </a:t>
            </a:r>
            <a:r>
              <a:rPr lang="es-ES" altLang="es-ES" sz="2400" dirty="0"/>
              <a:t>demasiado </a:t>
            </a:r>
            <a:r>
              <a:rPr lang="es-ES" altLang="es-ES" sz="2400" dirty="0" smtClean="0"/>
              <a:t>infrecuentes como para mantener </a:t>
            </a:r>
            <a:r>
              <a:rPr lang="es-ES" altLang="es-ES" sz="2400" dirty="0"/>
              <a:t>la </a:t>
            </a:r>
            <a:r>
              <a:rPr lang="es-ES" altLang="es-ES" sz="2400" dirty="0" smtClean="0"/>
              <a:t>competencia </a:t>
            </a:r>
            <a:r>
              <a:rPr lang="es-ES" altLang="es-ES" sz="2400" dirty="0"/>
              <a:t>y coordina la atención cuando la gente recibe </a:t>
            </a:r>
            <a:r>
              <a:rPr lang="es-ES" altLang="es-ES" sz="2400" dirty="0" smtClean="0"/>
              <a:t>servicios </a:t>
            </a:r>
            <a:r>
              <a:rPr lang="es-ES" altLang="es-ES" sz="2400" dirty="0"/>
              <a:t>en otros niveles de atención.</a:t>
            </a:r>
            <a:endParaRPr lang="es-ES" altLang="es-ES" sz="2400" dirty="0" smtClean="0"/>
          </a:p>
        </p:txBody>
      </p:sp>
      <p:grpSp>
        <p:nvGrpSpPr>
          <p:cNvPr id="15365" name="Group 5"/>
          <p:cNvGrpSpPr>
            <a:grpSpLocks/>
          </p:cNvGrpSpPr>
          <p:nvPr/>
        </p:nvGrpSpPr>
        <p:grpSpPr bwMode="auto">
          <a:xfrm>
            <a:off x="5435178" y="2852738"/>
            <a:ext cx="2089150" cy="3024187"/>
            <a:chOff x="3198" y="1434"/>
            <a:chExt cx="1316" cy="1905"/>
          </a:xfrm>
        </p:grpSpPr>
        <p:sp>
          <p:nvSpPr>
            <p:cNvPr id="15367" name="Rectangle 6"/>
            <p:cNvSpPr>
              <a:spLocks noChangeArrowheads="1"/>
            </p:cNvSpPr>
            <p:nvPr/>
          </p:nvSpPr>
          <p:spPr bwMode="auto">
            <a:xfrm>
              <a:off x="3198" y="1434"/>
              <a:ext cx="1316" cy="1905"/>
            </a:xfrm>
            <a:prstGeom prst="rect">
              <a:avLst/>
            </a:prstGeom>
            <a:solidFill>
              <a:schemeClr val="tx1"/>
            </a:solidFill>
            <a:ln w="9525">
              <a:solidFill>
                <a:schemeClr val="tx1"/>
              </a:solidFill>
              <a:miter lim="800000"/>
              <a:headEnd/>
              <a:tailEnd/>
            </a:ln>
          </p:spPr>
          <p:txBody>
            <a:bodyPr wrap="none" anchor="ctr"/>
            <a:lstStyle>
              <a:lvl1pPr eaLnBrk="0" hangingPunct="0">
                <a:defRPr>
                  <a:solidFill>
                    <a:schemeClr val="tx1"/>
                  </a:solidFill>
                  <a:latin typeface="Bookman Old Style" pitchFamily="18" charset="0"/>
                </a:defRPr>
              </a:lvl1pPr>
              <a:lvl2pPr marL="742950" indent="-285750" eaLnBrk="0" hangingPunct="0">
                <a:defRPr>
                  <a:solidFill>
                    <a:schemeClr val="tx1"/>
                  </a:solidFill>
                  <a:latin typeface="Bookman Old Style" pitchFamily="18" charset="0"/>
                </a:defRPr>
              </a:lvl2pPr>
              <a:lvl3pPr marL="1143000" indent="-228600" eaLnBrk="0" hangingPunct="0">
                <a:defRPr>
                  <a:solidFill>
                    <a:schemeClr val="tx1"/>
                  </a:solidFill>
                  <a:latin typeface="Bookman Old Style" pitchFamily="18" charset="0"/>
                </a:defRPr>
              </a:lvl3pPr>
              <a:lvl4pPr marL="1600200" indent="-228600" eaLnBrk="0" hangingPunct="0">
                <a:defRPr>
                  <a:solidFill>
                    <a:schemeClr val="tx1"/>
                  </a:solidFill>
                  <a:latin typeface="Bookman Old Style" pitchFamily="18" charset="0"/>
                </a:defRPr>
              </a:lvl4pPr>
              <a:lvl5pPr marL="2057400" indent="-228600" eaLnBrk="0" hangingPunct="0">
                <a:defRPr>
                  <a:solidFill>
                    <a:schemeClr val="tx1"/>
                  </a:solidFill>
                  <a:latin typeface="Bookman Old Style" pitchFamily="18" charset="0"/>
                </a:defRPr>
              </a:lvl5pPr>
              <a:lvl6pPr marL="2514600" indent="-228600" eaLnBrk="0" fontAlgn="base" hangingPunct="0">
                <a:spcBef>
                  <a:spcPct val="0"/>
                </a:spcBef>
                <a:spcAft>
                  <a:spcPct val="0"/>
                </a:spcAft>
                <a:defRPr>
                  <a:solidFill>
                    <a:schemeClr val="tx1"/>
                  </a:solidFill>
                  <a:latin typeface="Bookman Old Style" pitchFamily="18" charset="0"/>
                </a:defRPr>
              </a:lvl6pPr>
              <a:lvl7pPr marL="2971800" indent="-228600" eaLnBrk="0" fontAlgn="base" hangingPunct="0">
                <a:spcBef>
                  <a:spcPct val="0"/>
                </a:spcBef>
                <a:spcAft>
                  <a:spcPct val="0"/>
                </a:spcAft>
                <a:defRPr>
                  <a:solidFill>
                    <a:schemeClr val="tx1"/>
                  </a:solidFill>
                  <a:latin typeface="Bookman Old Style" pitchFamily="18" charset="0"/>
                </a:defRPr>
              </a:lvl7pPr>
              <a:lvl8pPr marL="3429000" indent="-228600" eaLnBrk="0" fontAlgn="base" hangingPunct="0">
                <a:spcBef>
                  <a:spcPct val="0"/>
                </a:spcBef>
                <a:spcAft>
                  <a:spcPct val="0"/>
                </a:spcAft>
                <a:defRPr>
                  <a:solidFill>
                    <a:schemeClr val="tx1"/>
                  </a:solidFill>
                  <a:latin typeface="Bookman Old Style" pitchFamily="18" charset="0"/>
                </a:defRPr>
              </a:lvl8pPr>
              <a:lvl9pPr marL="3886200" indent="-228600" eaLnBrk="0" fontAlgn="base" hangingPunct="0">
                <a:spcBef>
                  <a:spcPct val="0"/>
                </a:spcBef>
                <a:spcAft>
                  <a:spcPct val="0"/>
                </a:spcAft>
                <a:defRPr>
                  <a:solidFill>
                    <a:schemeClr val="tx1"/>
                  </a:solidFill>
                  <a:latin typeface="Bookman Old Style" pitchFamily="18" charset="0"/>
                </a:defRPr>
              </a:lvl9pPr>
            </a:lstStyle>
            <a:p>
              <a:pPr eaLnBrk="1" hangingPunct="1"/>
              <a:endParaRPr lang="es-ES" altLang="es-ES"/>
            </a:p>
          </p:txBody>
        </p:sp>
        <p:pic>
          <p:nvPicPr>
            <p:cNvPr id="15368" name="Picture 7" descr="Libro BS_Atención Primaria"/>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244" y="1479"/>
              <a:ext cx="1222" cy="18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366" name="Text Box 9"/>
          <p:cNvSpPr txBox="1">
            <a:spLocks noChangeArrowheads="1"/>
          </p:cNvSpPr>
          <p:nvPr/>
        </p:nvSpPr>
        <p:spPr bwMode="auto">
          <a:xfrm>
            <a:off x="6372225" y="6319838"/>
            <a:ext cx="27368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man Old Style" pitchFamily="18" charset="0"/>
              </a:defRPr>
            </a:lvl1pPr>
            <a:lvl2pPr marL="742950" indent="-285750" eaLnBrk="0" hangingPunct="0">
              <a:defRPr>
                <a:solidFill>
                  <a:schemeClr val="tx1"/>
                </a:solidFill>
                <a:latin typeface="Bookman Old Style" pitchFamily="18" charset="0"/>
              </a:defRPr>
            </a:lvl2pPr>
            <a:lvl3pPr marL="1143000" indent="-228600" eaLnBrk="0" hangingPunct="0">
              <a:defRPr>
                <a:solidFill>
                  <a:schemeClr val="tx1"/>
                </a:solidFill>
                <a:latin typeface="Bookman Old Style" pitchFamily="18" charset="0"/>
              </a:defRPr>
            </a:lvl3pPr>
            <a:lvl4pPr marL="1600200" indent="-228600" eaLnBrk="0" hangingPunct="0">
              <a:defRPr>
                <a:solidFill>
                  <a:schemeClr val="tx1"/>
                </a:solidFill>
                <a:latin typeface="Bookman Old Style" pitchFamily="18" charset="0"/>
              </a:defRPr>
            </a:lvl4pPr>
            <a:lvl5pPr marL="2057400" indent="-228600" eaLnBrk="0" hangingPunct="0">
              <a:defRPr>
                <a:solidFill>
                  <a:schemeClr val="tx1"/>
                </a:solidFill>
                <a:latin typeface="Bookman Old Style" pitchFamily="18" charset="0"/>
              </a:defRPr>
            </a:lvl5pPr>
            <a:lvl6pPr marL="2514600" indent="-228600" eaLnBrk="0" fontAlgn="base" hangingPunct="0">
              <a:spcBef>
                <a:spcPct val="0"/>
              </a:spcBef>
              <a:spcAft>
                <a:spcPct val="0"/>
              </a:spcAft>
              <a:defRPr>
                <a:solidFill>
                  <a:schemeClr val="tx1"/>
                </a:solidFill>
                <a:latin typeface="Bookman Old Style" pitchFamily="18" charset="0"/>
              </a:defRPr>
            </a:lvl6pPr>
            <a:lvl7pPr marL="2971800" indent="-228600" eaLnBrk="0" fontAlgn="base" hangingPunct="0">
              <a:spcBef>
                <a:spcPct val="0"/>
              </a:spcBef>
              <a:spcAft>
                <a:spcPct val="0"/>
              </a:spcAft>
              <a:defRPr>
                <a:solidFill>
                  <a:schemeClr val="tx1"/>
                </a:solidFill>
                <a:latin typeface="Bookman Old Style" pitchFamily="18" charset="0"/>
              </a:defRPr>
            </a:lvl7pPr>
            <a:lvl8pPr marL="3429000" indent="-228600" eaLnBrk="0" fontAlgn="base" hangingPunct="0">
              <a:spcBef>
                <a:spcPct val="0"/>
              </a:spcBef>
              <a:spcAft>
                <a:spcPct val="0"/>
              </a:spcAft>
              <a:defRPr>
                <a:solidFill>
                  <a:schemeClr val="tx1"/>
                </a:solidFill>
                <a:latin typeface="Bookman Old Style" pitchFamily="18" charset="0"/>
              </a:defRPr>
            </a:lvl8pPr>
            <a:lvl9pPr marL="3886200" indent="-228600" eaLnBrk="0" fontAlgn="base" hangingPunct="0">
              <a:spcBef>
                <a:spcPct val="0"/>
              </a:spcBef>
              <a:spcAft>
                <a:spcPct val="0"/>
              </a:spcAft>
              <a:defRPr>
                <a:solidFill>
                  <a:schemeClr val="tx1"/>
                </a:solidFill>
                <a:latin typeface="Bookman Old Style" pitchFamily="18" charset="0"/>
              </a:defRPr>
            </a:lvl9pPr>
          </a:lstStyle>
          <a:p>
            <a:pPr eaLnBrk="1" hangingPunct="1">
              <a:spcBef>
                <a:spcPct val="20000"/>
              </a:spcBef>
            </a:pPr>
            <a:r>
              <a:rPr lang="es-ES_tradnl" altLang="es-ES" sz="1200">
                <a:solidFill>
                  <a:schemeClr val="bg1"/>
                </a:solidFill>
                <a:latin typeface="Arial" charset="0"/>
              </a:rPr>
              <a:t>Starfield B. Primary care. 1998. </a:t>
            </a:r>
          </a:p>
          <a:p>
            <a:pPr eaLnBrk="1" hangingPunct="1">
              <a:spcBef>
                <a:spcPct val="20000"/>
              </a:spcBef>
            </a:pPr>
            <a:r>
              <a:rPr lang="en-GB" altLang="es-ES" sz="1200">
                <a:solidFill>
                  <a:schemeClr val="bg1"/>
                </a:solidFill>
                <a:latin typeface="Arial" charset="0"/>
              </a:rPr>
              <a:t>Starfi</a:t>
            </a:r>
            <a:r>
              <a:rPr lang="es-ES" altLang="es-ES" sz="1200">
                <a:solidFill>
                  <a:schemeClr val="bg1"/>
                </a:solidFill>
                <a:latin typeface="Arial" charset="0"/>
              </a:rPr>
              <a:t>eld B. Atención Primaria. 2001.</a:t>
            </a:r>
            <a:r>
              <a:rPr lang="es-ES" altLang="es-ES" sz="1200">
                <a:solidFill>
                  <a:schemeClr val="hlink"/>
                </a:solidFill>
                <a:latin typeface="Arial" charset="0"/>
              </a:rPr>
              <a:t> </a:t>
            </a:r>
          </a:p>
        </p:txBody>
      </p:sp>
    </p:spTree>
    <p:extLst>
      <p:ext uri="{BB962C8B-B14F-4D97-AF65-F5344CB8AC3E}">
        <p14:creationId xmlns:p14="http://schemas.microsoft.com/office/powerpoint/2010/main" val="771928750"/>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type="title"/>
          </p:nvPr>
        </p:nvSpPr>
        <p:spPr/>
        <p:txBody>
          <a:bodyPr>
            <a:normAutofit fontScale="90000"/>
          </a:bodyPr>
          <a:lstStyle/>
          <a:p>
            <a:pPr eaLnBrk="1" hangingPunct="1"/>
            <a:r>
              <a:rPr lang="es-ES" altLang="es-ES" sz="2800" dirty="0" smtClean="0"/>
              <a:t>Modelo teórico para la evaluación de la APS: </a:t>
            </a:r>
            <a:br>
              <a:rPr lang="es-ES" altLang="es-ES" sz="2800" dirty="0" smtClean="0"/>
            </a:br>
            <a:r>
              <a:rPr lang="es-ES" altLang="es-ES" b="1" dirty="0" smtClean="0"/>
              <a:t>Funciones de la APS en el primer nivel</a:t>
            </a:r>
          </a:p>
        </p:txBody>
      </p:sp>
      <p:sp>
        <p:nvSpPr>
          <p:cNvPr id="16387" name="Rectangle 4"/>
          <p:cNvSpPr>
            <a:spLocks noGrp="1" noChangeArrowheads="1"/>
          </p:cNvSpPr>
          <p:nvPr>
            <p:ph idx="1"/>
          </p:nvPr>
        </p:nvSpPr>
        <p:spPr/>
        <p:txBody>
          <a:bodyPr/>
          <a:lstStyle/>
          <a:p>
            <a:pPr>
              <a:lnSpc>
                <a:spcPct val="90000"/>
              </a:lnSpc>
            </a:pPr>
            <a:r>
              <a:rPr lang="es-ES" altLang="es-ES" dirty="0" smtClean="0"/>
              <a:t>Primer contacto</a:t>
            </a:r>
          </a:p>
          <a:p>
            <a:pPr>
              <a:lnSpc>
                <a:spcPct val="90000"/>
              </a:lnSpc>
            </a:pPr>
            <a:r>
              <a:rPr lang="es-ES" altLang="es-ES" dirty="0" err="1" smtClean="0"/>
              <a:t>Longitudinalidad</a:t>
            </a:r>
            <a:endParaRPr lang="es-ES" altLang="es-ES" dirty="0" smtClean="0"/>
          </a:p>
          <a:p>
            <a:pPr>
              <a:lnSpc>
                <a:spcPct val="90000"/>
              </a:lnSpc>
            </a:pPr>
            <a:r>
              <a:rPr lang="es-ES" altLang="es-ES" dirty="0" smtClean="0"/>
              <a:t>Integralidad</a:t>
            </a:r>
          </a:p>
          <a:p>
            <a:pPr>
              <a:lnSpc>
                <a:spcPct val="90000"/>
              </a:lnSpc>
            </a:pPr>
            <a:r>
              <a:rPr lang="es-ES" altLang="es-ES" dirty="0" smtClean="0"/>
              <a:t>Coordinación</a:t>
            </a:r>
          </a:p>
          <a:p>
            <a:pPr>
              <a:lnSpc>
                <a:spcPct val="90000"/>
              </a:lnSpc>
            </a:pPr>
            <a:r>
              <a:rPr lang="es-ES" altLang="es-ES" dirty="0" smtClean="0"/>
              <a:t>Enfoque familiar</a:t>
            </a:r>
          </a:p>
          <a:p>
            <a:pPr>
              <a:lnSpc>
                <a:spcPct val="90000"/>
              </a:lnSpc>
            </a:pPr>
            <a:r>
              <a:rPr lang="es-ES" altLang="es-ES" dirty="0" smtClean="0"/>
              <a:t>Orientación comunitaria</a:t>
            </a:r>
          </a:p>
          <a:p>
            <a:pPr>
              <a:lnSpc>
                <a:spcPct val="90000"/>
              </a:lnSpc>
            </a:pPr>
            <a:r>
              <a:rPr lang="es-ES" altLang="es-ES" dirty="0" smtClean="0"/>
              <a:t>Competencia cultural</a:t>
            </a:r>
          </a:p>
        </p:txBody>
      </p:sp>
      <p:sp>
        <p:nvSpPr>
          <p:cNvPr id="16390" name="Text Box 11"/>
          <p:cNvSpPr txBox="1">
            <a:spLocks noChangeArrowheads="1"/>
          </p:cNvSpPr>
          <p:nvPr/>
        </p:nvSpPr>
        <p:spPr bwMode="auto">
          <a:xfrm>
            <a:off x="6372225" y="6319838"/>
            <a:ext cx="2736850"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Bookman Old Style" pitchFamily="18" charset="0"/>
              </a:defRPr>
            </a:lvl1pPr>
            <a:lvl2pPr marL="742950" indent="-285750" eaLnBrk="0" hangingPunct="0">
              <a:defRPr>
                <a:solidFill>
                  <a:schemeClr val="tx1"/>
                </a:solidFill>
                <a:latin typeface="Bookman Old Style" pitchFamily="18" charset="0"/>
              </a:defRPr>
            </a:lvl2pPr>
            <a:lvl3pPr marL="1143000" indent="-228600" eaLnBrk="0" hangingPunct="0">
              <a:defRPr>
                <a:solidFill>
                  <a:schemeClr val="tx1"/>
                </a:solidFill>
                <a:latin typeface="Bookman Old Style" pitchFamily="18" charset="0"/>
              </a:defRPr>
            </a:lvl3pPr>
            <a:lvl4pPr marL="1600200" indent="-228600" eaLnBrk="0" hangingPunct="0">
              <a:defRPr>
                <a:solidFill>
                  <a:schemeClr val="tx1"/>
                </a:solidFill>
                <a:latin typeface="Bookman Old Style" pitchFamily="18" charset="0"/>
              </a:defRPr>
            </a:lvl4pPr>
            <a:lvl5pPr marL="2057400" indent="-228600" eaLnBrk="0" hangingPunct="0">
              <a:defRPr>
                <a:solidFill>
                  <a:schemeClr val="tx1"/>
                </a:solidFill>
                <a:latin typeface="Bookman Old Style" pitchFamily="18" charset="0"/>
              </a:defRPr>
            </a:lvl5pPr>
            <a:lvl6pPr marL="2514600" indent="-228600" eaLnBrk="0" fontAlgn="base" hangingPunct="0">
              <a:spcBef>
                <a:spcPct val="0"/>
              </a:spcBef>
              <a:spcAft>
                <a:spcPct val="0"/>
              </a:spcAft>
              <a:defRPr>
                <a:solidFill>
                  <a:schemeClr val="tx1"/>
                </a:solidFill>
                <a:latin typeface="Bookman Old Style" pitchFamily="18" charset="0"/>
              </a:defRPr>
            </a:lvl6pPr>
            <a:lvl7pPr marL="2971800" indent="-228600" eaLnBrk="0" fontAlgn="base" hangingPunct="0">
              <a:spcBef>
                <a:spcPct val="0"/>
              </a:spcBef>
              <a:spcAft>
                <a:spcPct val="0"/>
              </a:spcAft>
              <a:defRPr>
                <a:solidFill>
                  <a:schemeClr val="tx1"/>
                </a:solidFill>
                <a:latin typeface="Bookman Old Style" pitchFamily="18" charset="0"/>
              </a:defRPr>
            </a:lvl7pPr>
            <a:lvl8pPr marL="3429000" indent="-228600" eaLnBrk="0" fontAlgn="base" hangingPunct="0">
              <a:spcBef>
                <a:spcPct val="0"/>
              </a:spcBef>
              <a:spcAft>
                <a:spcPct val="0"/>
              </a:spcAft>
              <a:defRPr>
                <a:solidFill>
                  <a:schemeClr val="tx1"/>
                </a:solidFill>
                <a:latin typeface="Bookman Old Style" pitchFamily="18" charset="0"/>
              </a:defRPr>
            </a:lvl8pPr>
            <a:lvl9pPr marL="3886200" indent="-228600" eaLnBrk="0" fontAlgn="base" hangingPunct="0">
              <a:spcBef>
                <a:spcPct val="0"/>
              </a:spcBef>
              <a:spcAft>
                <a:spcPct val="0"/>
              </a:spcAft>
              <a:defRPr>
                <a:solidFill>
                  <a:schemeClr val="tx1"/>
                </a:solidFill>
                <a:latin typeface="Bookman Old Style" pitchFamily="18" charset="0"/>
              </a:defRPr>
            </a:lvl9pPr>
          </a:lstStyle>
          <a:p>
            <a:pPr eaLnBrk="1" hangingPunct="1">
              <a:spcBef>
                <a:spcPct val="20000"/>
              </a:spcBef>
            </a:pPr>
            <a:r>
              <a:rPr lang="es-ES_tradnl" altLang="es-ES" sz="1200">
                <a:solidFill>
                  <a:schemeClr val="bg1"/>
                </a:solidFill>
                <a:latin typeface="Arial" charset="0"/>
              </a:rPr>
              <a:t>Starfield B. Primary care. 1998. </a:t>
            </a:r>
          </a:p>
          <a:p>
            <a:pPr eaLnBrk="1" hangingPunct="1">
              <a:spcBef>
                <a:spcPct val="20000"/>
              </a:spcBef>
            </a:pPr>
            <a:r>
              <a:rPr lang="en-GB" altLang="es-ES" sz="1200">
                <a:solidFill>
                  <a:schemeClr val="bg1"/>
                </a:solidFill>
                <a:latin typeface="Arial" charset="0"/>
              </a:rPr>
              <a:t>Starfi</a:t>
            </a:r>
            <a:r>
              <a:rPr lang="es-ES" altLang="es-ES" sz="1200">
                <a:solidFill>
                  <a:schemeClr val="bg1"/>
                </a:solidFill>
                <a:latin typeface="Arial" charset="0"/>
              </a:rPr>
              <a:t>eld B. Atención Primaria. 2001.</a:t>
            </a:r>
            <a:r>
              <a:rPr lang="es-ES" altLang="es-ES" sz="1200">
                <a:solidFill>
                  <a:schemeClr val="hlink"/>
                </a:solidFill>
                <a:latin typeface="Arial" charset="0"/>
              </a:rPr>
              <a:t> </a:t>
            </a:r>
          </a:p>
        </p:txBody>
      </p:sp>
    </p:spTree>
    <p:extLst>
      <p:ext uri="{BB962C8B-B14F-4D97-AF65-F5344CB8AC3E}">
        <p14:creationId xmlns:p14="http://schemas.microsoft.com/office/powerpoint/2010/main" val="2310231084"/>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Estudios en la ciudad de Córdoba</a:t>
            </a:r>
            <a:endParaRPr lang="es-ES" dirty="0"/>
          </a:p>
        </p:txBody>
      </p:sp>
      <p:sp>
        <p:nvSpPr>
          <p:cNvPr id="3" name="2 Marcador de contenido"/>
          <p:cNvSpPr>
            <a:spLocks noGrp="1"/>
          </p:cNvSpPr>
          <p:nvPr>
            <p:ph idx="1"/>
          </p:nvPr>
        </p:nvSpPr>
        <p:spPr/>
        <p:txBody>
          <a:bodyPr/>
          <a:lstStyle/>
          <a:p>
            <a:r>
              <a:rPr lang="es-ES" dirty="0"/>
              <a:t>Objetivo: Evaluar la experiencia con las funciones de APS en el primer nivel según cobertura de salud en población de la ciudad de Córdoba, Argentina. </a:t>
            </a:r>
            <a:endParaRPr lang="es-ES" dirty="0" smtClean="0"/>
          </a:p>
          <a:p>
            <a:pPr marL="0" indent="0">
              <a:buNone/>
            </a:pPr>
            <a:endParaRPr lang="es-ES" dirty="0"/>
          </a:p>
        </p:txBody>
      </p:sp>
    </p:spTree>
    <p:extLst>
      <p:ext uri="{BB962C8B-B14F-4D97-AF65-F5344CB8AC3E}">
        <p14:creationId xmlns:p14="http://schemas.microsoft.com/office/powerpoint/2010/main" val="2302129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Estudios en la ciudad de </a:t>
            </a:r>
            <a:r>
              <a:rPr lang="es-ES" dirty="0" smtClean="0"/>
              <a:t>Córdoba</a:t>
            </a:r>
            <a:br>
              <a:rPr lang="es-ES" dirty="0" smtClean="0"/>
            </a:br>
            <a:r>
              <a:rPr lang="es-ES" b="1" dirty="0" smtClean="0"/>
              <a:t>Métodos</a:t>
            </a:r>
            <a:endParaRPr lang="es-ES" b="1" dirty="0"/>
          </a:p>
        </p:txBody>
      </p:sp>
      <p:sp>
        <p:nvSpPr>
          <p:cNvPr id="3" name="2 Marcador de contenido"/>
          <p:cNvSpPr>
            <a:spLocks noGrp="1"/>
          </p:cNvSpPr>
          <p:nvPr>
            <p:ph idx="1"/>
          </p:nvPr>
        </p:nvSpPr>
        <p:spPr>
          <a:xfrm>
            <a:off x="457200" y="1600200"/>
            <a:ext cx="8219256" cy="4525963"/>
          </a:xfrm>
        </p:spPr>
        <p:txBody>
          <a:bodyPr>
            <a:normAutofit/>
          </a:bodyPr>
          <a:lstStyle/>
          <a:p>
            <a:r>
              <a:rPr lang="es-ES" dirty="0" smtClean="0"/>
              <a:t>Muestras aleatorias de </a:t>
            </a:r>
          </a:p>
          <a:p>
            <a:pPr lvl="1"/>
            <a:r>
              <a:rPr lang="es-ES" dirty="0"/>
              <a:t>usuarios de centros de salud </a:t>
            </a:r>
            <a:r>
              <a:rPr lang="es-ES" dirty="0" smtClean="0"/>
              <a:t>públicos</a:t>
            </a:r>
          </a:p>
          <a:p>
            <a:pPr lvl="1"/>
            <a:r>
              <a:rPr lang="es-ES" dirty="0" smtClean="0"/>
              <a:t>niños </a:t>
            </a:r>
            <a:r>
              <a:rPr lang="es-ES" dirty="0"/>
              <a:t>asistentes a escuelas públicas municipales </a:t>
            </a:r>
            <a:endParaRPr lang="es-ES" dirty="0" smtClean="0"/>
          </a:p>
          <a:p>
            <a:pPr lvl="1"/>
            <a:r>
              <a:rPr lang="es-ES" dirty="0" smtClean="0"/>
              <a:t>afiliados </a:t>
            </a:r>
            <a:r>
              <a:rPr lang="es-ES" dirty="0"/>
              <a:t>adultos de </a:t>
            </a:r>
            <a:r>
              <a:rPr lang="es-ES" dirty="0" smtClean="0"/>
              <a:t>una </a:t>
            </a:r>
            <a:r>
              <a:rPr lang="es-ES" dirty="0"/>
              <a:t>obra </a:t>
            </a:r>
            <a:r>
              <a:rPr lang="es-ES" dirty="0" smtClean="0"/>
              <a:t>social</a:t>
            </a:r>
            <a:endParaRPr lang="es-ES" dirty="0" smtClean="0"/>
          </a:p>
        </p:txBody>
      </p:sp>
      <p:graphicFrame>
        <p:nvGraphicFramePr>
          <p:cNvPr id="4" name="3 Tabla"/>
          <p:cNvGraphicFramePr>
            <a:graphicFrameLocks noGrp="1"/>
          </p:cNvGraphicFramePr>
          <p:nvPr>
            <p:extLst>
              <p:ext uri="{D42A27DB-BD31-4B8C-83A1-F6EECF244321}">
                <p14:modId xmlns:p14="http://schemas.microsoft.com/office/powerpoint/2010/main" val="1754154046"/>
              </p:ext>
            </p:extLst>
          </p:nvPr>
        </p:nvGraphicFramePr>
        <p:xfrm>
          <a:off x="179512" y="4047965"/>
          <a:ext cx="8712966" cy="2189347"/>
        </p:xfrm>
        <a:graphic>
          <a:graphicData uri="http://schemas.openxmlformats.org/drawingml/2006/table">
            <a:tbl>
              <a:tblPr>
                <a:tableStyleId>{5C22544A-7EE6-4342-B048-85BDC9FD1C3A}</a:tableStyleId>
              </a:tblPr>
              <a:tblGrid>
                <a:gridCol w="428507"/>
                <a:gridCol w="2785293"/>
                <a:gridCol w="837212"/>
                <a:gridCol w="704933"/>
                <a:gridCol w="614074"/>
                <a:gridCol w="704933"/>
                <a:gridCol w="614074"/>
                <a:gridCol w="704933"/>
                <a:gridCol w="614074"/>
                <a:gridCol w="704933"/>
              </a:tblGrid>
              <a:tr h="414743">
                <a:tc rowSpan="2" gridSpan="2">
                  <a:txBody>
                    <a:bodyPr/>
                    <a:lstStyle/>
                    <a:p>
                      <a:pPr algn="l" fontAlgn="ctr"/>
                      <a:endParaRPr lang="es-ES" sz="1600" b="1" u="none" strike="noStrike" dirty="0" smtClean="0">
                        <a:effectLst/>
                      </a:endParaRPr>
                    </a:p>
                    <a:p>
                      <a:pPr algn="l" fontAlgn="ctr"/>
                      <a:r>
                        <a:rPr lang="es-ES" sz="1600" b="1" u="none" strike="noStrike" dirty="0">
                          <a:effectLst/>
                        </a:rPr>
                        <a:t> </a:t>
                      </a:r>
                      <a:r>
                        <a:rPr lang="es-ES" sz="1600" b="1" u="none" strike="noStrike" dirty="0" smtClean="0">
                          <a:effectLst/>
                        </a:rPr>
                        <a:t>Cobertura de salud:</a:t>
                      </a:r>
                      <a:endParaRPr lang="es-ES" sz="1100" b="0" i="0" u="none" strike="noStrike" dirty="0">
                        <a:solidFill>
                          <a:srgbClr val="000000"/>
                        </a:solidFill>
                        <a:effectLst/>
                        <a:latin typeface="Arial"/>
                      </a:endParaRPr>
                    </a:p>
                    <a:p>
                      <a:pPr algn="ctr" fontAlgn="ctr"/>
                      <a:r>
                        <a:rPr lang="es-ES" sz="1600" u="none" strike="noStrike" dirty="0">
                          <a:effectLst/>
                        </a:rPr>
                        <a:t> </a:t>
                      </a:r>
                      <a:endParaRPr lang="es-ES" sz="1600" b="0"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rowSpan="2" hMerge="1">
                  <a:txBody>
                    <a:bodyPr/>
                    <a:lstStyle/>
                    <a:p>
                      <a:endParaRPr lang="es-ES"/>
                    </a:p>
                  </a:txBody>
                  <a:tcPr/>
                </a:tc>
                <a:tc gridSpan="2">
                  <a:txBody>
                    <a:bodyPr/>
                    <a:lstStyle/>
                    <a:p>
                      <a:pPr algn="ctr" fontAlgn="ctr"/>
                      <a:r>
                        <a:rPr lang="es-ES" sz="1600" b="1" u="none" strike="noStrike" dirty="0">
                          <a:effectLst/>
                        </a:rPr>
                        <a:t>Escolares</a:t>
                      </a:r>
                      <a:endParaRPr lang="es-ES" sz="1600" b="1"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gridSpan="2">
                  <a:txBody>
                    <a:bodyPr/>
                    <a:lstStyle/>
                    <a:p>
                      <a:pPr algn="ctr" fontAlgn="ctr"/>
                      <a:r>
                        <a:rPr lang="es-ES" sz="1600" b="1" u="none" strike="noStrike" dirty="0">
                          <a:effectLst/>
                        </a:rPr>
                        <a:t>Usuarios infantiles</a:t>
                      </a:r>
                      <a:endParaRPr lang="es-ES" sz="1600" b="1"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gridSpan="2">
                  <a:txBody>
                    <a:bodyPr/>
                    <a:lstStyle/>
                    <a:p>
                      <a:pPr algn="ctr" fontAlgn="ctr"/>
                      <a:r>
                        <a:rPr lang="es-ES" sz="1600" b="1" u="none" strike="noStrike" dirty="0">
                          <a:effectLst/>
                        </a:rPr>
                        <a:t>Usuarios adultos</a:t>
                      </a:r>
                      <a:endParaRPr lang="es-ES" sz="1600" b="1"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gridSpan="2">
                  <a:txBody>
                    <a:bodyPr/>
                    <a:lstStyle/>
                    <a:p>
                      <a:pPr algn="ctr" fontAlgn="ctr"/>
                      <a:r>
                        <a:rPr lang="es-ES" sz="1600" b="1" u="none" strike="noStrike" dirty="0">
                          <a:effectLst/>
                        </a:rPr>
                        <a:t>Afiliados Obra social</a:t>
                      </a:r>
                      <a:endParaRPr lang="es-ES" sz="1600" b="1" i="0" u="none" strike="noStrike" dirty="0">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dirty="0"/>
                    </a:p>
                  </a:txBody>
                  <a:tcPr/>
                </a:tc>
              </a:tr>
              <a:tr h="205411">
                <a:tc gridSpan="2" vMerge="1">
                  <a:txBody>
                    <a:bodyPr/>
                    <a:lstStyle/>
                    <a:p>
                      <a:pPr algn="l" fontAlgn="ctr"/>
                      <a:endParaRPr lang="es-ES" sz="1100" b="0" i="0" u="none" strike="noStrike">
                        <a:solidFill>
                          <a:srgbClr val="000000"/>
                        </a:solidFill>
                        <a:effectLst/>
                        <a:latin typeface="Arial"/>
                      </a:endParaRPr>
                    </a:p>
                  </a:txBody>
                  <a:tcPr marL="7205" marR="7205" marT="7205" marB="0" anchor="ctr">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vMerge="1">
                  <a:txBody>
                    <a:bodyPr/>
                    <a:lstStyle/>
                    <a:p>
                      <a:endParaRPr lang="es-ES"/>
                    </a:p>
                  </a:txBody>
                  <a:tcPr/>
                </a:tc>
                <a:tc>
                  <a:txBody>
                    <a:bodyPr/>
                    <a:lstStyle/>
                    <a:p>
                      <a:pPr algn="r" fontAlgn="b"/>
                      <a:r>
                        <a:rPr lang="es-ES" sz="1600" u="none" strike="noStrike" dirty="0">
                          <a:effectLst/>
                        </a:rPr>
                        <a:t>n</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s-ES" sz="1600" u="none" strike="noStrike" dirty="0">
                          <a:effectLst/>
                        </a:rPr>
                        <a:t>n</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s-ES" sz="1600" u="none" strike="noStrike" dirty="0">
                          <a:effectLst/>
                        </a:rPr>
                        <a:t>n</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dirty="0">
                          <a:effectLst/>
                        </a:rPr>
                        <a:t>%</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b"/>
                      <a:r>
                        <a:rPr lang="es-ES" sz="1600" u="none" strike="noStrike" dirty="0">
                          <a:effectLst/>
                        </a:rPr>
                        <a:t>n</a:t>
                      </a:r>
                      <a:endParaRPr lang="es-ES" sz="1600" b="0" i="0" u="none" strike="noStrike" dirty="0">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ctr" fontAlgn="b"/>
                      <a:r>
                        <a:rPr lang="es-ES" sz="1600" u="none" strike="noStrike">
                          <a:effectLst/>
                        </a:rPr>
                        <a:t>%</a:t>
                      </a:r>
                      <a:endParaRPr lang="es-ES" sz="1600" b="0" i="0" u="none" strike="noStrike">
                        <a:solidFill>
                          <a:srgbClr val="000000"/>
                        </a:solidFill>
                        <a:effectLst/>
                        <a:latin typeface="Arial"/>
                      </a:endParaRPr>
                    </a:p>
                  </a:txBody>
                  <a:tcPr marL="7205" marR="7205" marT="7205" marB="0" anchor="b">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205411">
                <a:tc rowSpan="3">
                  <a:txBody>
                    <a:bodyPr/>
                    <a:lstStyle/>
                    <a:p>
                      <a:pPr algn="l" fontAlgn="t"/>
                      <a:endParaRPr lang="es-ES" sz="11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l" fontAlgn="t"/>
                      <a:r>
                        <a:rPr lang="es-ES" sz="1600" u="none" strike="noStrike">
                          <a:effectLst/>
                        </a:rPr>
                        <a:t>Solo publica</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868</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59,0%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209</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81,0%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164</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82,8%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02357">
                <a:tc vMerge="1">
                  <a:txBody>
                    <a:bodyPr/>
                    <a:lstStyle/>
                    <a:p>
                      <a:endParaRPr lang="es-ES"/>
                    </a:p>
                  </a:txBody>
                  <a:tcPr/>
                </a:tc>
                <a:tc>
                  <a:txBody>
                    <a:bodyPr/>
                    <a:lstStyle/>
                    <a:p>
                      <a:pPr algn="l" fontAlgn="t"/>
                      <a:r>
                        <a:rPr lang="es-ES" sz="1600" u="none" strike="noStrike">
                          <a:effectLst/>
                        </a:rPr>
                        <a:t>Una privada u obra social</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461</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31,3%</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48</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smtClean="0">
                          <a:effectLst/>
                        </a:rPr>
                        <a:t>19,0%</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34</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17,2%</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231</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83,1%</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402357">
                <a:tc vMerge="1">
                  <a:txBody>
                    <a:bodyPr/>
                    <a:lstStyle/>
                    <a:p>
                      <a:endParaRPr lang="es-ES"/>
                    </a:p>
                  </a:txBody>
                  <a:tcPr/>
                </a:tc>
                <a:tc>
                  <a:txBody>
                    <a:bodyPr/>
                    <a:lstStyle/>
                    <a:p>
                      <a:pPr algn="l" fontAlgn="t"/>
                      <a:r>
                        <a:rPr lang="pt-BR" sz="1600" u="none" strike="noStrike">
                          <a:effectLst/>
                        </a:rPr>
                        <a:t>Dos coberturas o más (OS o Priv)</a:t>
                      </a:r>
                      <a:endParaRPr lang="pt-BR"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142</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9,7%</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47</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16,9%</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r h="387658">
                <a:tc gridSpan="2">
                  <a:txBody>
                    <a:bodyPr/>
                    <a:lstStyle/>
                    <a:p>
                      <a:pPr algn="r" fontAlgn="t"/>
                      <a:r>
                        <a:rPr lang="es-ES" sz="1600" u="none" strike="noStrike">
                          <a:effectLst/>
                        </a:rPr>
                        <a:t>Total</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hMerge="1">
                  <a:txBody>
                    <a:bodyPr/>
                    <a:lstStyle/>
                    <a:p>
                      <a:endParaRPr lang="es-ES"/>
                    </a:p>
                  </a:txBody>
                  <a:tcPr/>
                </a:tc>
                <a:tc>
                  <a:txBody>
                    <a:bodyPr/>
                    <a:lstStyle/>
                    <a:p>
                      <a:pPr algn="r" fontAlgn="t"/>
                      <a:r>
                        <a:rPr lang="es-ES" sz="1600" u="none" strike="noStrike">
                          <a:effectLst/>
                        </a:rPr>
                        <a:t>1471</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258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198</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a:effectLst/>
                        </a:rPr>
                        <a:t>100,0%</a:t>
                      </a:r>
                      <a:endParaRPr lang="es-ES" sz="1600" b="0" i="0" u="none" strike="noStrike">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278</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c>
                  <a:txBody>
                    <a:bodyPr/>
                    <a:lstStyle/>
                    <a:p>
                      <a:pPr algn="r" fontAlgn="t"/>
                      <a:r>
                        <a:rPr lang="es-ES" sz="1600" u="none" strike="noStrike" dirty="0">
                          <a:effectLst/>
                        </a:rPr>
                        <a:t>100,0%</a:t>
                      </a:r>
                      <a:endParaRPr lang="es-ES" sz="1600" b="0" i="0" u="none" strike="noStrike" dirty="0">
                        <a:solidFill>
                          <a:srgbClr val="000000"/>
                        </a:solidFill>
                        <a:effectLst/>
                        <a:latin typeface="Arial"/>
                      </a:endParaRPr>
                    </a:p>
                  </a:txBody>
                  <a:tcPr marL="7205" marR="7205" marT="7205" marB="0">
                    <a:lnL w="12700" cmpd="sng">
                      <a:noFill/>
                    </a:lnL>
                    <a:lnR w="12700" cmpd="sng">
                      <a:noFill/>
                    </a:lnR>
                    <a:lnT w="12700" cmpd="sng">
                      <a:noFill/>
                    </a:lnT>
                    <a:lnB w="12700" cmpd="sng">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37740952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Estudios en la ciudad de Córdoba</a:t>
            </a:r>
            <a:br>
              <a:rPr lang="es-ES" dirty="0" smtClean="0"/>
            </a:br>
            <a:r>
              <a:rPr lang="es-ES" b="1" dirty="0" smtClean="0"/>
              <a:t>Indicadores</a:t>
            </a:r>
            <a:endParaRPr lang="es-ES" b="1" dirty="0"/>
          </a:p>
        </p:txBody>
      </p:sp>
      <p:sp>
        <p:nvSpPr>
          <p:cNvPr id="3" name="2 Marcador de contenido"/>
          <p:cNvSpPr>
            <a:spLocks noGrp="1"/>
          </p:cNvSpPr>
          <p:nvPr>
            <p:ph idx="1"/>
          </p:nvPr>
        </p:nvSpPr>
        <p:spPr/>
        <p:txBody>
          <a:bodyPr>
            <a:normAutofit fontScale="85000" lnSpcReduction="20000"/>
          </a:bodyPr>
          <a:lstStyle/>
          <a:p>
            <a:r>
              <a:rPr lang="es-ES" dirty="0" smtClean="0"/>
              <a:t>Atención primaria de salud (PCAT</a:t>
            </a:r>
            <a:r>
              <a:rPr lang="es-ES" dirty="0"/>
              <a:t>): </a:t>
            </a:r>
            <a:r>
              <a:rPr lang="es-ES" dirty="0" smtClean="0"/>
              <a:t>cuestionarios </a:t>
            </a:r>
            <a:r>
              <a:rPr lang="en-US" i="1" dirty="0" smtClean="0"/>
              <a:t>Primary </a:t>
            </a:r>
            <a:r>
              <a:rPr lang="en-US" i="1" dirty="0"/>
              <a:t>Care Assessment Tools </a:t>
            </a:r>
            <a:r>
              <a:rPr lang="en-US" dirty="0"/>
              <a:t>(PCAT</a:t>
            </a:r>
            <a:r>
              <a:rPr lang="en-US" dirty="0" smtClean="0"/>
              <a:t>) </a:t>
            </a:r>
            <a:r>
              <a:rPr lang="es-ES" dirty="0"/>
              <a:t>para usuarios </a:t>
            </a:r>
            <a:endParaRPr lang="en-US" dirty="0"/>
          </a:p>
          <a:p>
            <a:pPr lvl="1"/>
            <a:r>
              <a:rPr lang="es-ES" dirty="0"/>
              <a:t>Funciones:</a:t>
            </a:r>
          </a:p>
          <a:p>
            <a:pPr lvl="2"/>
            <a:r>
              <a:rPr lang="es-ES" b="1" dirty="0"/>
              <a:t>Acceso en el primer contacto</a:t>
            </a:r>
          </a:p>
          <a:p>
            <a:pPr lvl="2"/>
            <a:r>
              <a:rPr lang="es-ES" b="1" dirty="0"/>
              <a:t>Continuidad interpersonal de la atención</a:t>
            </a:r>
          </a:p>
          <a:p>
            <a:pPr lvl="2"/>
            <a:r>
              <a:rPr lang="es-ES" b="1" dirty="0"/>
              <a:t>Integralidad de los servicios recibidos</a:t>
            </a:r>
          </a:p>
          <a:p>
            <a:pPr lvl="2"/>
            <a:r>
              <a:rPr lang="es-ES" b="1" dirty="0"/>
              <a:t>Orientación comunitaria</a:t>
            </a:r>
          </a:p>
          <a:p>
            <a:pPr lvl="1"/>
            <a:r>
              <a:rPr lang="en-US" dirty="0" err="1" smtClean="0"/>
              <a:t>Análisis</a:t>
            </a:r>
            <a:r>
              <a:rPr lang="en-US" dirty="0" smtClean="0"/>
              <a:t>:</a:t>
            </a:r>
          </a:p>
          <a:p>
            <a:pPr lvl="2"/>
            <a:r>
              <a:rPr lang="en-US" dirty="0" err="1" smtClean="0"/>
              <a:t>Puntaje</a:t>
            </a:r>
            <a:r>
              <a:rPr lang="en-US" dirty="0" smtClean="0"/>
              <a:t> </a:t>
            </a:r>
            <a:r>
              <a:rPr lang="en-US" dirty="0"/>
              <a:t>en </a:t>
            </a:r>
            <a:r>
              <a:rPr lang="en-US" dirty="0" err="1"/>
              <a:t>escala</a:t>
            </a:r>
            <a:r>
              <a:rPr lang="en-US" dirty="0"/>
              <a:t> 0 a 10</a:t>
            </a:r>
          </a:p>
          <a:p>
            <a:pPr lvl="2"/>
            <a:r>
              <a:rPr lang="en-US" dirty="0"/>
              <a:t>Corte en la </a:t>
            </a:r>
            <a:r>
              <a:rPr lang="en-US" dirty="0" err="1"/>
              <a:t>mediana</a:t>
            </a:r>
            <a:r>
              <a:rPr lang="en-US" dirty="0"/>
              <a:t>: </a:t>
            </a:r>
            <a:r>
              <a:rPr lang="en-US" dirty="0" err="1"/>
              <a:t>puntaje</a:t>
            </a:r>
            <a:r>
              <a:rPr lang="en-US" dirty="0"/>
              <a:t> </a:t>
            </a:r>
            <a:r>
              <a:rPr lang="en-US" dirty="0" err="1"/>
              <a:t>bajo</a:t>
            </a:r>
            <a:r>
              <a:rPr lang="en-US" dirty="0"/>
              <a:t> vs. </a:t>
            </a:r>
            <a:r>
              <a:rPr lang="en-US" dirty="0" err="1"/>
              <a:t>puntaje</a:t>
            </a:r>
            <a:r>
              <a:rPr lang="en-US" dirty="0"/>
              <a:t> alto</a:t>
            </a:r>
            <a:endParaRPr lang="es-ES" dirty="0"/>
          </a:p>
          <a:p>
            <a:r>
              <a:rPr lang="es-ES" dirty="0" smtClean="0"/>
              <a:t>Cobertura </a:t>
            </a:r>
            <a:r>
              <a:rPr lang="es-ES" dirty="0"/>
              <a:t>de salud: </a:t>
            </a:r>
          </a:p>
          <a:p>
            <a:pPr lvl="1"/>
            <a:r>
              <a:rPr lang="es-ES" dirty="0"/>
              <a:t>“solo pública” vs. “obra social/privada” vs. “dos obras social o privadas”</a:t>
            </a:r>
          </a:p>
          <a:p>
            <a:pPr marL="457200" lvl="1" indent="0">
              <a:buNone/>
            </a:pPr>
            <a:endParaRPr lang="es-ES" dirty="0"/>
          </a:p>
        </p:txBody>
      </p:sp>
    </p:spTree>
    <p:extLst>
      <p:ext uri="{BB962C8B-B14F-4D97-AF65-F5344CB8AC3E}">
        <p14:creationId xmlns:p14="http://schemas.microsoft.com/office/powerpoint/2010/main" val="454832650"/>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FF6600"/>
        </a:solidFill>
        <a:ln w="0" algn="in">
          <a:noFill/>
          <a:round/>
          <a:headEnd/>
          <a:tailEnd/>
        </a:ln>
      </a:spPr>
      <a:bodyPr lIns="36576" tIns="36576" rIns="36576" bIns="36576"/>
      <a:lstStyle>
        <a:defPPr>
          <a:defRPr/>
        </a:defPPr>
      </a:lst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1423</TotalTime>
  <Words>2235</Words>
  <Application>Microsoft Office PowerPoint</Application>
  <PresentationFormat>Presentación en pantalla (4:3)</PresentationFormat>
  <Paragraphs>363</Paragraphs>
  <Slides>22</Slides>
  <Notes>4</Notes>
  <HiddenSlides>4</HiddenSlides>
  <MMClips>0</MMClips>
  <ScaleCrop>false</ScaleCrop>
  <HeadingPairs>
    <vt:vector size="4" baseType="variant">
      <vt:variant>
        <vt:lpstr>Tema</vt:lpstr>
      </vt:variant>
      <vt:variant>
        <vt:i4>1</vt:i4>
      </vt:variant>
      <vt:variant>
        <vt:lpstr>Títulos de diapositiva</vt:lpstr>
      </vt:variant>
      <vt:variant>
        <vt:i4>22</vt:i4>
      </vt:variant>
    </vt:vector>
  </HeadingPairs>
  <TitlesOfParts>
    <vt:vector size="23" baseType="lpstr">
      <vt:lpstr>Tema de Office</vt:lpstr>
      <vt:lpstr>El acceso a los servicios de salud:  datos de estudios realizados en Córdoba</vt:lpstr>
      <vt:lpstr>Estrategia  para la cobertura universal de salud</vt:lpstr>
      <vt:lpstr>Modelo teórico para la evaluación de la APS:  Sistemas sanitarios orientados a la APS</vt:lpstr>
      <vt:lpstr>Fortaleza de la APS y mortalidad prematura  en 18 países OCDE</vt:lpstr>
      <vt:lpstr>Modelo teórico para la evaluación de la APS:  APS en el primer nivel</vt:lpstr>
      <vt:lpstr>Modelo teórico para la evaluación de la APS:  Funciones de la APS en el primer nivel</vt:lpstr>
      <vt:lpstr>Estudios en la ciudad de Córdoba</vt:lpstr>
      <vt:lpstr>Estudios en la ciudad de Córdoba Métodos</vt:lpstr>
      <vt:lpstr>Estudios en la ciudad de Córdoba Indicadores</vt:lpstr>
      <vt:lpstr>Presentación de PowerPoint</vt:lpstr>
      <vt:lpstr>Acceso en el primer contacto</vt:lpstr>
      <vt:lpstr>Acceso en el primer contacto</vt:lpstr>
      <vt:lpstr>Continuidad interpersonal</vt:lpstr>
      <vt:lpstr>Continuidad interpersonal</vt:lpstr>
      <vt:lpstr>Integralidad en los servicios recibidos</vt:lpstr>
      <vt:lpstr>Integralidad en los servicios recibidos</vt:lpstr>
      <vt:lpstr>Orientación comunitaria</vt:lpstr>
      <vt:lpstr>Orientación comunitaria</vt:lpstr>
      <vt:lpstr>Conclusiones</vt:lpstr>
      <vt:lpstr>Conclusiones</vt:lpstr>
      <vt:lpstr>Transferencia de resultados</vt:lpstr>
      <vt:lpstr>Presentación de PowerPoint</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Silvina</dc:creator>
  <cp:lastModifiedBy>Silvina</cp:lastModifiedBy>
  <cp:revision>49</cp:revision>
  <dcterms:created xsi:type="dcterms:W3CDTF">2013-10-09T14:04:35Z</dcterms:created>
  <dcterms:modified xsi:type="dcterms:W3CDTF">2014-12-04T18:55:06Z</dcterms:modified>
</cp:coreProperties>
</file>