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56"/>
  </p:notesMasterIdLst>
  <p:sldIdLst>
    <p:sldId id="637" r:id="rId2"/>
    <p:sldId id="810" r:id="rId3"/>
    <p:sldId id="795" r:id="rId4"/>
    <p:sldId id="811" r:id="rId5"/>
    <p:sldId id="812" r:id="rId6"/>
    <p:sldId id="813" r:id="rId7"/>
    <p:sldId id="799" r:id="rId8"/>
    <p:sldId id="826" r:id="rId9"/>
    <p:sldId id="825" r:id="rId10"/>
    <p:sldId id="818" r:id="rId11"/>
    <p:sldId id="819" r:id="rId12"/>
    <p:sldId id="820" r:id="rId13"/>
    <p:sldId id="821" r:id="rId14"/>
    <p:sldId id="822" r:id="rId15"/>
    <p:sldId id="823" r:id="rId16"/>
    <p:sldId id="816" r:id="rId17"/>
    <p:sldId id="802" r:id="rId18"/>
    <p:sldId id="828" r:id="rId19"/>
    <p:sldId id="883" r:id="rId20"/>
    <p:sldId id="859" r:id="rId21"/>
    <p:sldId id="884" r:id="rId22"/>
    <p:sldId id="885" r:id="rId23"/>
    <p:sldId id="888" r:id="rId24"/>
    <p:sldId id="887" r:id="rId25"/>
    <p:sldId id="886" r:id="rId26"/>
    <p:sldId id="862" r:id="rId27"/>
    <p:sldId id="863" r:id="rId28"/>
    <p:sldId id="889" r:id="rId29"/>
    <p:sldId id="864" r:id="rId30"/>
    <p:sldId id="876" r:id="rId31"/>
    <p:sldId id="901" r:id="rId32"/>
    <p:sldId id="905" r:id="rId33"/>
    <p:sldId id="896" r:id="rId34"/>
    <p:sldId id="895" r:id="rId35"/>
    <p:sldId id="906" r:id="rId36"/>
    <p:sldId id="907" r:id="rId37"/>
    <p:sldId id="908" r:id="rId38"/>
    <p:sldId id="910" r:id="rId39"/>
    <p:sldId id="911" r:id="rId40"/>
    <p:sldId id="912" r:id="rId41"/>
    <p:sldId id="913" r:id="rId42"/>
    <p:sldId id="914" r:id="rId43"/>
    <p:sldId id="915" r:id="rId44"/>
    <p:sldId id="917" r:id="rId45"/>
    <p:sldId id="918" r:id="rId46"/>
    <p:sldId id="919" r:id="rId47"/>
    <p:sldId id="920" r:id="rId48"/>
    <p:sldId id="921" r:id="rId49"/>
    <p:sldId id="922" r:id="rId50"/>
    <p:sldId id="923" r:id="rId51"/>
    <p:sldId id="924" r:id="rId52"/>
    <p:sldId id="925" r:id="rId53"/>
    <p:sldId id="926" r:id="rId54"/>
    <p:sldId id="898"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9BB11"/>
    <a:srgbClr val="CC00CC"/>
    <a:srgbClr val="009900"/>
    <a:srgbClr val="FFFF00"/>
    <a:srgbClr val="CC3300"/>
    <a:srgbClr val="0000FF"/>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63" autoAdjust="0"/>
  </p:normalViewPr>
  <p:slideViewPr>
    <p:cSldViewPr>
      <p:cViewPr>
        <p:scale>
          <a:sx n="50" d="100"/>
          <a:sy n="50" d="100"/>
        </p:scale>
        <p:origin x="-10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8ECBAB-B25D-48C0-980F-80717A7B7BB0}" type="datetimeFigureOut">
              <a:rPr lang="es-CL" smtClean="0"/>
              <a:pPr/>
              <a:t>04-12-2014</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43A51C-B8D0-4E4B-A59A-4EE1A0C3A1F6}" type="slidenum">
              <a:rPr lang="es-CL" smtClean="0"/>
              <a:pPr/>
              <a:t>‹Nº›</a:t>
            </a:fld>
            <a:endParaRPr lang="es-CL"/>
          </a:p>
        </p:txBody>
      </p:sp>
    </p:spTree>
    <p:extLst>
      <p:ext uri="{BB962C8B-B14F-4D97-AF65-F5344CB8AC3E}">
        <p14:creationId xmlns:p14="http://schemas.microsoft.com/office/powerpoint/2010/main" xmlns="" val="2073145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6843A51C-B8D0-4E4B-A59A-4EE1A0C3A1F6}" type="slidenum">
              <a:rPr lang="es-CL" smtClean="0"/>
              <a:pPr/>
              <a:t>18</a:t>
            </a:fld>
            <a:endParaRPr lang="es-C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6843A51C-B8D0-4E4B-A59A-4EE1A0C3A1F6}" type="slidenum">
              <a:rPr lang="es-CL" smtClean="0"/>
              <a:pPr/>
              <a:t>19</a:t>
            </a:fld>
            <a:endParaRPr lang="es-C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6843A51C-B8D0-4E4B-A59A-4EE1A0C3A1F6}" type="slidenum">
              <a:rPr lang="es-CL" smtClean="0"/>
              <a:pPr/>
              <a:t>20</a:t>
            </a:fld>
            <a:endParaRPr lang="es-C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6843A51C-B8D0-4E4B-A59A-4EE1A0C3A1F6}" type="slidenum">
              <a:rPr lang="es-CL" smtClean="0"/>
              <a:pPr/>
              <a:t>21</a:t>
            </a:fld>
            <a:endParaRPr lang="es-C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6843A51C-B8D0-4E4B-A59A-4EE1A0C3A1F6}" type="slidenum">
              <a:rPr lang="es-CL" smtClean="0"/>
              <a:pPr/>
              <a:t>22</a:t>
            </a:fld>
            <a:endParaRPr lang="es-C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6843A51C-B8D0-4E4B-A59A-4EE1A0C3A1F6}" type="slidenum">
              <a:rPr lang="es-CL" smtClean="0"/>
              <a:pPr/>
              <a:t>23</a:t>
            </a:fld>
            <a:endParaRPr lang="es-C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6843A51C-B8D0-4E4B-A59A-4EE1A0C3A1F6}" type="slidenum">
              <a:rPr lang="es-CL" smtClean="0"/>
              <a:pPr/>
              <a:t>24</a:t>
            </a:fld>
            <a:endParaRPr lang="es-C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6843A51C-B8D0-4E4B-A59A-4EE1A0C3A1F6}" type="slidenum">
              <a:rPr lang="es-CL" smtClean="0"/>
              <a:pPr/>
              <a:t>25</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pPr>
              <a:defRPr/>
            </a:pPr>
            <a:endParaRPr lang="es-ES"/>
          </a:p>
        </p:txBody>
      </p:sp>
      <p:sp>
        <p:nvSpPr>
          <p:cNvPr id="8" name="Slide Number Placeholder 7"/>
          <p:cNvSpPr>
            <a:spLocks noGrp="1"/>
          </p:cNvSpPr>
          <p:nvPr>
            <p:ph type="sldNum" sz="quarter" idx="11"/>
          </p:nvPr>
        </p:nvSpPr>
        <p:spPr/>
        <p:txBody>
          <a:bodyPr/>
          <a:lstStyle/>
          <a:p>
            <a:pPr>
              <a:defRPr/>
            </a:pPr>
            <a:fld id="{ED19D049-4D97-4F94-9100-FEB8A1B50616}" type="slidenum">
              <a:rPr lang="es-ES" smtClean="0"/>
              <a:pPr>
                <a:defRPr/>
              </a:pPr>
              <a:t>‹Nº›</a:t>
            </a:fld>
            <a:endParaRPr lang="es-ES"/>
          </a:p>
        </p:txBody>
      </p:sp>
      <p:sp>
        <p:nvSpPr>
          <p:cNvPr id="9" name="Footer Placeholder 8"/>
          <p:cNvSpPr>
            <a:spLocks noGrp="1"/>
          </p:cNvSpPr>
          <p:nvPr>
            <p:ph type="ftr" sz="quarter" idx="12"/>
          </p:nvPr>
        </p:nvSpPr>
        <p:spPr/>
        <p:txBody>
          <a:bodyPr/>
          <a:lstStyle/>
          <a:p>
            <a:pPr>
              <a:defRPr/>
            </a:pP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8F6578E3-E856-44C8-9DB1-97007FCEBD4D}"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13D4DDF-38F0-4A20-A6DE-ECCC37AB4FF0}" type="slidenum">
              <a:rPr lang="es-ES" smtClean="0"/>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10638CE-399D-44F8-B11A-42B952B5D50E}" type="slidenum">
              <a:rPr lang="es-ES"/>
              <a:pPr>
                <a:defRPr/>
              </a:pPr>
              <a:t>‹Nº›</a:t>
            </a:fld>
            <a:endParaRPr lang="es-ES"/>
          </a:p>
        </p:txBody>
      </p:sp>
    </p:spTree>
    <p:extLst>
      <p:ext uri="{BB962C8B-B14F-4D97-AF65-F5344CB8AC3E}">
        <p14:creationId xmlns:p14="http://schemas.microsoft.com/office/powerpoint/2010/main" xmlns="" val="360585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2121F04E-7693-4640-8944-53C7C45C04FD}"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BBE9EC9A-61AD-4465-821D-6A95EFC5C1E8}" type="slidenum">
              <a:rPr lang="es-ES" smtClean="0"/>
              <a:pPr>
                <a:defRPr/>
              </a:pPr>
              <a:t>‹Nº›</a:t>
            </a:fld>
            <a:endParaRPr lang="es-E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71B65F13-C7B6-4A18-B2C6-349E9A877715}" type="slidenum">
              <a:rPr lang="es-ES" smtClean="0"/>
              <a:pPr>
                <a:defRPr/>
              </a:pPr>
              <a:t>‹Nº›</a:t>
            </a:fld>
            <a:endParaRPr lang="es-E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C83475B7-A8EE-42EF-9BB8-16E5DB688F11}" type="slidenum">
              <a:rPr lang="es-ES" smtClean="0"/>
              <a:pPr>
                <a:defRPr/>
              </a:pPr>
              <a:t>‹Nº›</a:t>
            </a:fld>
            <a:endParaRPr lang="es-E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7E3D94B9-936E-4282-BF1A-BC51877D0782}" type="slidenum">
              <a:rPr lang="es-ES" smtClean="0"/>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9BE20F68-77D2-44B0-A700-85D425A2D2F5}"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DFE62C15-3C65-4B85-A39C-3D1F6152A9B1}" type="slidenum">
              <a:rPr lang="es-ES" smtClean="0"/>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EC0BC3AB-1512-4CF8-ACE3-E0BDA9537067}" type="slidenum">
              <a:rPr lang="es-ES" smtClean="0"/>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endParaRPr lang="es-E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s-E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ECFC49A7-8AE9-4021-AEB4-2A1CA89B8080}" type="slidenum">
              <a:rPr lang="es-ES" smtClean="0"/>
              <a:pPr>
                <a:defRPr/>
              </a:pPr>
              <a:t>‹Nº›</a:t>
            </a:fld>
            <a:endParaRPr lang="es-E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2060848"/>
            <a:ext cx="9144000" cy="2736304"/>
          </a:xfrm>
          <a:solidFill>
            <a:schemeClr val="accent2">
              <a:lumMod val="50000"/>
            </a:schemeClr>
          </a:solidFill>
          <a:effectLst>
            <a:outerShdw blurRad="50800" dist="38100" dir="18900000" algn="bl" rotWithShape="0">
              <a:prstClr val="black">
                <a:alpha val="40000"/>
              </a:prstClr>
            </a:outerShdw>
          </a:effectLst>
        </p:spPr>
        <p:txBody>
          <a:bodyPr anchor="ctr"/>
          <a:lstStyle/>
          <a:p>
            <a:r>
              <a:rPr lang="es-CL" sz="3200" b="1" dirty="0">
                <a:solidFill>
                  <a:schemeClr val="bg1"/>
                </a:solidFill>
              </a:rPr>
              <a:t>Estigma hacia la enfermedad mental: abordajes y reflexiones </a:t>
            </a:r>
            <a:r>
              <a:rPr lang="es-CL" sz="3200" b="1" dirty="0" smtClean="0">
                <a:solidFill>
                  <a:schemeClr val="bg1"/>
                </a:solidFill>
              </a:rPr>
              <a:t>desde </a:t>
            </a:r>
            <a:r>
              <a:rPr lang="es-CL" sz="3200" b="1" dirty="0" smtClean="0">
                <a:solidFill>
                  <a:schemeClr val="bg1"/>
                </a:solidFill>
              </a:rPr>
              <a:t>Chile</a:t>
            </a:r>
            <a:endParaRPr lang="es-ES" sz="3200" b="1" dirty="0" smtClean="0">
              <a:solidFill>
                <a:schemeClr val="bg1"/>
              </a:solidFill>
            </a:endParaRPr>
          </a:p>
        </p:txBody>
      </p:sp>
      <p:pic>
        <p:nvPicPr>
          <p:cNvPr id="5" name="Picture 2" descr="C:\Users\Usuario\Desktop\Dropbox\RedeAmerica\11 GENERAL INFORMATION ABOUT RA (logo, brochure, one-pager)\LOGO\RA Logo.png"/>
          <p:cNvPicPr>
            <a:picLocks noChangeAspect="1" noChangeArrowheads="1"/>
          </p:cNvPicPr>
          <p:nvPr/>
        </p:nvPicPr>
        <p:blipFill>
          <a:blip r:embed="rId2" cstate="print"/>
          <a:srcRect/>
          <a:stretch>
            <a:fillRect/>
          </a:stretch>
        </p:blipFill>
        <p:spPr bwMode="auto">
          <a:xfrm>
            <a:off x="5940152" y="40027"/>
            <a:ext cx="3203848" cy="9407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2" descr="C:\Users\Usuario\Desktop\cabecera1.jpg"/>
          <p:cNvPicPr>
            <a:picLocks noChangeAspect="1" noChangeArrowheads="1"/>
          </p:cNvPicPr>
          <p:nvPr/>
        </p:nvPicPr>
        <p:blipFill>
          <a:blip r:embed="rId3" cstate="print"/>
          <a:srcRect/>
          <a:stretch>
            <a:fillRect/>
          </a:stretch>
        </p:blipFill>
        <p:spPr bwMode="auto">
          <a:xfrm>
            <a:off x="0" y="0"/>
            <a:ext cx="3805725" cy="9807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CuadroTexto 2"/>
          <p:cNvSpPr txBox="1"/>
          <p:nvPr/>
        </p:nvSpPr>
        <p:spPr>
          <a:xfrm>
            <a:off x="539552" y="4797152"/>
            <a:ext cx="7776864"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es-ES" dirty="0" smtClean="0"/>
          </a:p>
          <a:p>
            <a:pPr algn="ctr"/>
            <a:r>
              <a:rPr lang="es-ES" dirty="0" smtClean="0">
                <a:solidFill>
                  <a:schemeClr val="tx1"/>
                </a:solidFill>
              </a:rPr>
              <a:t>PI: Franco </a:t>
            </a:r>
            <a:r>
              <a:rPr lang="es-ES" dirty="0" err="1" smtClean="0">
                <a:solidFill>
                  <a:schemeClr val="tx1"/>
                </a:solidFill>
              </a:rPr>
              <a:t>Mascayano</a:t>
            </a:r>
            <a:endParaRPr lang="es-ES" dirty="0" smtClean="0">
              <a:solidFill>
                <a:schemeClr val="tx1"/>
              </a:solidFill>
            </a:endParaRPr>
          </a:p>
          <a:p>
            <a:pPr algn="ctr"/>
            <a:endParaRPr lang="es-ES" dirty="0" smtClean="0">
              <a:solidFill>
                <a:schemeClr val="tx1"/>
              </a:solidFill>
            </a:endParaRPr>
          </a:p>
          <a:p>
            <a:pPr algn="ctr"/>
            <a:r>
              <a:rPr lang="es-ES" dirty="0" smtClean="0">
                <a:solidFill>
                  <a:schemeClr val="tx1"/>
                </a:solidFill>
              </a:rPr>
              <a:t>Equipo: </a:t>
            </a:r>
            <a:r>
              <a:rPr lang="es-ES" dirty="0" err="1" smtClean="0">
                <a:solidFill>
                  <a:schemeClr val="tx1"/>
                </a:solidFill>
              </a:rPr>
              <a:t>Thamara</a:t>
            </a:r>
            <a:r>
              <a:rPr lang="es-ES" dirty="0" smtClean="0">
                <a:solidFill>
                  <a:schemeClr val="tx1"/>
                </a:solidFill>
              </a:rPr>
              <a:t> Tapia, Juan Antonio Bustamante , Sara Schilling, Claudio Acevedo, Patricia Cid, Eric Tapia, Rubén Alvarado</a:t>
            </a:r>
          </a:p>
          <a:p>
            <a:pPr algn="ctr"/>
            <a:r>
              <a:rPr lang="es-ES" dirty="0" smtClean="0">
                <a:solidFill>
                  <a:schemeClr val="tx1"/>
                </a:solidFill>
              </a:rPr>
              <a:t> </a:t>
            </a:r>
            <a:endParaRPr lang="es-ES"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929411"/>
          </a:xfrm>
          <a:solidFill>
            <a:schemeClr val="bg1">
              <a:lumMod val="95000"/>
            </a:schemeClr>
          </a:solidFill>
        </p:spPr>
        <p:txBody>
          <a:bodyPr>
            <a:normAutofit/>
          </a:bodyPr>
          <a:lstStyle/>
          <a:p>
            <a:r>
              <a:rPr lang="es-CL" dirty="0" smtClean="0">
                <a:solidFill>
                  <a:schemeClr val="tx1"/>
                </a:solidFill>
              </a:rPr>
              <a:t>En la actualidad, </a:t>
            </a:r>
            <a:r>
              <a:rPr lang="es-CL" b="1" u="sng" dirty="0" smtClean="0">
                <a:solidFill>
                  <a:schemeClr val="tx1"/>
                </a:solidFill>
              </a:rPr>
              <a:t>cerca del 80% de los países latinoamericanos </a:t>
            </a:r>
            <a:r>
              <a:rPr lang="es-CL" dirty="0" smtClean="0">
                <a:solidFill>
                  <a:schemeClr val="tx1"/>
                </a:solidFill>
              </a:rPr>
              <a:t>cuentan con alguna política, programa y/o plan nacional para el desarrollo de los servicios comunitarios de salud mental.</a:t>
            </a:r>
          </a:p>
          <a:p>
            <a:endParaRPr lang="es-CL" dirty="0" smtClean="0">
              <a:solidFill>
                <a:schemeClr val="tx1"/>
              </a:solidFill>
            </a:endParaRPr>
          </a:p>
          <a:p>
            <a:r>
              <a:rPr lang="es-CL" dirty="0" smtClean="0">
                <a:solidFill>
                  <a:schemeClr val="tx1"/>
                </a:solidFill>
              </a:rPr>
              <a:t>Sin embargo, </a:t>
            </a:r>
            <a:r>
              <a:rPr lang="es-CL" b="1" u="sng" dirty="0" smtClean="0">
                <a:solidFill>
                  <a:schemeClr val="tx1"/>
                </a:solidFill>
              </a:rPr>
              <a:t>la implementación de estos programas ha sido generalmente escasa </a:t>
            </a:r>
            <a:r>
              <a:rPr lang="es-CL" dirty="0" smtClean="0">
                <a:solidFill>
                  <a:schemeClr val="tx1"/>
                </a:solidFill>
              </a:rPr>
              <a:t>en la mayoría de los países.</a:t>
            </a:r>
            <a:endParaRPr lang="es-CL" dirty="0">
              <a:solidFill>
                <a:schemeClr val="tx1"/>
              </a:solidFill>
            </a:endParaRPr>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El caso de Latinoamérica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124744"/>
            <a:ext cx="8229600" cy="5112568"/>
          </a:xfrm>
          <a:solidFill>
            <a:schemeClr val="bg1">
              <a:lumMod val="95000"/>
            </a:schemeClr>
          </a:solidFill>
        </p:spPr>
        <p:txBody>
          <a:bodyPr>
            <a:normAutofit/>
          </a:bodyPr>
          <a:lstStyle/>
          <a:p>
            <a:r>
              <a:rPr lang="es-CL" dirty="0" smtClean="0">
                <a:solidFill>
                  <a:schemeClr val="tx1"/>
                </a:solidFill>
              </a:rPr>
              <a:t>Cada una de estas reformas de salud mental incluye tres objetivos fundamentales: </a:t>
            </a:r>
          </a:p>
          <a:p>
            <a:endParaRPr lang="es-CL" dirty="0" smtClean="0">
              <a:solidFill>
                <a:schemeClr val="tx1"/>
              </a:solidFill>
            </a:endParaRPr>
          </a:p>
          <a:p>
            <a:pPr>
              <a:buNone/>
            </a:pPr>
            <a:r>
              <a:rPr lang="es-CL" dirty="0" smtClean="0">
                <a:solidFill>
                  <a:schemeClr val="tx1"/>
                </a:solidFill>
              </a:rPr>
              <a:t>	1) anclar la salud mental en la </a:t>
            </a:r>
            <a:r>
              <a:rPr lang="es-CL" b="1" u="sng" dirty="0" smtClean="0">
                <a:solidFill>
                  <a:schemeClr val="tx1"/>
                </a:solidFill>
              </a:rPr>
              <a:t>atención primaria</a:t>
            </a:r>
          </a:p>
          <a:p>
            <a:pPr>
              <a:buNone/>
            </a:pPr>
            <a:r>
              <a:rPr lang="es-CL" dirty="0" smtClean="0">
                <a:solidFill>
                  <a:schemeClr val="tx1"/>
                </a:solidFill>
              </a:rPr>
              <a:t>	2) desarrollar </a:t>
            </a:r>
            <a:r>
              <a:rPr lang="es-CL" b="1" u="sng" dirty="0" smtClean="0">
                <a:solidFill>
                  <a:schemeClr val="tx1"/>
                </a:solidFill>
              </a:rPr>
              <a:t>servicios comunitarios</a:t>
            </a:r>
            <a:r>
              <a:rPr lang="es-CL" b="1" dirty="0" smtClean="0">
                <a:solidFill>
                  <a:schemeClr val="tx1"/>
                </a:solidFill>
              </a:rPr>
              <a:t> </a:t>
            </a:r>
            <a:r>
              <a:rPr lang="es-CL" dirty="0" smtClean="0">
                <a:solidFill>
                  <a:schemeClr val="tx1"/>
                </a:solidFill>
              </a:rPr>
              <a:t>de salud mental, y</a:t>
            </a:r>
          </a:p>
          <a:p>
            <a:pPr>
              <a:buNone/>
            </a:pPr>
            <a:r>
              <a:rPr lang="es-CL" dirty="0" smtClean="0">
                <a:solidFill>
                  <a:schemeClr val="tx1"/>
                </a:solidFill>
              </a:rPr>
              <a:t>	3) </a:t>
            </a:r>
            <a:r>
              <a:rPr lang="es-CL" b="1" u="sng" dirty="0" smtClean="0">
                <a:solidFill>
                  <a:schemeClr val="tx1"/>
                </a:solidFill>
              </a:rPr>
              <a:t>reducir el estigma</a:t>
            </a:r>
            <a:r>
              <a:rPr lang="es-CL" b="1" dirty="0" smtClean="0">
                <a:solidFill>
                  <a:schemeClr val="tx1"/>
                </a:solidFill>
              </a:rPr>
              <a:t> </a:t>
            </a:r>
            <a:r>
              <a:rPr lang="es-CL" dirty="0" smtClean="0">
                <a:solidFill>
                  <a:schemeClr val="tx1"/>
                </a:solidFill>
              </a:rPr>
              <a:t>asociado a la enfermedad mental</a:t>
            </a:r>
            <a:endParaRPr lang="es-CL" dirty="0">
              <a:solidFill>
                <a:schemeClr val="tx1"/>
              </a:solidFill>
            </a:endParaRPr>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El caso de Latinoamérica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772816"/>
            <a:ext cx="8229600" cy="3096344"/>
          </a:xfrm>
          <a:solidFill>
            <a:schemeClr val="bg1">
              <a:lumMod val="95000"/>
            </a:schemeClr>
          </a:solidFill>
        </p:spPr>
        <p:txBody>
          <a:bodyPr>
            <a:normAutofit/>
          </a:bodyPr>
          <a:lstStyle/>
          <a:p>
            <a:r>
              <a:rPr lang="es-CL" dirty="0" smtClean="0">
                <a:solidFill>
                  <a:schemeClr val="tx1"/>
                </a:solidFill>
              </a:rPr>
              <a:t>Una evaluación de los servicios de salud mental de diversos países </a:t>
            </a:r>
            <a:r>
              <a:rPr lang="es-CL" dirty="0" smtClean="0">
                <a:solidFill>
                  <a:schemeClr val="tx1"/>
                </a:solidFill>
              </a:rPr>
              <a:t>latinoamericanos, </a:t>
            </a:r>
            <a:r>
              <a:rPr lang="es-CL" dirty="0" smtClean="0">
                <a:solidFill>
                  <a:schemeClr val="tx1"/>
                </a:solidFill>
              </a:rPr>
              <a:t>la cual fue desarrollada por la Organización Mundial de la Salud (OMS), </a:t>
            </a:r>
            <a:r>
              <a:rPr lang="es-CL" b="1" u="sng" dirty="0" smtClean="0">
                <a:solidFill>
                  <a:schemeClr val="tx1"/>
                </a:solidFill>
              </a:rPr>
              <a:t>dio cuenta que el estigma es un fenómeno presente y perjudicial para los usuarios de los servicios de salud mental y sus familiares</a:t>
            </a:r>
            <a:r>
              <a:rPr lang="es-CL" b="1" dirty="0" smtClean="0">
                <a:solidFill>
                  <a:schemeClr val="tx1"/>
                </a:solidFill>
              </a:rPr>
              <a:t> </a:t>
            </a:r>
            <a:r>
              <a:rPr lang="es-CL" dirty="0" smtClean="0">
                <a:solidFill>
                  <a:schemeClr val="tx1"/>
                </a:solidFill>
              </a:rPr>
              <a:t>en América Latina </a:t>
            </a:r>
            <a:endParaRPr lang="es-CL" dirty="0">
              <a:solidFill>
                <a:schemeClr val="tx1"/>
              </a:solidFill>
            </a:endParaRPr>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El caso de Latinoamérica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628800"/>
            <a:ext cx="8229600" cy="3672408"/>
          </a:xfrm>
          <a:solidFill>
            <a:schemeClr val="bg1">
              <a:lumMod val="95000"/>
            </a:schemeClr>
          </a:solidFill>
        </p:spPr>
        <p:txBody>
          <a:bodyPr>
            <a:normAutofit/>
          </a:bodyPr>
          <a:lstStyle/>
          <a:p>
            <a:r>
              <a:rPr lang="es-CL" dirty="0" smtClean="0">
                <a:solidFill>
                  <a:schemeClr val="tx1"/>
                </a:solidFill>
              </a:rPr>
              <a:t>El estudio del estigma en América Latina en décadas pasadas fue escaso. No obstante, </a:t>
            </a:r>
            <a:r>
              <a:rPr lang="es-CL" b="1" u="sng" dirty="0" smtClean="0">
                <a:solidFill>
                  <a:schemeClr val="tx1"/>
                </a:solidFill>
              </a:rPr>
              <a:t>desde el 2000 en adelante algunas investigaciones han reportado su alta prevalencia en la región </a:t>
            </a:r>
            <a:r>
              <a:rPr lang="es-CL" dirty="0" smtClean="0">
                <a:solidFill>
                  <a:schemeClr val="tx1"/>
                </a:solidFill>
              </a:rPr>
              <a:t>y analizado los factores socioeconómicos a los que se asocia.</a:t>
            </a:r>
            <a:r>
              <a:rPr lang="es-MX" dirty="0" smtClean="0">
                <a:solidFill>
                  <a:schemeClr val="tx1"/>
                </a:solidFill>
              </a:rPr>
              <a:t>	</a:t>
            </a:r>
            <a:endParaRPr lang="es-CL" dirty="0">
              <a:solidFill>
                <a:schemeClr val="tx1"/>
              </a:solidFill>
            </a:endParaRPr>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El caso de Latinoamérica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El caso de Latinoamérica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827584" y="692696"/>
            <a:ext cx="7704856" cy="6165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El caso de Latinoamérica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683568" y="764704"/>
            <a:ext cx="7971606" cy="6093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12776"/>
            <a:ext cx="8229600" cy="5184576"/>
          </a:xfrm>
          <a:solidFill>
            <a:schemeClr val="bg1">
              <a:lumMod val="95000"/>
            </a:schemeClr>
          </a:solidFill>
        </p:spPr>
        <p:txBody>
          <a:bodyPr>
            <a:normAutofit lnSpcReduction="10000"/>
          </a:bodyPr>
          <a:lstStyle/>
          <a:p>
            <a:r>
              <a:rPr lang="es-MX" dirty="0" smtClean="0">
                <a:solidFill>
                  <a:schemeClr val="tx1"/>
                </a:solidFill>
              </a:rPr>
              <a:t>Otros graves problemas detectados son (Alvarado, 2007):</a:t>
            </a:r>
          </a:p>
          <a:p>
            <a:pPr>
              <a:buNone/>
            </a:pPr>
            <a:endParaRPr lang="es-CL" dirty="0" smtClean="0">
              <a:solidFill>
                <a:schemeClr val="tx1"/>
              </a:solidFill>
            </a:endParaRPr>
          </a:p>
          <a:p>
            <a:pPr>
              <a:buNone/>
            </a:pPr>
            <a:r>
              <a:rPr lang="es-CL" dirty="0">
                <a:solidFill>
                  <a:schemeClr val="tx1"/>
                </a:solidFill>
              </a:rPr>
              <a:t>	</a:t>
            </a:r>
            <a:r>
              <a:rPr lang="es-CL" dirty="0" smtClean="0">
                <a:solidFill>
                  <a:schemeClr val="tx1"/>
                </a:solidFill>
              </a:rPr>
              <a:t>a) Surgimiento </a:t>
            </a:r>
            <a:r>
              <a:rPr lang="es-CL" dirty="0">
                <a:solidFill>
                  <a:schemeClr val="tx1"/>
                </a:solidFill>
              </a:rPr>
              <a:t>de los llamados “</a:t>
            </a:r>
            <a:r>
              <a:rPr lang="es-CL" b="1" u="sng" dirty="0">
                <a:solidFill>
                  <a:schemeClr val="tx1"/>
                </a:solidFill>
              </a:rPr>
              <a:t>nuevos crónicos</a:t>
            </a:r>
            <a:r>
              <a:rPr lang="es-CL" dirty="0">
                <a:solidFill>
                  <a:schemeClr val="tx1"/>
                </a:solidFill>
              </a:rPr>
              <a:t>”, cuyas </a:t>
            </a:r>
            <a:r>
              <a:rPr lang="es-CL" dirty="0" smtClean="0">
                <a:solidFill>
                  <a:schemeClr val="tx1"/>
                </a:solidFill>
              </a:rPr>
              <a:t>necesidades básicas </a:t>
            </a:r>
            <a:r>
              <a:rPr lang="es-CL" dirty="0">
                <a:solidFill>
                  <a:schemeClr val="tx1"/>
                </a:solidFill>
              </a:rPr>
              <a:t>y psicosociales no estaban suficientemente </a:t>
            </a:r>
            <a:r>
              <a:rPr lang="es-CL" dirty="0" smtClean="0">
                <a:solidFill>
                  <a:schemeClr val="tx1"/>
                </a:solidFill>
              </a:rPr>
              <a:t>cubiertas.</a:t>
            </a:r>
          </a:p>
          <a:p>
            <a:pPr>
              <a:buNone/>
            </a:pPr>
            <a:endParaRPr lang="es-CL" dirty="0" smtClean="0">
              <a:solidFill>
                <a:schemeClr val="tx1"/>
              </a:solidFill>
            </a:endParaRPr>
          </a:p>
          <a:p>
            <a:pPr>
              <a:buNone/>
            </a:pPr>
            <a:r>
              <a:rPr lang="es-MX" dirty="0">
                <a:solidFill>
                  <a:schemeClr val="tx1"/>
                </a:solidFill>
              </a:rPr>
              <a:t>	</a:t>
            </a:r>
            <a:r>
              <a:rPr lang="es-MX" dirty="0" smtClean="0">
                <a:solidFill>
                  <a:schemeClr val="tx1"/>
                </a:solidFill>
              </a:rPr>
              <a:t>b) “</a:t>
            </a:r>
            <a:r>
              <a:rPr lang="es-CL" b="1" u="sng" dirty="0" smtClean="0">
                <a:solidFill>
                  <a:schemeClr val="tx1"/>
                </a:solidFill>
              </a:rPr>
              <a:t>Re-institucionalización</a:t>
            </a:r>
            <a:r>
              <a:rPr lang="es-CL" dirty="0" smtClean="0">
                <a:solidFill>
                  <a:schemeClr val="tx1"/>
                </a:solidFill>
              </a:rPr>
              <a:t>” </a:t>
            </a:r>
          </a:p>
          <a:p>
            <a:pPr>
              <a:buNone/>
            </a:pPr>
            <a:endParaRPr lang="es-CL" dirty="0">
              <a:solidFill>
                <a:schemeClr val="tx1"/>
              </a:solidFill>
            </a:endParaRPr>
          </a:p>
          <a:p>
            <a:pPr>
              <a:buNone/>
            </a:pPr>
            <a:r>
              <a:rPr lang="es-CL" dirty="0" smtClean="0">
                <a:solidFill>
                  <a:schemeClr val="tx1"/>
                </a:solidFill>
              </a:rPr>
              <a:t>	e) Problemas </a:t>
            </a:r>
            <a:r>
              <a:rPr lang="es-CL" b="1" u="sng" dirty="0" smtClean="0">
                <a:solidFill>
                  <a:schemeClr val="tx1"/>
                </a:solidFill>
              </a:rPr>
              <a:t>derivados </a:t>
            </a:r>
            <a:r>
              <a:rPr lang="es-CL" b="1" u="sng" dirty="0">
                <a:solidFill>
                  <a:schemeClr val="tx1"/>
                </a:solidFill>
              </a:rPr>
              <a:t>de la estigmatización y discriminación</a:t>
            </a:r>
            <a:r>
              <a:rPr lang="es-CL" dirty="0">
                <a:solidFill>
                  <a:schemeClr val="tx1"/>
                </a:solidFill>
              </a:rPr>
              <a:t> de </a:t>
            </a:r>
            <a:r>
              <a:rPr lang="es-CL" dirty="0" smtClean="0">
                <a:solidFill>
                  <a:schemeClr val="tx1"/>
                </a:solidFill>
              </a:rPr>
              <a:t>estas personas </a:t>
            </a:r>
            <a:r>
              <a:rPr lang="es-CL" dirty="0">
                <a:solidFill>
                  <a:schemeClr val="tx1"/>
                </a:solidFill>
              </a:rPr>
              <a:t>que limitan su buen funcionamiento psicosocial y su calidad </a:t>
            </a:r>
            <a:r>
              <a:rPr lang="es-CL" dirty="0" smtClean="0">
                <a:solidFill>
                  <a:schemeClr val="tx1"/>
                </a:solidFill>
              </a:rPr>
              <a:t>de vida</a:t>
            </a:r>
            <a:r>
              <a:rPr lang="es-CL" dirty="0">
                <a:solidFill>
                  <a:schemeClr val="tx1"/>
                </a:solidFill>
              </a:rPr>
              <a:t>.</a:t>
            </a:r>
          </a:p>
          <a:p>
            <a:endParaRPr lang="es-CL" dirty="0"/>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El caso de Latinoamérica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2492896"/>
            <a:ext cx="9144000" cy="1728192"/>
          </a:xfrm>
          <a:solidFill>
            <a:schemeClr val="accent2">
              <a:lumMod val="50000"/>
            </a:schemeClr>
          </a:solidFill>
        </p:spPr>
        <p:txBody>
          <a:bodyPr anchor="ctr"/>
          <a:lstStyle/>
          <a:p>
            <a:pPr eaLnBrk="1" hangingPunct="1"/>
            <a:r>
              <a:rPr lang="es-ES" sz="3500" dirty="0" smtClean="0">
                <a:solidFill>
                  <a:schemeClr val="bg1"/>
                </a:solidFill>
              </a:rPr>
              <a:t>Estigma hacia la enfermedad mental</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700808"/>
            <a:ext cx="8229600" cy="4104456"/>
          </a:xfrm>
          <a:solidFill>
            <a:schemeClr val="bg1">
              <a:lumMod val="95000"/>
            </a:schemeClr>
          </a:solidFill>
        </p:spPr>
        <p:txBody>
          <a:bodyPr>
            <a:normAutofit lnSpcReduction="10000"/>
          </a:bodyPr>
          <a:lstStyle/>
          <a:p>
            <a:pPr>
              <a:buNone/>
            </a:pPr>
            <a:r>
              <a:rPr lang="es-MX" dirty="0" smtClean="0"/>
              <a:t>	“</a:t>
            </a:r>
            <a:r>
              <a:rPr lang="es-CL" sz="2400" i="1" dirty="0" smtClean="0">
                <a:solidFill>
                  <a:schemeClr val="tx1"/>
                </a:solidFill>
              </a:rPr>
              <a:t>Yo antes de tener una enfermedad mental, yo nunca me imaginé que iba a ser tan terrible. O sea, para uno como enfermo es terrible saber que tú no puedes salir, que estás privada de tu libertad, que muchas cosas que uno dice, hace o siente, las otras personas siempre te las están cuestionando y creo que ese tema es como bien, para uno como enfermo, es bien </a:t>
            </a:r>
            <a:r>
              <a:rPr lang="es-CL" sz="2400" i="1" dirty="0" err="1" smtClean="0">
                <a:solidFill>
                  <a:schemeClr val="tx1"/>
                </a:solidFill>
              </a:rPr>
              <a:t>esclavizante</a:t>
            </a:r>
            <a:r>
              <a:rPr lang="es-CL" sz="2400" i="1" dirty="0" smtClean="0">
                <a:solidFill>
                  <a:schemeClr val="tx1"/>
                </a:solidFill>
              </a:rPr>
              <a:t>, o sea, tener que estar explicando todo el tiempo que pasó y </a:t>
            </a:r>
            <a:r>
              <a:rPr lang="es-CL" sz="2400" i="1" dirty="0" smtClean="0">
                <a:solidFill>
                  <a:schemeClr val="tx1"/>
                </a:solidFill>
              </a:rPr>
              <a:t>de </a:t>
            </a:r>
            <a:r>
              <a:rPr lang="es-CL" sz="2400" i="1" dirty="0" smtClean="0">
                <a:solidFill>
                  <a:schemeClr val="tx1"/>
                </a:solidFill>
              </a:rPr>
              <a:t>qué se trata tu enfermedad”</a:t>
            </a:r>
          </a:p>
          <a:p>
            <a:pPr>
              <a:buNone/>
            </a:pPr>
            <a:r>
              <a:rPr lang="es-CL" sz="2400" i="1" dirty="0" smtClean="0">
                <a:solidFill>
                  <a:schemeClr val="tx1"/>
                </a:solidFill>
              </a:rPr>
              <a:t>	</a:t>
            </a:r>
            <a:r>
              <a:rPr lang="es-CL" sz="2400" dirty="0" smtClean="0">
                <a:solidFill>
                  <a:schemeClr val="tx1"/>
                </a:solidFill>
              </a:rPr>
              <a:t>(Usuaria, 38 años)</a:t>
            </a:r>
            <a:endParaRPr lang="es-CL" sz="2400" i="1" dirty="0" smtClean="0">
              <a:solidFill>
                <a:schemeClr val="tx1"/>
              </a:solidFill>
            </a:endParaRPr>
          </a:p>
          <a:p>
            <a:pPr>
              <a:buNone/>
            </a:pPr>
            <a:endParaRPr lang="es-CL" dirty="0"/>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Conceptualización</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6093296"/>
          </a:xfrm>
          <a:solidFill>
            <a:schemeClr val="bg1">
              <a:lumMod val="95000"/>
            </a:schemeClr>
          </a:solidFill>
        </p:spPr>
        <p:txBody>
          <a:bodyPr/>
          <a:lstStyle/>
          <a:p>
            <a:pPr lvl="0" eaLnBrk="1" fontAlgn="auto" hangingPunct="1">
              <a:spcAft>
                <a:spcPts val="0"/>
              </a:spcAft>
              <a:buFont typeface="Arial" pitchFamily="34" charset="0"/>
              <a:buChar char="•"/>
            </a:pPr>
            <a:r>
              <a:rPr lang="es-MX" dirty="0" smtClean="0"/>
              <a:t> </a:t>
            </a:r>
            <a:r>
              <a:rPr lang="es-CL" sz="2100" kern="1200" dirty="0" smtClean="0">
                <a:solidFill>
                  <a:prstClr val="black"/>
                </a:solidFill>
                <a:latin typeface="Calibri"/>
              </a:rPr>
              <a:t>Las teorías sobre el estigma han transitado desde el estudio de los </a:t>
            </a:r>
            <a:r>
              <a:rPr lang="es-CL" sz="2100" b="1" u="sng" kern="1200" dirty="0" smtClean="0">
                <a:solidFill>
                  <a:prstClr val="black"/>
                </a:solidFill>
                <a:latin typeface="Calibri"/>
              </a:rPr>
              <a:t>aspectos individuales</a:t>
            </a:r>
            <a:r>
              <a:rPr lang="es-CL" sz="2100" kern="1200" dirty="0" smtClean="0">
                <a:solidFill>
                  <a:prstClr val="black"/>
                </a:solidFill>
                <a:latin typeface="Calibri"/>
              </a:rPr>
              <a:t>, como </a:t>
            </a:r>
            <a:r>
              <a:rPr lang="es-CL" sz="2100" b="1" u="sng" kern="1200" dirty="0" smtClean="0">
                <a:solidFill>
                  <a:prstClr val="black"/>
                </a:solidFill>
                <a:latin typeface="Calibri"/>
              </a:rPr>
              <a:t>rasgos y atributos </a:t>
            </a:r>
            <a:r>
              <a:rPr lang="es-CL" sz="2100" kern="1200" dirty="0" smtClean="0">
                <a:solidFill>
                  <a:prstClr val="black"/>
                </a:solidFill>
                <a:latin typeface="Calibri"/>
              </a:rPr>
              <a:t>que producen devaluación social (</a:t>
            </a:r>
            <a:r>
              <a:rPr lang="es-CL" sz="2100" kern="1200" dirty="0" err="1" smtClean="0">
                <a:solidFill>
                  <a:prstClr val="black"/>
                </a:solidFill>
                <a:latin typeface="Calibri"/>
              </a:rPr>
              <a:t>Erving</a:t>
            </a:r>
            <a:r>
              <a:rPr lang="es-CL" sz="2100" kern="1200" dirty="0" smtClean="0">
                <a:solidFill>
                  <a:prstClr val="black"/>
                </a:solidFill>
                <a:latin typeface="Calibri"/>
              </a:rPr>
              <a:t> </a:t>
            </a:r>
            <a:r>
              <a:rPr lang="es-CL" sz="2100" kern="1200" dirty="0" err="1" smtClean="0">
                <a:solidFill>
                  <a:prstClr val="black"/>
                </a:solidFill>
                <a:latin typeface="Calibri"/>
              </a:rPr>
              <a:t>Goffman</a:t>
            </a:r>
            <a:r>
              <a:rPr lang="es-CL" sz="2100" kern="1200" dirty="0" smtClean="0">
                <a:solidFill>
                  <a:prstClr val="black"/>
                </a:solidFill>
                <a:latin typeface="Calibri"/>
              </a:rPr>
              <a:t>), hasta paradigmas que resaltan la </a:t>
            </a:r>
            <a:r>
              <a:rPr lang="es-CL" sz="2100" b="1" u="sng" kern="1200" dirty="0" smtClean="0">
                <a:solidFill>
                  <a:prstClr val="black"/>
                </a:solidFill>
                <a:latin typeface="Calibri"/>
              </a:rPr>
              <a:t>naturaleza dinámica y sistémica</a:t>
            </a:r>
            <a:r>
              <a:rPr lang="es-CL" sz="2100" kern="1200" dirty="0" smtClean="0">
                <a:solidFill>
                  <a:prstClr val="black"/>
                </a:solidFill>
                <a:latin typeface="Calibri"/>
              </a:rPr>
              <a:t> del proceso de estigmatización (Bruce Link).</a:t>
            </a:r>
          </a:p>
          <a:p>
            <a:pPr lvl="0" eaLnBrk="1" fontAlgn="auto" hangingPunct="1">
              <a:spcAft>
                <a:spcPts val="0"/>
              </a:spcAft>
              <a:buFont typeface="Arial" pitchFamily="34" charset="0"/>
              <a:buChar char="•"/>
            </a:pPr>
            <a:endParaRPr lang="es-CL" sz="2100" b="1" kern="1200" dirty="0" smtClean="0">
              <a:solidFill>
                <a:prstClr val="black"/>
              </a:solidFill>
              <a:latin typeface="Calibri"/>
            </a:endParaRPr>
          </a:p>
          <a:p>
            <a:pPr lvl="0" eaLnBrk="1" fontAlgn="auto" hangingPunct="1">
              <a:spcAft>
                <a:spcPts val="0"/>
              </a:spcAft>
              <a:buFont typeface="Arial" pitchFamily="34" charset="0"/>
              <a:buChar char="•"/>
            </a:pPr>
            <a:r>
              <a:rPr lang="es-CL" sz="2100" kern="1200" dirty="0" smtClean="0">
                <a:solidFill>
                  <a:prstClr val="black"/>
                </a:solidFill>
                <a:latin typeface="Calibri"/>
              </a:rPr>
              <a:t>El sociólogo Bruce Link y cols. proponen </a:t>
            </a:r>
            <a:r>
              <a:rPr lang="es-CL" sz="2100" b="1" u="sng" kern="1200" dirty="0" smtClean="0">
                <a:solidFill>
                  <a:prstClr val="black"/>
                </a:solidFill>
                <a:latin typeface="Calibri"/>
              </a:rPr>
              <a:t>que por medio del lenguaje y el proceso de “socialización”</a:t>
            </a:r>
            <a:r>
              <a:rPr lang="es-CL" sz="2100" kern="1200" dirty="0" smtClean="0">
                <a:solidFill>
                  <a:prstClr val="black"/>
                </a:solidFill>
                <a:latin typeface="Calibri"/>
              </a:rPr>
              <a:t>, las personas </a:t>
            </a:r>
            <a:r>
              <a:rPr lang="es-CL" sz="2100" b="1" u="sng" kern="1200" dirty="0" smtClean="0">
                <a:solidFill>
                  <a:prstClr val="black"/>
                </a:solidFill>
                <a:latin typeface="Calibri"/>
              </a:rPr>
              <a:t>aprenden e internalizan </a:t>
            </a:r>
            <a:r>
              <a:rPr lang="es-CL" sz="2100" b="1" kern="1200" dirty="0" smtClean="0">
                <a:solidFill>
                  <a:prstClr val="black"/>
                </a:solidFill>
                <a:latin typeface="Calibri"/>
              </a:rPr>
              <a:t>conceptos </a:t>
            </a:r>
            <a:r>
              <a:rPr lang="es-CL" sz="2100" kern="1200" dirty="0" smtClean="0">
                <a:solidFill>
                  <a:prstClr val="black"/>
                </a:solidFill>
                <a:latin typeface="Calibri"/>
              </a:rPr>
              <a:t>respecto a los individuos con una enfermedad mental, que luego se transforman en “rótulos” con los cuales se les </a:t>
            </a:r>
            <a:r>
              <a:rPr lang="es-CL" sz="2100" b="1" u="sng" kern="1200" dirty="0" smtClean="0">
                <a:solidFill>
                  <a:prstClr val="black"/>
                </a:solidFill>
                <a:latin typeface="Calibri"/>
              </a:rPr>
              <a:t>etiqueta, clasifica y discrimina</a:t>
            </a:r>
            <a:r>
              <a:rPr lang="es-CL" sz="2100" b="1" kern="1200" dirty="0" smtClean="0">
                <a:solidFill>
                  <a:prstClr val="black"/>
                </a:solidFill>
                <a:latin typeface="Calibri"/>
              </a:rPr>
              <a:t>. </a:t>
            </a:r>
          </a:p>
          <a:p>
            <a:pPr lvl="0" eaLnBrk="1" fontAlgn="auto" hangingPunct="1">
              <a:spcAft>
                <a:spcPts val="0"/>
              </a:spcAft>
              <a:buNone/>
            </a:pPr>
            <a:r>
              <a:rPr lang="es-MX" sz="2100" b="1" kern="1200" dirty="0" smtClean="0">
                <a:solidFill>
                  <a:prstClr val="black"/>
                </a:solidFill>
                <a:latin typeface="Calibri"/>
              </a:rPr>
              <a:t>	</a:t>
            </a:r>
            <a:r>
              <a:rPr lang="es-MX" sz="2100" kern="1200" dirty="0" smtClean="0">
                <a:solidFill>
                  <a:prstClr val="black"/>
                </a:solidFill>
                <a:latin typeface="Calibri"/>
              </a:rPr>
              <a:t>- </a:t>
            </a:r>
            <a:r>
              <a:rPr lang="es-MX" sz="2100" i="1" kern="1200" dirty="0" smtClean="0">
                <a:solidFill>
                  <a:prstClr val="black"/>
                </a:solidFill>
                <a:latin typeface="Calibri"/>
              </a:rPr>
              <a:t>Etiquetamiento</a:t>
            </a:r>
          </a:p>
          <a:p>
            <a:pPr lvl="0" eaLnBrk="1" fontAlgn="auto" hangingPunct="1">
              <a:spcAft>
                <a:spcPts val="0"/>
              </a:spcAft>
              <a:buNone/>
            </a:pPr>
            <a:r>
              <a:rPr lang="es-MX" sz="2100" b="1" kern="1200" dirty="0" smtClean="0">
                <a:solidFill>
                  <a:prstClr val="black"/>
                </a:solidFill>
                <a:latin typeface="Calibri"/>
              </a:rPr>
              <a:t>	- </a:t>
            </a:r>
            <a:r>
              <a:rPr lang="es-MX" sz="2100" i="1" kern="1200" dirty="0" smtClean="0">
                <a:solidFill>
                  <a:prstClr val="black"/>
                </a:solidFill>
                <a:latin typeface="Calibri"/>
              </a:rPr>
              <a:t>Estereotipos</a:t>
            </a:r>
          </a:p>
          <a:p>
            <a:pPr lvl="0" eaLnBrk="1" fontAlgn="auto" hangingPunct="1">
              <a:spcAft>
                <a:spcPts val="0"/>
              </a:spcAft>
              <a:buNone/>
            </a:pPr>
            <a:r>
              <a:rPr lang="es-MX" sz="2100" b="1" kern="1200" dirty="0" smtClean="0">
                <a:solidFill>
                  <a:prstClr val="black"/>
                </a:solidFill>
                <a:latin typeface="Calibri"/>
              </a:rPr>
              <a:t>	- </a:t>
            </a:r>
            <a:r>
              <a:rPr lang="es-MX" sz="2100" i="1" kern="1200" dirty="0" smtClean="0">
                <a:solidFill>
                  <a:prstClr val="black"/>
                </a:solidFill>
                <a:latin typeface="Calibri"/>
              </a:rPr>
              <a:t>Separación</a:t>
            </a:r>
          </a:p>
          <a:p>
            <a:pPr lvl="0" eaLnBrk="1" fontAlgn="auto" hangingPunct="1">
              <a:spcAft>
                <a:spcPts val="0"/>
              </a:spcAft>
              <a:buNone/>
            </a:pPr>
            <a:r>
              <a:rPr lang="es-MX" sz="2100" b="1" kern="1200" dirty="0" smtClean="0">
                <a:solidFill>
                  <a:prstClr val="black"/>
                </a:solidFill>
                <a:latin typeface="Calibri"/>
              </a:rPr>
              <a:t>	</a:t>
            </a:r>
            <a:r>
              <a:rPr lang="es-MX" sz="2100" kern="1200" dirty="0" smtClean="0">
                <a:solidFill>
                  <a:prstClr val="black"/>
                </a:solidFill>
                <a:latin typeface="Calibri"/>
              </a:rPr>
              <a:t>- </a:t>
            </a:r>
            <a:r>
              <a:rPr lang="es-MX" sz="2100" i="1" kern="1200" dirty="0" smtClean="0">
                <a:solidFill>
                  <a:prstClr val="black"/>
                </a:solidFill>
                <a:latin typeface="Calibri"/>
              </a:rPr>
              <a:t>Reacciones emocionales: estigmatizado y estigmatizador</a:t>
            </a:r>
          </a:p>
          <a:p>
            <a:pPr lvl="0" eaLnBrk="1" fontAlgn="auto" hangingPunct="1">
              <a:spcAft>
                <a:spcPts val="0"/>
              </a:spcAft>
              <a:buNone/>
            </a:pPr>
            <a:r>
              <a:rPr lang="es-MX" sz="2100" kern="1200" dirty="0" smtClean="0">
                <a:solidFill>
                  <a:prstClr val="black"/>
                </a:solidFill>
                <a:latin typeface="Calibri"/>
              </a:rPr>
              <a:t>	- </a:t>
            </a:r>
            <a:r>
              <a:rPr lang="es-MX" sz="2100" i="1" kern="1200" dirty="0" smtClean="0">
                <a:solidFill>
                  <a:prstClr val="black"/>
                </a:solidFill>
                <a:latin typeface="Calibri"/>
              </a:rPr>
              <a:t>Pérdida de estatus y discriminación</a:t>
            </a:r>
            <a:endParaRPr lang="en-US" sz="2100" i="1" kern="1200" dirty="0" smtClean="0">
              <a:solidFill>
                <a:prstClr val="black"/>
              </a:solidFill>
              <a:latin typeface="Calibri"/>
            </a:endParaRPr>
          </a:p>
          <a:p>
            <a:pPr>
              <a:buNone/>
            </a:pPr>
            <a:endParaRPr lang="es-CL" dirty="0"/>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Conceptualización</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a:solidFill>
            <a:schemeClr val="bg1">
              <a:lumMod val="95000"/>
            </a:schemeClr>
          </a:solidFill>
        </p:spPr>
        <p:txBody>
          <a:bodyPr>
            <a:normAutofit fontScale="85000" lnSpcReduction="20000"/>
          </a:bodyPr>
          <a:lstStyle/>
          <a:p>
            <a:pPr>
              <a:buNone/>
            </a:pPr>
            <a:r>
              <a:rPr lang="es-MX" dirty="0" smtClean="0">
                <a:solidFill>
                  <a:schemeClr val="tx1"/>
                </a:solidFill>
              </a:rPr>
              <a:t>1.- </a:t>
            </a:r>
            <a:r>
              <a:rPr lang="es-MX" b="1" dirty="0" smtClean="0">
                <a:solidFill>
                  <a:schemeClr val="tx1"/>
                </a:solidFill>
              </a:rPr>
              <a:t>Introducción</a:t>
            </a:r>
          </a:p>
          <a:p>
            <a:pPr>
              <a:buNone/>
            </a:pPr>
            <a:endParaRPr lang="es-MX" dirty="0" smtClean="0">
              <a:solidFill>
                <a:schemeClr val="tx1"/>
              </a:solidFill>
            </a:endParaRPr>
          </a:p>
          <a:p>
            <a:pPr>
              <a:buNone/>
            </a:pPr>
            <a:r>
              <a:rPr lang="es-MX" dirty="0" smtClean="0">
                <a:solidFill>
                  <a:schemeClr val="tx1"/>
                </a:solidFill>
              </a:rPr>
              <a:t>2.- </a:t>
            </a:r>
            <a:r>
              <a:rPr lang="es-MX" b="1" dirty="0" smtClean="0">
                <a:solidFill>
                  <a:schemeClr val="tx1"/>
                </a:solidFill>
              </a:rPr>
              <a:t>Salud Mental comunitaria y Estigma</a:t>
            </a:r>
          </a:p>
          <a:p>
            <a:pPr>
              <a:buNone/>
            </a:pPr>
            <a:r>
              <a:rPr lang="es-MX" dirty="0" smtClean="0">
                <a:solidFill>
                  <a:schemeClr val="tx1"/>
                </a:solidFill>
              </a:rPr>
              <a:t>	   2.1 El caso de Latinoamérica</a:t>
            </a:r>
          </a:p>
          <a:p>
            <a:pPr>
              <a:buNone/>
            </a:pPr>
            <a:r>
              <a:rPr lang="es-MX" dirty="0" smtClean="0">
                <a:solidFill>
                  <a:schemeClr val="tx1"/>
                </a:solidFill>
              </a:rPr>
              <a:t>	   2.2 El caso de Chile</a:t>
            </a:r>
          </a:p>
          <a:p>
            <a:pPr>
              <a:buNone/>
            </a:pPr>
            <a:endParaRPr lang="es-MX" dirty="0" smtClean="0">
              <a:solidFill>
                <a:schemeClr val="tx1"/>
              </a:solidFill>
            </a:endParaRPr>
          </a:p>
          <a:p>
            <a:pPr>
              <a:buNone/>
            </a:pPr>
            <a:r>
              <a:rPr lang="es-MX" dirty="0" smtClean="0">
                <a:solidFill>
                  <a:schemeClr val="tx1"/>
                </a:solidFill>
              </a:rPr>
              <a:t>3.- </a:t>
            </a:r>
            <a:r>
              <a:rPr lang="es-MX" b="1" dirty="0" smtClean="0">
                <a:solidFill>
                  <a:schemeClr val="tx1"/>
                </a:solidFill>
              </a:rPr>
              <a:t>Estigma hacia la enfermedad mental</a:t>
            </a:r>
          </a:p>
          <a:p>
            <a:pPr>
              <a:buNone/>
            </a:pPr>
            <a:r>
              <a:rPr lang="es-MX" dirty="0" smtClean="0">
                <a:solidFill>
                  <a:schemeClr val="tx1"/>
                </a:solidFill>
              </a:rPr>
              <a:t>	   3.1 Conceptualización</a:t>
            </a:r>
          </a:p>
          <a:p>
            <a:pPr>
              <a:buNone/>
            </a:pPr>
            <a:r>
              <a:rPr lang="es-MX" dirty="0" smtClean="0">
                <a:solidFill>
                  <a:schemeClr val="tx1"/>
                </a:solidFill>
              </a:rPr>
              <a:t>	   3.2 Evidencia e impacto</a:t>
            </a:r>
          </a:p>
          <a:p>
            <a:pPr>
              <a:buNone/>
            </a:pPr>
            <a:r>
              <a:rPr lang="es-MX" dirty="0" smtClean="0">
                <a:solidFill>
                  <a:schemeClr val="tx1"/>
                </a:solidFill>
              </a:rPr>
              <a:t>	</a:t>
            </a:r>
          </a:p>
          <a:p>
            <a:pPr>
              <a:buNone/>
            </a:pPr>
            <a:r>
              <a:rPr lang="es-MX" dirty="0" smtClean="0">
                <a:solidFill>
                  <a:schemeClr val="tx1"/>
                </a:solidFill>
              </a:rPr>
              <a:t>4.- </a:t>
            </a:r>
            <a:r>
              <a:rPr lang="es-MX" b="1" dirty="0" smtClean="0">
                <a:solidFill>
                  <a:schemeClr val="tx1"/>
                </a:solidFill>
              </a:rPr>
              <a:t>Iniciativas en Chile</a:t>
            </a:r>
          </a:p>
          <a:p>
            <a:pPr>
              <a:buNone/>
            </a:pPr>
            <a:r>
              <a:rPr lang="es-MX" b="1" dirty="0" smtClean="0">
                <a:solidFill>
                  <a:schemeClr val="tx1"/>
                </a:solidFill>
              </a:rPr>
              <a:t>	   </a:t>
            </a:r>
            <a:r>
              <a:rPr lang="es-MX" dirty="0" smtClean="0">
                <a:solidFill>
                  <a:schemeClr val="tx1"/>
                </a:solidFill>
              </a:rPr>
              <a:t>4.1 Cultura y estigma</a:t>
            </a:r>
          </a:p>
          <a:p>
            <a:pPr>
              <a:buNone/>
            </a:pPr>
            <a:r>
              <a:rPr lang="es-MX" b="1" dirty="0" smtClean="0">
                <a:solidFill>
                  <a:schemeClr val="tx1"/>
                </a:solidFill>
              </a:rPr>
              <a:t>        </a:t>
            </a:r>
            <a:r>
              <a:rPr lang="es-MX" dirty="0" smtClean="0">
                <a:solidFill>
                  <a:schemeClr val="tx1"/>
                </a:solidFill>
              </a:rPr>
              <a:t>4.2 Estigma desde los profesionales</a:t>
            </a:r>
          </a:p>
          <a:p>
            <a:pPr>
              <a:buNone/>
            </a:pPr>
            <a:r>
              <a:rPr lang="es-MX" b="1" dirty="0" smtClean="0">
                <a:solidFill>
                  <a:schemeClr val="tx1"/>
                </a:solidFill>
              </a:rPr>
              <a:t>        </a:t>
            </a:r>
            <a:r>
              <a:rPr lang="es-MX" dirty="0" smtClean="0">
                <a:solidFill>
                  <a:schemeClr val="tx1"/>
                </a:solidFill>
              </a:rPr>
              <a:t>4.3 Estigma en los usuarios: </a:t>
            </a:r>
            <a:r>
              <a:rPr lang="es-MX" b="1" dirty="0" smtClean="0">
                <a:solidFill>
                  <a:schemeClr val="tx1"/>
                </a:solidFill>
              </a:rPr>
              <a:t>auto-estigma </a:t>
            </a:r>
          </a:p>
          <a:p>
            <a:pPr>
              <a:buNone/>
            </a:pPr>
            <a:endParaRPr lang="es-MX" dirty="0" smtClean="0">
              <a:solidFill>
                <a:schemeClr val="tx1"/>
              </a:solidFill>
            </a:endParaRPr>
          </a:p>
          <a:p>
            <a:pPr>
              <a:buNone/>
            </a:pPr>
            <a:r>
              <a:rPr lang="es-MX" dirty="0" smtClean="0">
                <a:solidFill>
                  <a:schemeClr val="tx1"/>
                </a:solidFill>
              </a:rPr>
              <a:t>5.- </a:t>
            </a:r>
            <a:r>
              <a:rPr lang="es-MX" b="1" dirty="0" smtClean="0">
                <a:solidFill>
                  <a:schemeClr val="tx1"/>
                </a:solidFill>
              </a:rPr>
              <a:t>Conclusiones</a:t>
            </a:r>
            <a:endParaRPr lang="es-CL" dirty="0">
              <a:solidFill>
                <a:schemeClr val="tx1"/>
              </a:solidFill>
            </a:endParaRPr>
          </a:p>
        </p:txBody>
      </p:sp>
      <p:sp>
        <p:nvSpPr>
          <p:cNvPr id="4"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s-ES" sz="3600" b="1" i="0" u="none" strike="noStrike" kern="0" cap="none" spc="0" normalizeH="0" baseline="0" noProof="0" dirty="0" smtClean="0">
                <a:ln>
                  <a:noFill/>
                </a:ln>
                <a:solidFill>
                  <a:schemeClr val="bg1"/>
                </a:solidFill>
                <a:effectLst/>
                <a:uLnTx/>
                <a:uFillTx/>
                <a:latin typeface="Arial Black" pitchFamily="34" charset="0"/>
                <a:ea typeface="+mj-ea"/>
                <a:cs typeface="+mj-cs"/>
              </a:rPr>
              <a:t>Índice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Conceptualización</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
        <p:nvSpPr>
          <p:cNvPr id="7" name="2 Marcador de contenido"/>
          <p:cNvSpPr txBox="1">
            <a:spLocks/>
          </p:cNvSpPr>
          <p:nvPr/>
        </p:nvSpPr>
        <p:spPr>
          <a:xfrm>
            <a:off x="467544" y="1340768"/>
            <a:ext cx="8229600" cy="4968552"/>
          </a:xfrm>
          <a:prstGeom prst="rect">
            <a:avLst/>
          </a:prstGeom>
          <a:solidFill>
            <a:srgbClr val="EEECE1"/>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L" sz="2800" b="0" i="0" u="none" strike="noStrike" kern="1200" cap="none" spc="0" normalizeH="0" baseline="0" noProof="0" dirty="0" smtClean="0">
                <a:ln>
                  <a:noFill/>
                </a:ln>
                <a:solidFill>
                  <a:sysClr val="windowText" lastClr="000000"/>
                </a:solidFill>
                <a:effectLst/>
                <a:uLnTx/>
                <a:uFillTx/>
                <a:latin typeface="Calibri"/>
                <a:ea typeface="+mn-ea"/>
                <a:cs typeface="+mn-cs"/>
              </a:rPr>
              <a:t>El Estigma debería entenderse como un </a:t>
            </a:r>
            <a:r>
              <a:rPr kumimoji="0" lang="es-CL" sz="2800" b="1" i="0" u="none" strike="noStrike" kern="1200" cap="none" spc="0" normalizeH="0" baseline="0" noProof="0" dirty="0" smtClean="0">
                <a:ln>
                  <a:noFill/>
                </a:ln>
                <a:solidFill>
                  <a:sysClr val="windowText" lastClr="000000"/>
                </a:solidFill>
                <a:effectLst/>
                <a:uLnTx/>
                <a:uFillTx/>
                <a:latin typeface="Calibri"/>
                <a:ea typeface="+mn-ea"/>
                <a:cs typeface="+mn-cs"/>
              </a:rPr>
              <a:t>fenómeno dialéctico</a:t>
            </a:r>
            <a:r>
              <a:rPr kumimoji="0" lang="es-CL" sz="2800" b="0" i="0" u="none" strike="noStrike" kern="1200" cap="none" spc="0" normalizeH="0" baseline="0" noProof="0" dirty="0" smtClean="0">
                <a:ln>
                  <a:noFill/>
                </a:ln>
                <a:solidFill>
                  <a:sysClr val="windowText" lastClr="000000"/>
                </a:solidFill>
                <a:effectLst/>
                <a:uLnTx/>
                <a:uFillTx/>
                <a:latin typeface="Calibri"/>
                <a:ea typeface="+mn-ea"/>
                <a:cs typeface="+mn-cs"/>
              </a:rPr>
              <a:t> en el que se incluyen </a:t>
            </a:r>
            <a:r>
              <a:rPr kumimoji="0" lang="es-CL" sz="2800" b="1" i="0" u="none" strike="noStrike" kern="1200" cap="none" spc="0" normalizeH="0" baseline="0" noProof="0" dirty="0" smtClean="0">
                <a:ln>
                  <a:noFill/>
                </a:ln>
                <a:solidFill>
                  <a:sysClr val="windowText" lastClr="000000"/>
                </a:solidFill>
                <a:effectLst/>
                <a:uLnTx/>
                <a:uFillTx/>
                <a:latin typeface="Calibri"/>
                <a:ea typeface="+mn-ea"/>
                <a:cs typeface="+mn-cs"/>
              </a:rPr>
              <a:t>aspectos históricos y culturales</a:t>
            </a:r>
            <a:r>
              <a:rPr kumimoji="0" lang="es-CL" sz="2800" b="0" i="0" u="none" strike="noStrike" kern="1200" cap="none" spc="0" normalizeH="0" baseline="0" noProof="0" dirty="0" smtClean="0">
                <a:ln>
                  <a:noFill/>
                </a:ln>
                <a:solidFill>
                  <a:sysClr val="windowText" lastClr="000000"/>
                </a:solidFill>
                <a:effectLst/>
                <a:uLnTx/>
                <a:uFillTx/>
                <a:latin typeface="Calibri"/>
                <a:ea typeface="+mn-ea"/>
                <a:cs typeface="+mn-cs"/>
              </a:rPr>
              <a:t> de cada comunidad en donde se expresa.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CL" sz="28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CL" sz="2800" b="0" i="0" u="none" strike="noStrike" kern="1200" cap="none" spc="0" normalizeH="0" baseline="0" noProof="0" dirty="0" smtClean="0">
                <a:ln>
                  <a:noFill/>
                </a:ln>
                <a:solidFill>
                  <a:sysClr val="windowText" lastClr="000000"/>
                </a:solidFill>
                <a:effectLst/>
                <a:uLnTx/>
                <a:uFillTx/>
                <a:latin typeface="Calibri"/>
                <a:ea typeface="+mn-ea"/>
                <a:cs typeface="+mn-cs"/>
              </a:rPr>
              <a:t>Por consiguiente, sólo podremos comprender en su totalidad sus manifestaciones en la medida </a:t>
            </a:r>
            <a:r>
              <a:rPr kumimoji="0" lang="es-CL" sz="2800" b="1" i="0" u="none" strike="noStrike" kern="1200" cap="none" spc="0" normalizeH="0" baseline="0" noProof="0" dirty="0" smtClean="0">
                <a:ln>
                  <a:noFill/>
                </a:ln>
                <a:solidFill>
                  <a:sysClr val="windowText" lastClr="000000"/>
                </a:solidFill>
                <a:effectLst/>
                <a:uLnTx/>
                <a:uFillTx/>
                <a:latin typeface="Calibri"/>
                <a:ea typeface="+mn-ea"/>
                <a:cs typeface="+mn-cs"/>
              </a:rPr>
              <a:t>en que se incluyan todos los actores involucrados </a:t>
            </a:r>
            <a:r>
              <a:rPr kumimoji="0" lang="es-CL" sz="2800" b="0" i="0" u="none" strike="noStrike" kern="1200" cap="none" spc="0" normalizeH="0" baseline="0" noProof="0" dirty="0" smtClean="0">
                <a:ln>
                  <a:noFill/>
                </a:ln>
                <a:solidFill>
                  <a:sysClr val="windowText" lastClr="000000"/>
                </a:solidFill>
                <a:effectLst/>
                <a:uLnTx/>
                <a:uFillTx/>
                <a:latin typeface="Calibri"/>
                <a:ea typeface="+mn-ea"/>
                <a:cs typeface="+mn-cs"/>
              </a:rPr>
              <a:t>de una comunidad dada; es decir, tanto </a:t>
            </a:r>
            <a:r>
              <a:rPr kumimoji="0" lang="es-CL" sz="2800" b="1" i="0" u="none" strike="noStrike" kern="1200" cap="none" spc="0" normalizeH="0" baseline="0" noProof="0" dirty="0" smtClean="0">
                <a:ln>
                  <a:noFill/>
                </a:ln>
                <a:solidFill>
                  <a:sysClr val="windowText" lastClr="000000"/>
                </a:solidFill>
                <a:effectLst/>
                <a:uLnTx/>
                <a:uFillTx/>
                <a:latin typeface="Calibri"/>
                <a:ea typeface="+mn-ea"/>
                <a:cs typeface="+mn-cs"/>
              </a:rPr>
              <a:t>los que sufren discriminación como los individuos que la ejercen</a:t>
            </a:r>
            <a:r>
              <a:rPr kumimoji="0" lang="es-CL" sz="28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s-CL"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Evidencia e impacto</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
        <p:nvSpPr>
          <p:cNvPr id="7" name="2 Marcador de contenido"/>
          <p:cNvSpPr txBox="1">
            <a:spLocks/>
          </p:cNvSpPr>
          <p:nvPr/>
        </p:nvSpPr>
        <p:spPr>
          <a:xfrm>
            <a:off x="467544" y="2132856"/>
            <a:ext cx="8229600" cy="2592288"/>
          </a:xfrm>
          <a:prstGeom prst="rect">
            <a:avLst/>
          </a:prstGeom>
          <a:solidFill>
            <a:srgbClr val="EEECE1"/>
          </a:solidFill>
        </p:spPr>
        <p:txBody>
          <a:bodyPr vert="horz" lIns="91440" tIns="45720" rIns="91440" bIns="45720" rtlCol="0">
            <a:normAutofit/>
          </a:bodyPr>
          <a:lstStyle/>
          <a:p>
            <a:pPr marL="342900" indent="-342900" fontAlgn="auto">
              <a:spcBef>
                <a:spcPct val="20000"/>
              </a:spcBef>
              <a:spcAft>
                <a:spcPts val="0"/>
              </a:spcAft>
              <a:buFont typeface="Arial" pitchFamily="34" charset="0"/>
              <a:buChar char="•"/>
              <a:defRPr/>
            </a:pPr>
            <a:r>
              <a:rPr lang="es-MX" sz="2800" dirty="0" smtClean="0"/>
              <a:t>Diversos estudios han clasificado el estigma, principalmente, en cuatro categorías: </a:t>
            </a:r>
            <a:r>
              <a:rPr lang="es-ES" sz="2800" dirty="0" smtClean="0"/>
              <a:t>el </a:t>
            </a:r>
            <a:r>
              <a:rPr lang="es-ES" sz="2800" b="1" dirty="0" smtClean="0"/>
              <a:t>estigma público</a:t>
            </a:r>
            <a:r>
              <a:rPr lang="es-ES" sz="2800" dirty="0" smtClean="0"/>
              <a:t>, el </a:t>
            </a:r>
            <a:r>
              <a:rPr lang="es-ES" sz="2800" dirty="0" err="1" smtClean="0"/>
              <a:t>autoestigma</a:t>
            </a:r>
            <a:r>
              <a:rPr lang="es-ES" sz="2800" dirty="0" smtClean="0"/>
              <a:t>, el estigma</a:t>
            </a:r>
            <a:r>
              <a:rPr lang="es-ES" sz="2800" b="1" dirty="0" smtClean="0"/>
              <a:t> de (o desde) la familia</a:t>
            </a:r>
            <a:r>
              <a:rPr lang="es-ES" sz="2800" dirty="0" smtClean="0"/>
              <a:t>, y el </a:t>
            </a:r>
            <a:r>
              <a:rPr lang="es-ES" sz="2800" b="1" dirty="0" smtClean="0"/>
              <a:t>estigma institucional.</a:t>
            </a:r>
            <a:endParaRPr lang="es-CL" sz="2800" b="1"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CL"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Evidencia: estigma público</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
        <p:nvSpPr>
          <p:cNvPr id="7" name="2 Marcador de contenido"/>
          <p:cNvSpPr txBox="1">
            <a:spLocks/>
          </p:cNvSpPr>
          <p:nvPr/>
        </p:nvSpPr>
        <p:spPr>
          <a:xfrm>
            <a:off x="539552" y="1124744"/>
            <a:ext cx="8229600" cy="2448272"/>
          </a:xfrm>
          <a:prstGeom prst="rect">
            <a:avLst/>
          </a:prstGeom>
          <a:solidFill>
            <a:srgbClr val="EEECE1"/>
          </a:solidFill>
        </p:spPr>
        <p:txBody>
          <a:bodyPr vert="horz" lIns="91440" tIns="45720" rIns="91440" bIns="45720" rtlCol="0">
            <a:normAutofit/>
          </a:bodyPr>
          <a:lstStyle/>
          <a:p>
            <a:r>
              <a:rPr lang="es-CL" sz="2800" dirty="0" smtClean="0"/>
              <a:t>Usualmente se refiere a las </a:t>
            </a:r>
            <a:r>
              <a:rPr lang="es-CL" sz="2800" b="1" dirty="0" smtClean="0"/>
              <a:t>creencias y actitudes negativas que provienen desde personas de la comunidad (generalmente sin diagnóstico) y que se dirigen hacia los sujetos con una enfermedad mental</a:t>
            </a:r>
            <a:r>
              <a:rPr lang="es-CL" sz="2800" dirty="0" smtClean="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CL"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8" name="Picture 3"/>
          <p:cNvPicPr>
            <a:picLocks noChangeAspect="1" noChangeArrowheads="1"/>
          </p:cNvPicPr>
          <p:nvPr/>
        </p:nvPicPr>
        <p:blipFill>
          <a:blip r:embed="rId3" cstate="print"/>
          <a:srcRect/>
          <a:stretch>
            <a:fillRect/>
          </a:stretch>
        </p:blipFill>
        <p:spPr bwMode="auto">
          <a:xfrm>
            <a:off x="539552" y="3861048"/>
            <a:ext cx="8170716"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Evidencia: </a:t>
            </a:r>
            <a:r>
              <a:rPr lang="es-ES" sz="3200" kern="0" dirty="0" err="1" smtClean="0">
                <a:solidFill>
                  <a:schemeClr val="bg1"/>
                </a:solidFill>
                <a:latin typeface="+mn-lt"/>
                <a:ea typeface="+mj-ea"/>
                <a:cs typeface="+mj-cs"/>
              </a:rPr>
              <a:t>autoestigma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
        <p:nvSpPr>
          <p:cNvPr id="7" name="2 Marcador de contenido"/>
          <p:cNvSpPr txBox="1">
            <a:spLocks/>
          </p:cNvSpPr>
          <p:nvPr/>
        </p:nvSpPr>
        <p:spPr>
          <a:xfrm>
            <a:off x="539552" y="1124744"/>
            <a:ext cx="8229600" cy="5328592"/>
          </a:xfrm>
          <a:prstGeom prst="rect">
            <a:avLst/>
          </a:prstGeom>
          <a:solidFill>
            <a:srgbClr val="EEECE1"/>
          </a:solidFill>
        </p:spPr>
        <p:txBody>
          <a:bodyPr vert="horz" lIns="91440" tIns="45720" rIns="91440" bIns="45720" rtlCol="0">
            <a:normAutofit/>
          </a:bodyPr>
          <a:lstStyle/>
          <a:p>
            <a:pPr marL="342900" lvl="0" indent="-342900" fontAlgn="auto">
              <a:spcBef>
                <a:spcPct val="20000"/>
              </a:spcBef>
              <a:spcAft>
                <a:spcPts val="0"/>
              </a:spcAft>
              <a:buFont typeface="Arial" pitchFamily="34" charset="0"/>
              <a:buChar char="•"/>
            </a:pPr>
            <a:r>
              <a:rPr lang="es-CL" sz="3000" dirty="0" smtClean="0">
                <a:solidFill>
                  <a:prstClr val="black"/>
                </a:solidFill>
                <a:latin typeface="Calibri"/>
              </a:rPr>
              <a:t>Se produce cuando los </a:t>
            </a:r>
            <a:r>
              <a:rPr lang="es-CL" sz="3000" b="1" dirty="0" smtClean="0">
                <a:solidFill>
                  <a:prstClr val="black"/>
                </a:solidFill>
                <a:latin typeface="Calibri"/>
              </a:rPr>
              <a:t>usuarios son conscientes y están de acuerdo con los estereotipos y prejuicios que se dirigen hacia las personas con diagnósticos psiquiátricos</a:t>
            </a:r>
            <a:r>
              <a:rPr lang="es-CL" sz="3000" dirty="0" smtClean="0">
                <a:solidFill>
                  <a:prstClr val="black"/>
                </a:solidFill>
                <a:latin typeface="Calibri"/>
              </a:rPr>
              <a:t>, aplicando dichas creencias negativas hacia ellos mismos.</a:t>
            </a:r>
          </a:p>
          <a:p>
            <a:pPr marL="342900" lvl="0" indent="-342900" fontAlgn="auto">
              <a:spcBef>
                <a:spcPct val="20000"/>
              </a:spcBef>
              <a:spcAft>
                <a:spcPts val="0"/>
              </a:spcAft>
              <a:buFont typeface="Arial" pitchFamily="34" charset="0"/>
              <a:buChar char="•"/>
            </a:pPr>
            <a:endParaRPr lang="es-MX" sz="3000" dirty="0" smtClean="0">
              <a:solidFill>
                <a:prstClr val="black"/>
              </a:solidFill>
              <a:latin typeface="Calibri"/>
            </a:endParaRPr>
          </a:p>
          <a:p>
            <a:pPr marL="342900" lvl="0" indent="-342900" fontAlgn="auto">
              <a:spcBef>
                <a:spcPct val="20000"/>
              </a:spcBef>
              <a:spcAft>
                <a:spcPts val="0"/>
              </a:spcAft>
              <a:buFont typeface="Arial" pitchFamily="34" charset="0"/>
              <a:buChar char="•"/>
            </a:pPr>
            <a:r>
              <a:rPr lang="es-ES" sz="3000" dirty="0" smtClean="0">
                <a:solidFill>
                  <a:prstClr val="black"/>
                </a:solidFill>
                <a:latin typeface="Calibri"/>
              </a:rPr>
              <a:t>Se ha relacionado con la </a:t>
            </a:r>
            <a:r>
              <a:rPr lang="es-ES" sz="3000" b="1" dirty="0" smtClean="0">
                <a:solidFill>
                  <a:prstClr val="black"/>
                </a:solidFill>
                <a:latin typeface="Calibri"/>
              </a:rPr>
              <a:t>disminución de la calidad de vida, la escasa búsqueda de asistencia profesional, y la baja adherencia al tratamiento </a:t>
            </a:r>
            <a:r>
              <a:rPr lang="es-ES" sz="3000" dirty="0" smtClean="0">
                <a:solidFill>
                  <a:prstClr val="black"/>
                </a:solidFill>
                <a:latin typeface="Calibri"/>
              </a:rPr>
              <a:t>(</a:t>
            </a:r>
            <a:r>
              <a:rPr lang="es-ES" sz="3000" dirty="0" err="1" smtClean="0">
                <a:solidFill>
                  <a:prstClr val="black"/>
                </a:solidFill>
                <a:latin typeface="Calibri"/>
              </a:rPr>
              <a:t>Corrigan</a:t>
            </a:r>
            <a:r>
              <a:rPr lang="es-ES" sz="3000" dirty="0" smtClean="0">
                <a:solidFill>
                  <a:prstClr val="black"/>
                </a:solidFill>
                <a:latin typeface="Calibri"/>
              </a:rPr>
              <a:t>, 2012).</a:t>
            </a:r>
            <a:endParaRPr lang="es-CL" sz="3000" dirty="0" smtClean="0">
              <a:solidFill>
                <a:prstClr val="black"/>
              </a:solidFill>
              <a:latin typeface="Calibri"/>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Evidencia: estigma familiar</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
        <p:nvSpPr>
          <p:cNvPr id="7" name="2 Marcador de contenido"/>
          <p:cNvSpPr txBox="1">
            <a:spLocks/>
          </p:cNvSpPr>
          <p:nvPr/>
        </p:nvSpPr>
        <p:spPr>
          <a:xfrm>
            <a:off x="539552" y="1124744"/>
            <a:ext cx="8229600" cy="5328592"/>
          </a:xfrm>
          <a:prstGeom prst="rect">
            <a:avLst/>
          </a:prstGeom>
          <a:solidFill>
            <a:srgbClr val="EEECE1"/>
          </a:solidFill>
        </p:spPr>
        <p:txBody>
          <a:bodyPr vert="horz" lIns="91440" tIns="45720" rIns="91440" bIns="45720" rtlCol="0">
            <a:normAutofit/>
          </a:bodyPr>
          <a:lstStyle/>
          <a:p>
            <a:pPr marL="342900" lvl="0" indent="-342900" fontAlgn="auto">
              <a:spcBef>
                <a:spcPct val="20000"/>
              </a:spcBef>
              <a:spcAft>
                <a:spcPts val="0"/>
              </a:spcAft>
              <a:buFont typeface="Arial" pitchFamily="34" charset="0"/>
              <a:buChar char="•"/>
            </a:pPr>
            <a:r>
              <a:rPr lang="es-CL" sz="3200" dirty="0" smtClean="0">
                <a:solidFill>
                  <a:prstClr val="black"/>
                </a:solidFill>
                <a:latin typeface="Calibri"/>
              </a:rPr>
              <a:t>El estigma familiar se manifiesta cuando hay una </a:t>
            </a:r>
            <a:r>
              <a:rPr lang="es-CL" sz="3200" b="1" dirty="0" smtClean="0">
                <a:solidFill>
                  <a:prstClr val="black"/>
                </a:solidFill>
                <a:latin typeface="Calibri"/>
              </a:rPr>
              <a:t>devaluación social por asociación a uno o más usuarios, o bien, cuando es la propia familia la que estigmatiza</a:t>
            </a:r>
            <a:r>
              <a:rPr lang="es-CL" sz="3200" dirty="0" smtClean="0">
                <a:solidFill>
                  <a:prstClr val="black"/>
                </a:solidFill>
                <a:latin typeface="Calibri"/>
              </a:rPr>
              <a:t>.</a:t>
            </a:r>
          </a:p>
          <a:p>
            <a:pPr marL="342900" lvl="0" indent="-342900" fontAlgn="auto">
              <a:spcBef>
                <a:spcPct val="20000"/>
              </a:spcBef>
              <a:spcAft>
                <a:spcPts val="0"/>
              </a:spcAft>
              <a:buFont typeface="Arial" pitchFamily="34" charset="0"/>
              <a:buChar char="•"/>
            </a:pPr>
            <a:endParaRPr lang="es-MX" sz="3200" dirty="0" smtClean="0">
              <a:solidFill>
                <a:prstClr val="black"/>
              </a:solidFill>
              <a:latin typeface="Calibri"/>
            </a:endParaRPr>
          </a:p>
          <a:p>
            <a:pPr marL="342900" lvl="0" indent="-342900" fontAlgn="auto">
              <a:spcBef>
                <a:spcPct val="20000"/>
              </a:spcBef>
              <a:spcAft>
                <a:spcPts val="0"/>
              </a:spcAft>
              <a:buFont typeface="Arial" pitchFamily="34" charset="0"/>
              <a:buChar char="•"/>
            </a:pPr>
            <a:r>
              <a:rPr lang="es-ES" sz="3200" dirty="0" smtClean="0">
                <a:solidFill>
                  <a:prstClr val="black"/>
                </a:solidFill>
                <a:latin typeface="Calibri"/>
              </a:rPr>
              <a:t>Cabe señalar que en América Latina se ha reportado que los </a:t>
            </a:r>
            <a:r>
              <a:rPr lang="es-ES" sz="3200" b="1" dirty="0" smtClean="0">
                <a:solidFill>
                  <a:prstClr val="black"/>
                </a:solidFill>
                <a:latin typeface="Calibri"/>
              </a:rPr>
              <a:t>familiares pueden ser una fuente de prejuicios y actos discriminatorios hacia los usuarios </a:t>
            </a:r>
            <a:r>
              <a:rPr lang="es-ES" sz="3200" dirty="0" smtClean="0">
                <a:solidFill>
                  <a:prstClr val="black"/>
                </a:solidFill>
                <a:latin typeface="Calibri"/>
              </a:rPr>
              <a:t>(</a:t>
            </a:r>
            <a:r>
              <a:rPr lang="es-ES" sz="3200" dirty="0" err="1" smtClean="0">
                <a:solidFill>
                  <a:prstClr val="black"/>
                </a:solidFill>
                <a:latin typeface="Calibri"/>
              </a:rPr>
              <a:t>Chuaqui</a:t>
            </a:r>
            <a:r>
              <a:rPr lang="es-ES" sz="3200" dirty="0" smtClean="0">
                <a:solidFill>
                  <a:prstClr val="black"/>
                </a:solidFill>
                <a:latin typeface="Calibri"/>
              </a:rPr>
              <a:t>, 2005).</a:t>
            </a:r>
            <a:endParaRPr lang="es-CL" sz="3200" dirty="0" smtClean="0">
              <a:solidFill>
                <a:prstClr val="black"/>
              </a:solidFill>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CL"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Evidencia: estigma institucional</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sp>
        <p:nvSpPr>
          <p:cNvPr id="7" name="2 Marcador de contenido"/>
          <p:cNvSpPr txBox="1">
            <a:spLocks/>
          </p:cNvSpPr>
          <p:nvPr/>
        </p:nvSpPr>
        <p:spPr>
          <a:xfrm>
            <a:off x="539552" y="1124744"/>
            <a:ext cx="8229600" cy="5328592"/>
          </a:xfrm>
          <a:prstGeom prst="rect">
            <a:avLst/>
          </a:prstGeom>
          <a:solidFill>
            <a:srgbClr val="EEECE1"/>
          </a:solidFill>
        </p:spPr>
        <p:txBody>
          <a:bodyPr vert="horz" lIns="91440" tIns="45720" rIns="91440" bIns="45720" rtlCol="0">
            <a:normAutofit/>
          </a:bodyPr>
          <a:lstStyle/>
          <a:p>
            <a:pPr marL="342900" lvl="0" indent="-342900" fontAlgn="auto">
              <a:spcBef>
                <a:spcPct val="20000"/>
              </a:spcBef>
              <a:spcAft>
                <a:spcPts val="0"/>
              </a:spcAft>
              <a:buFont typeface="Arial" pitchFamily="34" charset="0"/>
              <a:buChar char="•"/>
            </a:pPr>
            <a:r>
              <a:rPr lang="es-CL" sz="3200" dirty="0" smtClean="0">
                <a:solidFill>
                  <a:prstClr val="black"/>
                </a:solidFill>
                <a:latin typeface="Calibri"/>
              </a:rPr>
              <a:t>Considera a las </a:t>
            </a:r>
            <a:r>
              <a:rPr lang="es-CL" sz="3200" b="1" dirty="0" smtClean="0">
                <a:solidFill>
                  <a:prstClr val="black"/>
                </a:solidFill>
                <a:latin typeface="Calibri"/>
              </a:rPr>
              <a:t>política</a:t>
            </a:r>
            <a:r>
              <a:rPr lang="es-CL" sz="3200" dirty="0" smtClean="0">
                <a:solidFill>
                  <a:prstClr val="black"/>
                </a:solidFill>
                <a:latin typeface="Calibri"/>
              </a:rPr>
              <a:t>s tanto de organizaciones públicas como privadas, </a:t>
            </a:r>
            <a:r>
              <a:rPr lang="es-CL" sz="3200" b="1" dirty="0" smtClean="0">
                <a:solidFill>
                  <a:prstClr val="black"/>
                </a:solidFill>
                <a:latin typeface="Calibri"/>
              </a:rPr>
              <a:t>que impiden el correcto ejercicio de derecho de los usuarios (en salud, vivienda y trabajo).</a:t>
            </a:r>
          </a:p>
          <a:p>
            <a:pPr marL="342900" lvl="0" indent="-342900" fontAlgn="auto">
              <a:spcBef>
                <a:spcPct val="20000"/>
              </a:spcBef>
              <a:spcAft>
                <a:spcPts val="0"/>
              </a:spcAft>
              <a:buFont typeface="Arial" pitchFamily="34" charset="0"/>
              <a:buChar char="•"/>
            </a:pPr>
            <a:endParaRPr lang="es-MX" sz="3200" dirty="0" smtClean="0">
              <a:solidFill>
                <a:prstClr val="black"/>
              </a:solidFill>
              <a:latin typeface="Calibri"/>
            </a:endParaRPr>
          </a:p>
          <a:p>
            <a:pPr marL="342900" lvl="0" indent="-342900" fontAlgn="auto">
              <a:spcBef>
                <a:spcPct val="20000"/>
              </a:spcBef>
              <a:spcAft>
                <a:spcPts val="0"/>
              </a:spcAft>
              <a:buFont typeface="Arial" pitchFamily="34" charset="0"/>
              <a:buChar char="•"/>
            </a:pPr>
            <a:r>
              <a:rPr lang="es-ES" sz="3200" dirty="0" smtClean="0">
                <a:solidFill>
                  <a:prstClr val="black"/>
                </a:solidFill>
                <a:latin typeface="Calibri"/>
              </a:rPr>
              <a:t>Es frecuente que </a:t>
            </a:r>
            <a:r>
              <a:rPr lang="es-ES" sz="3200" b="1" dirty="0" smtClean="0">
                <a:solidFill>
                  <a:prstClr val="black"/>
                </a:solidFill>
                <a:latin typeface="Calibri"/>
              </a:rPr>
              <a:t>las personas con enfermedad mental presenten un alto desempleo y una baja tasa de consulta sanitaria </a:t>
            </a:r>
            <a:r>
              <a:rPr lang="es-ES" sz="3200" dirty="0" smtClean="0">
                <a:solidFill>
                  <a:prstClr val="black"/>
                </a:solidFill>
                <a:latin typeface="Calibri"/>
              </a:rPr>
              <a:t>(Alvarado,  2007).</a:t>
            </a:r>
            <a:endParaRPr lang="es-CL" sz="3200" dirty="0" smtClean="0">
              <a:solidFill>
                <a:prstClr val="black"/>
              </a:solidFill>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CL"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2492375"/>
            <a:ext cx="9144000" cy="1512689"/>
          </a:xfrm>
          <a:solidFill>
            <a:schemeClr val="accent2">
              <a:lumMod val="50000"/>
            </a:schemeClr>
          </a:solidFill>
        </p:spPr>
        <p:txBody>
          <a:bodyPr anchor="ctr"/>
          <a:lstStyle/>
          <a:p>
            <a:pPr eaLnBrk="1" hangingPunct="1"/>
            <a:r>
              <a:rPr lang="es-ES" sz="4000" dirty="0" smtClean="0">
                <a:solidFill>
                  <a:schemeClr val="bg1"/>
                </a:solidFill>
              </a:rPr>
              <a:t>Iniciativas en Chile</a:t>
            </a:r>
          </a:p>
        </p:txBody>
      </p:sp>
      <p:sp>
        <p:nvSpPr>
          <p:cNvPr id="2051"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s-ES" sz="2400" b="1" dirty="0" smtClean="0">
              <a:solidFill>
                <a:srgbClr val="FF6600"/>
              </a:solidFill>
            </a:endParaRPr>
          </a:p>
          <a:p>
            <a:pPr eaLnBrk="1" hangingPunct="1">
              <a:buFontTx/>
              <a:buNone/>
            </a:pPr>
            <a:endParaRPr lang="es-ES" sz="2400" dirty="0" smtClean="0">
              <a:solidFill>
                <a:srgbClr val="FF6600"/>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6093296"/>
          </a:xfrm>
          <a:solidFill>
            <a:schemeClr val="bg1">
              <a:lumMod val="95000"/>
            </a:schemeClr>
          </a:solidFill>
        </p:spPr>
        <p:txBody>
          <a:bodyPr/>
          <a:lstStyle/>
          <a:p>
            <a:pPr>
              <a:buNone/>
            </a:pPr>
            <a:r>
              <a:rPr lang="es-CL" sz="2200" b="1" dirty="0" smtClean="0">
                <a:solidFill>
                  <a:schemeClr val="tx1"/>
                </a:solidFill>
              </a:rPr>
              <a:t>	</a:t>
            </a:r>
            <a:r>
              <a:rPr lang="es-CL" sz="2200" b="1" u="sng" dirty="0" smtClean="0">
                <a:solidFill>
                  <a:schemeClr val="tx1"/>
                </a:solidFill>
              </a:rPr>
              <a:t>Cultura y estigma</a:t>
            </a:r>
            <a:r>
              <a:rPr lang="es-CL" sz="2200" dirty="0" smtClean="0">
                <a:solidFill>
                  <a:schemeClr val="tx1"/>
                </a:solidFill>
              </a:rPr>
              <a:t> </a:t>
            </a:r>
          </a:p>
          <a:p>
            <a:pPr>
              <a:buNone/>
            </a:pPr>
            <a:endParaRPr lang="es-CL" sz="2200" dirty="0" smtClean="0">
              <a:solidFill>
                <a:schemeClr val="tx1"/>
              </a:solidFill>
            </a:endParaRPr>
          </a:p>
          <a:p>
            <a:pPr>
              <a:buNone/>
            </a:pPr>
            <a:r>
              <a:rPr lang="es-CL" sz="2200" dirty="0" smtClean="0">
                <a:solidFill>
                  <a:schemeClr val="tx1"/>
                </a:solidFill>
              </a:rPr>
              <a:t>	- Los </a:t>
            </a:r>
            <a:r>
              <a:rPr lang="es-CL" sz="2200" b="1" dirty="0" smtClean="0">
                <a:solidFill>
                  <a:schemeClr val="tx1"/>
                </a:solidFill>
              </a:rPr>
              <a:t>factores culturales juegan un rol clave en determinar los atributos </a:t>
            </a:r>
            <a:r>
              <a:rPr lang="es-CL" sz="2200" dirty="0" smtClean="0">
                <a:solidFill>
                  <a:schemeClr val="tx1"/>
                </a:solidFill>
              </a:rPr>
              <a:t>que son fuente de estigmatización entre las diferentes poblaciones.	</a:t>
            </a:r>
          </a:p>
          <a:p>
            <a:pPr>
              <a:buNone/>
            </a:pPr>
            <a:r>
              <a:rPr lang="es-CL" sz="2200" dirty="0" smtClean="0">
                <a:solidFill>
                  <a:schemeClr val="tx1"/>
                </a:solidFill>
              </a:rPr>
              <a:t>	- El estigma dificulta que las personas con trastornos mentales participen </a:t>
            </a:r>
            <a:r>
              <a:rPr lang="es-CL" sz="2200" b="1" dirty="0" smtClean="0">
                <a:solidFill>
                  <a:schemeClr val="tx1"/>
                </a:solidFill>
              </a:rPr>
              <a:t>de las prácticas sociales que culturalmente se definen como las más importantes </a:t>
            </a:r>
            <a:r>
              <a:rPr lang="es-CL" sz="2200" dirty="0" smtClean="0">
                <a:solidFill>
                  <a:schemeClr val="tx1"/>
                </a:solidFill>
              </a:rPr>
              <a:t>(“</a:t>
            </a:r>
            <a:r>
              <a:rPr lang="es-CL" sz="2200" dirty="0" err="1" smtClean="0">
                <a:solidFill>
                  <a:schemeClr val="tx1"/>
                </a:solidFill>
              </a:rPr>
              <a:t>What</a:t>
            </a:r>
            <a:r>
              <a:rPr lang="es-CL" sz="2200" dirty="0" smtClean="0">
                <a:solidFill>
                  <a:schemeClr val="tx1"/>
                </a:solidFill>
              </a:rPr>
              <a:t> </a:t>
            </a:r>
            <a:r>
              <a:rPr lang="es-CL" sz="2200" dirty="0" err="1" smtClean="0">
                <a:solidFill>
                  <a:schemeClr val="tx1"/>
                </a:solidFill>
              </a:rPr>
              <a:t>Matter</a:t>
            </a:r>
            <a:r>
              <a:rPr lang="es-CL" sz="2200" dirty="0" smtClean="0">
                <a:solidFill>
                  <a:schemeClr val="tx1"/>
                </a:solidFill>
              </a:rPr>
              <a:t> </a:t>
            </a:r>
            <a:r>
              <a:rPr lang="es-CL" sz="2200" dirty="0" err="1" smtClean="0">
                <a:solidFill>
                  <a:schemeClr val="tx1"/>
                </a:solidFill>
              </a:rPr>
              <a:t>Most</a:t>
            </a:r>
            <a:r>
              <a:rPr lang="es-CL" sz="2200" dirty="0" smtClean="0">
                <a:solidFill>
                  <a:schemeClr val="tx1"/>
                </a:solidFill>
              </a:rPr>
              <a:t>”) para un grupo social determinado. Es decir, la integración social de las personas depende de si pueden o no realizar actividades que son relevantes para su contexto.  	</a:t>
            </a:r>
          </a:p>
          <a:p>
            <a:pPr>
              <a:buNone/>
            </a:pPr>
            <a:r>
              <a:rPr lang="es-CL" sz="2200" dirty="0" smtClean="0">
                <a:solidFill>
                  <a:schemeClr val="tx1"/>
                </a:solidFill>
              </a:rPr>
              <a:t>	- Estudio que considera </a:t>
            </a:r>
            <a:r>
              <a:rPr lang="es-CL" sz="2200" b="1" dirty="0" smtClean="0">
                <a:solidFill>
                  <a:schemeClr val="tx1"/>
                </a:solidFill>
              </a:rPr>
              <a:t>la exploración cualitativa de aspectos socioculturales involucrados en el estigma en 20 usuarios </a:t>
            </a:r>
            <a:r>
              <a:rPr lang="es-CL" sz="2200" dirty="0" smtClean="0">
                <a:solidFill>
                  <a:schemeClr val="tx1"/>
                </a:solidFill>
              </a:rPr>
              <a:t>con trastornos mentales severos de La </a:t>
            </a:r>
            <a:r>
              <a:rPr lang="es-CL" sz="2200" dirty="0" err="1" smtClean="0">
                <a:solidFill>
                  <a:schemeClr val="tx1"/>
                </a:solidFill>
              </a:rPr>
              <a:t>Pintana</a:t>
            </a:r>
            <a:r>
              <a:rPr lang="es-CL" sz="2200" dirty="0" smtClean="0">
                <a:solidFill>
                  <a:schemeClr val="tx1"/>
                </a:solidFill>
              </a:rPr>
              <a:t>, San Ramón y La Granja.</a:t>
            </a:r>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ES" sz="3200" kern="0" dirty="0" smtClean="0">
                <a:solidFill>
                  <a:schemeClr val="bg1"/>
                </a:solidFill>
                <a:latin typeface="+mn-lt"/>
              </a:rPr>
              <a:t>Iniciativas en Chile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4176464"/>
          </a:xfrm>
          <a:solidFill>
            <a:schemeClr val="bg1">
              <a:lumMod val="95000"/>
            </a:schemeClr>
          </a:solidFill>
        </p:spPr>
        <p:txBody>
          <a:bodyPr>
            <a:normAutofit lnSpcReduction="10000"/>
          </a:bodyPr>
          <a:lstStyle/>
          <a:p>
            <a:pPr>
              <a:buNone/>
            </a:pPr>
            <a:r>
              <a:rPr lang="es-CL" sz="2300" b="1" dirty="0" smtClean="0">
                <a:solidFill>
                  <a:schemeClr val="tx1"/>
                </a:solidFill>
              </a:rPr>
              <a:t>	</a:t>
            </a:r>
            <a:r>
              <a:rPr lang="es-MX" sz="2300" b="1" u="sng" dirty="0" smtClean="0">
                <a:solidFill>
                  <a:schemeClr val="tx1"/>
                </a:solidFill>
              </a:rPr>
              <a:t>Estigma desde los profesionales de la salud</a:t>
            </a:r>
            <a:endParaRPr lang="es-MX" sz="2300" dirty="0" smtClean="0">
              <a:solidFill>
                <a:schemeClr val="tx1"/>
              </a:solidFill>
            </a:endParaRPr>
          </a:p>
          <a:p>
            <a:pPr>
              <a:buNone/>
            </a:pPr>
            <a:endParaRPr lang="es-MX" sz="2300" dirty="0" smtClean="0">
              <a:solidFill>
                <a:schemeClr val="tx1"/>
              </a:solidFill>
            </a:endParaRPr>
          </a:p>
          <a:p>
            <a:pPr>
              <a:buNone/>
            </a:pPr>
            <a:r>
              <a:rPr lang="es-MX" sz="2300" dirty="0" smtClean="0">
                <a:solidFill>
                  <a:schemeClr val="tx1"/>
                </a:solidFill>
              </a:rPr>
              <a:t>	- Evaluación de las actitudes, percepciones y nivel de acuerdo de diferentes prestadores de servicios de salud respecto a la enfermedad mental y el </a:t>
            </a:r>
            <a:r>
              <a:rPr lang="es-MX" sz="2300" i="1" dirty="0" err="1" smtClean="0">
                <a:solidFill>
                  <a:schemeClr val="tx1"/>
                </a:solidFill>
              </a:rPr>
              <a:t>Recovery</a:t>
            </a:r>
            <a:r>
              <a:rPr lang="es-MX" sz="2300" dirty="0" smtClean="0">
                <a:solidFill>
                  <a:schemeClr val="tx1"/>
                </a:solidFill>
              </a:rPr>
              <a:t>.</a:t>
            </a:r>
          </a:p>
          <a:p>
            <a:pPr>
              <a:buNone/>
            </a:pPr>
            <a:r>
              <a:rPr lang="es-MX" sz="2300" dirty="0" smtClean="0">
                <a:solidFill>
                  <a:schemeClr val="tx1"/>
                </a:solidFill>
              </a:rPr>
              <a:t>	- Experiencia en la I Jornada de Salud Mental Comunitaria (141 participantes). Alianza con servicios de salud del sur de Chile para validación regional.</a:t>
            </a:r>
          </a:p>
          <a:p>
            <a:pPr>
              <a:buNone/>
            </a:pPr>
            <a:r>
              <a:rPr lang="es-MX" sz="2300" dirty="0" smtClean="0">
                <a:solidFill>
                  <a:schemeClr val="tx1"/>
                </a:solidFill>
              </a:rPr>
              <a:t>	- Colaboración con el Centro de Adicciones y Salud Mental (CAMH).</a:t>
            </a:r>
          </a:p>
          <a:p>
            <a:endParaRPr lang="es-MX" sz="2300" dirty="0" smtClean="0"/>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ES" sz="3200" kern="0" dirty="0" smtClean="0">
                <a:solidFill>
                  <a:schemeClr val="bg1"/>
                </a:solidFill>
                <a:latin typeface="+mn-lt"/>
              </a:rPr>
              <a:t>Iniciativas en Chile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616624"/>
          </a:xfrm>
          <a:solidFill>
            <a:schemeClr val="bg1">
              <a:lumMod val="95000"/>
            </a:schemeClr>
          </a:solidFill>
        </p:spPr>
        <p:txBody>
          <a:bodyPr/>
          <a:lstStyle/>
          <a:p>
            <a:r>
              <a:rPr lang="es-MX" sz="2300" b="1" u="sng" dirty="0" smtClean="0">
                <a:solidFill>
                  <a:schemeClr val="tx1"/>
                </a:solidFill>
              </a:rPr>
              <a:t>Intervención en tiempo crítico (CTI)</a:t>
            </a:r>
          </a:p>
          <a:p>
            <a:endParaRPr lang="es-MX" sz="2300" dirty="0" smtClean="0">
              <a:solidFill>
                <a:schemeClr val="tx1"/>
              </a:solidFill>
            </a:endParaRPr>
          </a:p>
          <a:p>
            <a:pPr>
              <a:buNone/>
            </a:pPr>
            <a:r>
              <a:rPr lang="es-MX" sz="2300" dirty="0" smtClean="0">
                <a:solidFill>
                  <a:schemeClr val="tx1"/>
                </a:solidFill>
              </a:rPr>
              <a:t>	- Ensayo clínico aleatorio </a:t>
            </a:r>
            <a:r>
              <a:rPr lang="es-MX" sz="2300" dirty="0" err="1" smtClean="0">
                <a:solidFill>
                  <a:schemeClr val="tx1"/>
                </a:solidFill>
              </a:rPr>
              <a:t>multicéntrico</a:t>
            </a:r>
            <a:r>
              <a:rPr lang="es-MX" sz="2300" dirty="0" smtClean="0">
                <a:solidFill>
                  <a:schemeClr val="tx1"/>
                </a:solidFill>
              </a:rPr>
              <a:t> (Río de Janeiro, Santiago y Bs. Aires). Intervención comunitaria, con pares y trabajadores comunitarios, diseñados para personas con psicosis.</a:t>
            </a:r>
          </a:p>
          <a:p>
            <a:pPr>
              <a:buNone/>
            </a:pPr>
            <a:r>
              <a:rPr lang="es-MX" sz="2300" dirty="0" smtClean="0">
                <a:solidFill>
                  <a:schemeClr val="tx1"/>
                </a:solidFill>
              </a:rPr>
              <a:t>	- Identificación de barreras y facilitadores de pares (usuarios y ex-usuarios) y trabajadores comunitarios en el rol de prestadores de servicios socio-sanitarios</a:t>
            </a:r>
            <a:r>
              <a:rPr lang="es-MX" sz="2400" dirty="0" smtClean="0">
                <a:solidFill>
                  <a:schemeClr val="tx1"/>
                </a:solidFill>
              </a:rPr>
              <a:t>.</a:t>
            </a:r>
            <a:endParaRPr lang="es-CL" sz="2400" dirty="0" smtClean="0">
              <a:solidFill>
                <a:schemeClr val="tx1"/>
              </a:solidFill>
            </a:endParaRPr>
          </a:p>
          <a:p>
            <a:endParaRPr lang="es-MX" sz="2300" dirty="0" smtClean="0">
              <a:solidFill>
                <a:schemeClr val="tx1"/>
              </a:solidFill>
            </a:endParaRPr>
          </a:p>
          <a:p>
            <a:r>
              <a:rPr lang="es-MX" sz="2300" b="1" u="sng" dirty="0" smtClean="0">
                <a:solidFill>
                  <a:schemeClr val="tx1"/>
                </a:solidFill>
              </a:rPr>
              <a:t>Revisión sistemática de intervenciones anti-estigma en países de bajo y mediano ingreso</a:t>
            </a:r>
            <a:r>
              <a:rPr lang="es-MX" sz="2300" b="1" dirty="0" smtClean="0">
                <a:solidFill>
                  <a:schemeClr val="tx1"/>
                </a:solidFill>
              </a:rPr>
              <a:t>.</a:t>
            </a:r>
            <a:endParaRPr lang="es-CL" sz="2400" dirty="0" smtClean="0">
              <a:solidFill>
                <a:schemeClr val="tx1"/>
              </a:solidFill>
            </a:endParaRPr>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ES" sz="3200" kern="0" dirty="0" smtClean="0">
                <a:solidFill>
                  <a:schemeClr val="bg1"/>
                </a:solidFill>
                <a:latin typeface="+mn-lt"/>
              </a:rPr>
              <a:t>Iniciativas en Chile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2492375"/>
            <a:ext cx="9144000" cy="1800721"/>
          </a:xfrm>
          <a:solidFill>
            <a:schemeClr val="accent2">
              <a:lumMod val="50000"/>
            </a:schemeClr>
          </a:solidFill>
        </p:spPr>
        <p:txBody>
          <a:bodyPr anchor="ctr"/>
          <a:lstStyle/>
          <a:p>
            <a:pPr eaLnBrk="1" hangingPunct="1"/>
            <a:r>
              <a:rPr lang="es-ES" sz="4000" b="1" dirty="0" smtClean="0">
                <a:solidFill>
                  <a:schemeClr val="bg1"/>
                </a:solidFill>
                <a:effectLst/>
              </a:rPr>
              <a:t>Introducción</a:t>
            </a:r>
          </a:p>
        </p:txBody>
      </p:sp>
      <p:sp>
        <p:nvSpPr>
          <p:cNvPr id="2051"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s-ES" sz="2400" b="1" dirty="0" smtClean="0">
              <a:solidFill>
                <a:srgbClr val="FF6600"/>
              </a:solidFill>
            </a:endParaRPr>
          </a:p>
          <a:p>
            <a:pPr eaLnBrk="1" hangingPunct="1">
              <a:buFontTx/>
              <a:buNone/>
            </a:pPr>
            <a:endParaRPr lang="es-ES" sz="2400" dirty="0" smtClean="0">
              <a:solidFill>
                <a:srgbClr val="FF6600"/>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2348881"/>
            <a:ext cx="9144000" cy="1800200"/>
          </a:xfrm>
          <a:solidFill>
            <a:schemeClr val="accent2">
              <a:lumMod val="50000"/>
            </a:schemeClr>
          </a:solidFill>
        </p:spPr>
        <p:txBody>
          <a:bodyPr anchor="ctr"/>
          <a:lstStyle/>
          <a:p>
            <a:pPr eaLnBrk="1" hangingPunct="1"/>
            <a:r>
              <a:rPr lang="es-ES" sz="4000" dirty="0" smtClean="0">
                <a:solidFill>
                  <a:schemeClr val="bg1"/>
                </a:solidFill>
              </a:rPr>
              <a:t>Intervención en Auto-Estigma</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4176464"/>
          </a:xfrm>
          <a:solidFill>
            <a:schemeClr val="bg1">
              <a:lumMod val="95000"/>
            </a:schemeClr>
          </a:solidFill>
        </p:spPr>
        <p:txBody>
          <a:bodyPr>
            <a:normAutofit/>
          </a:bodyPr>
          <a:lstStyle/>
          <a:p>
            <a:pPr>
              <a:buNone/>
            </a:pPr>
            <a:r>
              <a:rPr lang="es-CL" sz="2300" b="1" dirty="0" smtClean="0">
                <a:solidFill>
                  <a:schemeClr val="tx1"/>
                </a:solidFill>
              </a:rPr>
              <a:t>	</a:t>
            </a:r>
          </a:p>
          <a:p>
            <a:pPr algn="just">
              <a:buNone/>
            </a:pPr>
            <a:endParaRPr lang="es-CL" sz="2300" b="1" dirty="0">
              <a:solidFill>
                <a:schemeClr val="tx1"/>
              </a:solidFill>
            </a:endParaRPr>
          </a:p>
          <a:p>
            <a:pPr algn="just">
              <a:buNone/>
            </a:pPr>
            <a:r>
              <a:rPr lang="es-CL" sz="2300" b="1" dirty="0" smtClean="0">
                <a:solidFill>
                  <a:schemeClr val="tx1"/>
                </a:solidFill>
              </a:rPr>
              <a:t>    </a:t>
            </a:r>
            <a:r>
              <a:rPr lang="es-CL" sz="2000" dirty="0" smtClean="0">
                <a:solidFill>
                  <a:schemeClr val="tx1"/>
                </a:solidFill>
              </a:rPr>
              <a:t> </a:t>
            </a:r>
            <a:r>
              <a:rPr lang="es-CL" sz="2000" dirty="0">
                <a:solidFill>
                  <a:schemeClr val="tx1"/>
                </a:solidFill>
              </a:rPr>
              <a:t>Evaluar la efectividad de una intervención psicosocial en autoestigma para </a:t>
            </a:r>
            <a:r>
              <a:rPr lang="es-CL" sz="2000" b="1" dirty="0">
                <a:solidFill>
                  <a:schemeClr val="tx1"/>
                </a:solidFill>
              </a:rPr>
              <a:t>mejorar la adherencia al tratamiento y la calidad de vida </a:t>
            </a:r>
            <a:r>
              <a:rPr lang="es-CL" sz="2000" dirty="0">
                <a:solidFill>
                  <a:schemeClr val="tx1"/>
                </a:solidFill>
              </a:rPr>
              <a:t>en personas con diagnóstico de un trastorno mental severo, que estén en control en dos Centros Comunitarios de Salud Mental (</a:t>
            </a:r>
            <a:r>
              <a:rPr lang="es-CL" sz="2000" dirty="0" err="1">
                <a:solidFill>
                  <a:schemeClr val="tx1"/>
                </a:solidFill>
              </a:rPr>
              <a:t>ConCón</a:t>
            </a:r>
            <a:r>
              <a:rPr lang="es-CL" sz="2000" dirty="0">
                <a:solidFill>
                  <a:schemeClr val="tx1"/>
                </a:solidFill>
              </a:rPr>
              <a:t> y Colina).</a:t>
            </a:r>
            <a:endParaRPr lang="es-MX" sz="2300" dirty="0" smtClean="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defRPr/>
            </a:pPr>
            <a:r>
              <a:rPr lang="es-MX" sz="3200" b="1" dirty="0">
                <a:solidFill>
                  <a:schemeClr val="bg1"/>
                </a:solidFill>
                <a:latin typeface="+mn-lt"/>
              </a:rPr>
              <a:t>Propósito</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13599397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4176464"/>
          </a:xfrm>
          <a:solidFill>
            <a:schemeClr val="bg1">
              <a:lumMod val="95000"/>
            </a:schemeClr>
          </a:solidFill>
        </p:spPr>
        <p:txBody>
          <a:bodyPr>
            <a:normAutofit/>
          </a:bodyPr>
          <a:lstStyle/>
          <a:p>
            <a:pPr marL="514350" indent="-514350">
              <a:buFont typeface="+mj-lt"/>
              <a:buAutoNum type="arabicPeriod"/>
            </a:pPr>
            <a:r>
              <a:rPr lang="es-CL" sz="2000" dirty="0">
                <a:solidFill>
                  <a:schemeClr val="tx1"/>
                </a:solidFill>
              </a:rPr>
              <a:t>Ensayo </a:t>
            </a:r>
            <a:r>
              <a:rPr lang="es-CL" sz="2000" b="1" dirty="0">
                <a:solidFill>
                  <a:schemeClr val="tx1"/>
                </a:solidFill>
              </a:rPr>
              <a:t>clínico aleatorio ciego</a:t>
            </a:r>
          </a:p>
          <a:p>
            <a:pPr marL="514350" indent="-514350">
              <a:buFont typeface="+mj-lt"/>
              <a:buAutoNum type="arabicPeriod"/>
            </a:pPr>
            <a:r>
              <a:rPr lang="es-CL" sz="2000" dirty="0">
                <a:solidFill>
                  <a:schemeClr val="tx1"/>
                </a:solidFill>
              </a:rPr>
              <a:t>Grupo de intervención y grupo control</a:t>
            </a:r>
          </a:p>
          <a:p>
            <a:pPr marL="514350" indent="-514350">
              <a:buFont typeface="+mj-lt"/>
              <a:buAutoNum type="arabicPeriod"/>
            </a:pPr>
            <a:r>
              <a:rPr lang="es-CL" sz="2000" dirty="0">
                <a:solidFill>
                  <a:schemeClr val="tx1"/>
                </a:solidFill>
              </a:rPr>
              <a:t>Asignación al azar</a:t>
            </a:r>
          </a:p>
          <a:p>
            <a:pPr marL="514350" indent="-514350">
              <a:buFont typeface="+mj-lt"/>
              <a:buAutoNum type="arabicPeriod"/>
            </a:pPr>
            <a:r>
              <a:rPr lang="es-CL" sz="2000" dirty="0">
                <a:solidFill>
                  <a:schemeClr val="tx1"/>
                </a:solidFill>
              </a:rPr>
              <a:t>Dos dispositivos ambulatorios de salud mental</a:t>
            </a:r>
          </a:p>
          <a:p>
            <a:pPr marL="514350" indent="-514350">
              <a:buFont typeface="+mj-lt"/>
              <a:buAutoNum type="arabicPeriod"/>
            </a:pPr>
            <a:r>
              <a:rPr lang="es-CL" sz="2000" dirty="0">
                <a:solidFill>
                  <a:schemeClr val="tx1"/>
                </a:solidFill>
              </a:rPr>
              <a:t>El grupo de intervención de </a:t>
            </a:r>
            <a:r>
              <a:rPr lang="es-CL" sz="2000" b="1" dirty="0">
                <a:solidFill>
                  <a:schemeClr val="tx1"/>
                </a:solidFill>
              </a:rPr>
              <a:t>forma adicional a sus tratamientos habituales participa de una intervención para reducir el auto-estigma </a:t>
            </a:r>
          </a:p>
          <a:p>
            <a:pPr marL="514350" indent="-514350">
              <a:buFont typeface="+mj-lt"/>
              <a:buAutoNum type="arabicPeriod"/>
            </a:pPr>
            <a:r>
              <a:rPr lang="es-CL" sz="2000" dirty="0">
                <a:solidFill>
                  <a:schemeClr val="tx1"/>
                </a:solidFill>
              </a:rPr>
              <a:t>Por consideraciones éticas, de tener éxito, los participantes del grupo control serán intervenidos con el programa por sus propios equipos de salud, una vez finalizado el tiempo de seguimiento de este estudio. </a:t>
            </a:r>
          </a:p>
          <a:p>
            <a:endParaRPr lang="es-MX" sz="2300" dirty="0" smtClean="0"/>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ES" sz="3200" kern="0" dirty="0" smtClean="0">
                <a:solidFill>
                  <a:schemeClr val="bg1"/>
                </a:solidFill>
                <a:latin typeface="+mn-lt"/>
              </a:rPr>
              <a:t>Diseño de Investigación </a:t>
            </a:r>
          </a:p>
        </p:txBody>
      </p:sp>
    </p:spTree>
    <p:extLst>
      <p:ext uri="{BB962C8B-B14F-4D97-AF65-F5344CB8AC3E}">
        <p14:creationId xmlns:p14="http://schemas.microsoft.com/office/powerpoint/2010/main" xmlns="" val="1814854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43 Rectángulo"/>
          <p:cNvSpPr/>
          <p:nvPr/>
        </p:nvSpPr>
        <p:spPr>
          <a:xfrm>
            <a:off x="-1" y="46302"/>
            <a:ext cx="3435235" cy="4358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5" name="4 Recortar rectángulo de esquina diagonal"/>
          <p:cNvSpPr/>
          <p:nvPr/>
        </p:nvSpPr>
        <p:spPr>
          <a:xfrm>
            <a:off x="3263787" y="462393"/>
            <a:ext cx="3503814" cy="615142"/>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t>Reclutamiento</a:t>
            </a:r>
            <a:endParaRPr lang="es-CL" dirty="0"/>
          </a:p>
        </p:txBody>
      </p:sp>
      <p:sp>
        <p:nvSpPr>
          <p:cNvPr id="11" name="10 Recortar rectángulo de esquina diagonal"/>
          <p:cNvSpPr/>
          <p:nvPr/>
        </p:nvSpPr>
        <p:spPr>
          <a:xfrm>
            <a:off x="3263787" y="1612661"/>
            <a:ext cx="3503813" cy="548641"/>
          </a:xfrm>
          <a:prstGeom prst="snip2Diag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dirty="0" smtClean="0"/>
              <a:t>Línea Base (evaluación inicial)</a:t>
            </a:r>
            <a:endParaRPr lang="es-CL" dirty="0"/>
          </a:p>
        </p:txBody>
      </p:sp>
      <p:sp>
        <p:nvSpPr>
          <p:cNvPr id="13" name="12 Recortar rectángulo de esquina diagonal"/>
          <p:cNvSpPr/>
          <p:nvPr/>
        </p:nvSpPr>
        <p:spPr>
          <a:xfrm>
            <a:off x="3779912" y="2708920"/>
            <a:ext cx="3528752" cy="565265"/>
          </a:xfrm>
          <a:prstGeom prst="snip2Diag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dirty="0" smtClean="0"/>
              <a:t>Asignación aleatoria </a:t>
            </a:r>
            <a:endParaRPr lang="es-CL" dirty="0"/>
          </a:p>
        </p:txBody>
      </p:sp>
      <p:sp>
        <p:nvSpPr>
          <p:cNvPr id="14" name="13 Recortar rectángulo de esquina diagonal"/>
          <p:cNvSpPr/>
          <p:nvPr/>
        </p:nvSpPr>
        <p:spPr>
          <a:xfrm>
            <a:off x="1739439" y="3640975"/>
            <a:ext cx="1695796" cy="532014"/>
          </a:xfrm>
          <a:prstGeom prst="snip2Diag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dirty="0" smtClean="0"/>
              <a:t>Grupo intervención</a:t>
            </a:r>
            <a:endParaRPr lang="es-CL" dirty="0"/>
          </a:p>
        </p:txBody>
      </p:sp>
      <p:sp>
        <p:nvSpPr>
          <p:cNvPr id="15" name="14 Recortar rectángulo de esquina diagonal"/>
          <p:cNvSpPr/>
          <p:nvPr/>
        </p:nvSpPr>
        <p:spPr>
          <a:xfrm>
            <a:off x="5090506" y="3640975"/>
            <a:ext cx="1677093" cy="532014"/>
          </a:xfrm>
          <a:prstGeom prst="snip2Diag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dirty="0" smtClean="0"/>
              <a:t>Grupo </a:t>
            </a:r>
          </a:p>
          <a:p>
            <a:pPr algn="ctr"/>
            <a:r>
              <a:rPr lang="es-CL" dirty="0" smtClean="0"/>
              <a:t>control</a:t>
            </a:r>
            <a:endParaRPr lang="es-CL" dirty="0"/>
          </a:p>
        </p:txBody>
      </p:sp>
      <p:sp>
        <p:nvSpPr>
          <p:cNvPr id="16" name="15 Recortar rectángulo de esquina diagonal"/>
          <p:cNvSpPr/>
          <p:nvPr/>
        </p:nvSpPr>
        <p:spPr>
          <a:xfrm>
            <a:off x="1767493" y="4829693"/>
            <a:ext cx="3388476" cy="548640"/>
          </a:xfrm>
          <a:prstGeom prst="snip2Diag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b="1" dirty="0" smtClean="0"/>
              <a:t>Evaluación final </a:t>
            </a:r>
            <a:endParaRPr lang="es-CL" b="1" dirty="0"/>
          </a:p>
        </p:txBody>
      </p:sp>
      <p:sp>
        <p:nvSpPr>
          <p:cNvPr id="17" name="16 Recortar rectángulo de esquina diagonal"/>
          <p:cNvSpPr/>
          <p:nvPr/>
        </p:nvSpPr>
        <p:spPr>
          <a:xfrm>
            <a:off x="4725785" y="5769033"/>
            <a:ext cx="3429000" cy="581891"/>
          </a:xfrm>
          <a:prstGeom prst="snip2Diag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dirty="0" smtClean="0"/>
              <a:t>Evaluación de seguimiento</a:t>
            </a:r>
            <a:endParaRPr lang="es-CL" dirty="0"/>
          </a:p>
        </p:txBody>
      </p:sp>
      <p:sp>
        <p:nvSpPr>
          <p:cNvPr id="24" name="23 Flecha abajo"/>
          <p:cNvSpPr/>
          <p:nvPr/>
        </p:nvSpPr>
        <p:spPr>
          <a:xfrm flipH="1">
            <a:off x="5251045" y="1097280"/>
            <a:ext cx="217430" cy="515380"/>
          </a:xfrm>
          <a:prstGeom prst="downArrow">
            <a:avLst/>
          </a:prstGeom>
          <a:solidFill>
            <a:schemeClr val="accent3">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L" dirty="0">
              <a:solidFill>
                <a:srgbClr val="FF0000"/>
              </a:solidFill>
            </a:endParaRPr>
          </a:p>
        </p:txBody>
      </p:sp>
      <p:sp>
        <p:nvSpPr>
          <p:cNvPr id="25" name="24 Flecha abajo"/>
          <p:cNvSpPr/>
          <p:nvPr/>
        </p:nvSpPr>
        <p:spPr>
          <a:xfrm>
            <a:off x="6012160" y="2204864"/>
            <a:ext cx="243147" cy="482144"/>
          </a:xfrm>
          <a:prstGeom prst="downArrow">
            <a:avLst>
              <a:gd name="adj1" fmla="val 50000"/>
              <a:gd name="adj2" fmla="val 43103"/>
            </a:avLst>
          </a:prstGeom>
          <a:solidFill>
            <a:schemeClr val="accent3">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L"/>
          </a:p>
        </p:txBody>
      </p:sp>
      <p:sp>
        <p:nvSpPr>
          <p:cNvPr id="34" name="33 Flecha izquierda, derecha y arriba"/>
          <p:cNvSpPr/>
          <p:nvPr/>
        </p:nvSpPr>
        <p:spPr>
          <a:xfrm>
            <a:off x="3790601" y="3441469"/>
            <a:ext cx="935184" cy="731520"/>
          </a:xfrm>
          <a:prstGeom prst="leftRightUpArrow">
            <a:avLst/>
          </a:prstGeom>
          <a:solidFill>
            <a:schemeClr val="accent3">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L"/>
          </a:p>
        </p:txBody>
      </p:sp>
      <p:sp>
        <p:nvSpPr>
          <p:cNvPr id="35" name="34 Flecha abajo"/>
          <p:cNvSpPr/>
          <p:nvPr/>
        </p:nvSpPr>
        <p:spPr>
          <a:xfrm>
            <a:off x="2587336" y="4272742"/>
            <a:ext cx="280555" cy="407322"/>
          </a:xfrm>
          <a:prstGeom prst="downArrow">
            <a:avLst/>
          </a:prstGeom>
          <a:solidFill>
            <a:schemeClr val="accent3">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L"/>
          </a:p>
        </p:txBody>
      </p:sp>
      <p:sp>
        <p:nvSpPr>
          <p:cNvPr id="36" name="35 Flecha izquierda y arriba"/>
          <p:cNvSpPr/>
          <p:nvPr/>
        </p:nvSpPr>
        <p:spPr>
          <a:xfrm>
            <a:off x="5251045" y="4422372"/>
            <a:ext cx="434861" cy="814647"/>
          </a:xfrm>
          <a:prstGeom prst="leftUpArrow">
            <a:avLst/>
          </a:prstGeom>
          <a:solidFill>
            <a:schemeClr val="accent3">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L"/>
          </a:p>
        </p:txBody>
      </p:sp>
      <p:sp>
        <p:nvSpPr>
          <p:cNvPr id="39" name="38 Flecha izquierda y arriba"/>
          <p:cNvSpPr/>
          <p:nvPr/>
        </p:nvSpPr>
        <p:spPr>
          <a:xfrm flipH="1">
            <a:off x="3263786" y="5586153"/>
            <a:ext cx="1150272" cy="764770"/>
          </a:xfrm>
          <a:prstGeom prst="leftUpArrow">
            <a:avLst/>
          </a:prstGeom>
          <a:solidFill>
            <a:schemeClr val="accent3">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L"/>
          </a:p>
        </p:txBody>
      </p:sp>
      <p:sp>
        <p:nvSpPr>
          <p:cNvPr id="40" name="39 CuadroTexto"/>
          <p:cNvSpPr txBox="1"/>
          <p:nvPr/>
        </p:nvSpPr>
        <p:spPr>
          <a:xfrm>
            <a:off x="1162999" y="4172989"/>
            <a:ext cx="1047407" cy="365760"/>
          </a:xfrm>
          <a:prstGeom prst="rect">
            <a:avLst/>
          </a:prstGeom>
          <a:noFill/>
        </p:spPr>
        <p:txBody>
          <a:bodyPr wrap="square" rtlCol="0">
            <a:spAutoFit/>
          </a:bodyPr>
          <a:lstStyle/>
          <a:p>
            <a:r>
              <a:rPr lang="es-CL" b="1" dirty="0" smtClean="0">
                <a:solidFill>
                  <a:schemeClr val="tx1">
                    <a:lumMod val="95000"/>
                    <a:lumOff val="5000"/>
                  </a:schemeClr>
                </a:solidFill>
                <a:effectLst>
                  <a:outerShdw blurRad="38100" dist="38100" dir="2700000" algn="tl">
                    <a:srgbClr val="000000">
                      <a:alpha val="43137"/>
                    </a:srgbClr>
                  </a:outerShdw>
                </a:effectLst>
              </a:rPr>
              <a:t>3 Meses</a:t>
            </a:r>
            <a:endParaRPr lang="es-CL" b="1" dirty="0">
              <a:solidFill>
                <a:schemeClr val="tx1">
                  <a:lumMod val="95000"/>
                  <a:lumOff val="5000"/>
                </a:schemeClr>
              </a:solidFill>
              <a:effectLst>
                <a:outerShdw blurRad="38100" dist="38100" dir="2700000" algn="tl">
                  <a:srgbClr val="000000">
                    <a:alpha val="43137"/>
                  </a:srgbClr>
                </a:outerShdw>
              </a:effectLst>
            </a:endParaRPr>
          </a:p>
        </p:txBody>
      </p:sp>
      <p:sp>
        <p:nvSpPr>
          <p:cNvPr id="41" name="40 CuadroTexto"/>
          <p:cNvSpPr txBox="1"/>
          <p:nvPr/>
        </p:nvSpPr>
        <p:spPr>
          <a:xfrm>
            <a:off x="2057400" y="5868785"/>
            <a:ext cx="997527" cy="369332"/>
          </a:xfrm>
          <a:prstGeom prst="rect">
            <a:avLst/>
          </a:prstGeom>
          <a:noFill/>
        </p:spPr>
        <p:txBody>
          <a:bodyPr wrap="square" rtlCol="0">
            <a:spAutoFit/>
          </a:bodyPr>
          <a:lstStyle/>
          <a:p>
            <a:r>
              <a:rPr lang="es-CL" b="1" dirty="0" smtClean="0">
                <a:effectLst>
                  <a:outerShdw blurRad="38100" dist="38100" dir="2700000" algn="tl">
                    <a:srgbClr val="000000">
                      <a:alpha val="43137"/>
                    </a:srgbClr>
                  </a:outerShdw>
                </a:effectLst>
              </a:rPr>
              <a:t>6 meses</a:t>
            </a:r>
            <a:endParaRPr lang="es-CL" b="1" dirty="0">
              <a:effectLst>
                <a:outerShdw blurRad="38100" dist="38100" dir="2700000" algn="tl">
                  <a:srgbClr val="000000">
                    <a:alpha val="43137"/>
                  </a:srgbClr>
                </a:outerShdw>
              </a:effectLst>
            </a:endParaRPr>
          </a:p>
        </p:txBody>
      </p:sp>
      <p:sp>
        <p:nvSpPr>
          <p:cNvPr id="42" name="41 CuadroTexto"/>
          <p:cNvSpPr txBox="1"/>
          <p:nvPr/>
        </p:nvSpPr>
        <p:spPr>
          <a:xfrm>
            <a:off x="2309120" y="1170304"/>
            <a:ext cx="1491614" cy="369332"/>
          </a:xfrm>
          <a:prstGeom prst="rect">
            <a:avLst/>
          </a:prstGeom>
          <a:noFill/>
        </p:spPr>
        <p:txBody>
          <a:bodyPr wrap="square" rtlCol="0">
            <a:spAutoFit/>
          </a:bodyPr>
          <a:lstStyle/>
          <a:p>
            <a:r>
              <a:rPr lang="es-CL" b="1" dirty="0" smtClean="0">
                <a:effectLst>
                  <a:outerShdw blurRad="38100" dist="38100" dir="2700000" algn="tl">
                    <a:srgbClr val="000000">
                      <a:alpha val="43137"/>
                    </a:srgbClr>
                  </a:outerShdw>
                </a:effectLst>
              </a:rPr>
              <a:t>2 Meses</a:t>
            </a:r>
            <a:endParaRPr lang="es-CL" b="1" dirty="0">
              <a:effectLst>
                <a:outerShdw blurRad="38100" dist="38100" dir="2700000" algn="tl">
                  <a:srgbClr val="000000">
                    <a:alpha val="43137"/>
                  </a:srgbClr>
                </a:outerShdw>
              </a:effectLst>
            </a:endParaRPr>
          </a:p>
        </p:txBody>
      </p:sp>
      <p:sp>
        <p:nvSpPr>
          <p:cNvPr id="43" name="42 CuadroTexto"/>
          <p:cNvSpPr txBox="1"/>
          <p:nvPr/>
        </p:nvSpPr>
        <p:spPr>
          <a:xfrm>
            <a:off x="74815" y="46302"/>
            <a:ext cx="3188972" cy="369332"/>
          </a:xfrm>
          <a:prstGeom prst="rect">
            <a:avLst/>
          </a:prstGeom>
          <a:noFill/>
        </p:spPr>
        <p:txBody>
          <a:bodyPr wrap="square" rtlCol="0">
            <a:spAutoFit/>
          </a:bodyPr>
          <a:lstStyle/>
          <a:p>
            <a:r>
              <a:rPr lang="es-CL" b="1" dirty="0" smtClean="0">
                <a:effectLst>
                  <a:outerShdw blurRad="38100" dist="38100" dir="2700000" algn="tl">
                    <a:srgbClr val="000000">
                      <a:alpha val="43137"/>
                    </a:srgbClr>
                  </a:outerShdw>
                </a:effectLst>
              </a:rPr>
              <a:t>Ensayo Clínico Aleatorio </a:t>
            </a:r>
            <a:endParaRPr lang="es-C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241311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952625" y="419100"/>
            <a:ext cx="3457575" cy="889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t>Usuarios Elegibles</a:t>
            </a:r>
          </a:p>
          <a:p>
            <a:pPr algn="ctr"/>
            <a:r>
              <a:rPr lang="es-CL" dirty="0" smtClean="0"/>
              <a:t>(Cumplen criterios de inclusión)</a:t>
            </a:r>
            <a:endParaRPr lang="es-CL" dirty="0"/>
          </a:p>
        </p:txBody>
      </p:sp>
      <p:sp>
        <p:nvSpPr>
          <p:cNvPr id="6" name="5 Rectángulo redondeado"/>
          <p:cNvSpPr/>
          <p:nvPr/>
        </p:nvSpPr>
        <p:spPr>
          <a:xfrm>
            <a:off x="2076450" y="1844824"/>
            <a:ext cx="3219450" cy="100811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dirty="0" smtClean="0"/>
              <a:t>Casos potenciales (</a:t>
            </a:r>
            <a:r>
              <a:rPr lang="es-CL" b="1" dirty="0" smtClean="0">
                <a:solidFill>
                  <a:schemeClr val="tx1"/>
                </a:solidFill>
              </a:rPr>
              <a:t>350</a:t>
            </a:r>
            <a:r>
              <a:rPr lang="es-CL" dirty="0" smtClean="0"/>
              <a:t>)</a:t>
            </a:r>
          </a:p>
          <a:p>
            <a:pPr algn="ctr"/>
            <a:r>
              <a:rPr lang="es-CL" dirty="0" smtClean="0"/>
              <a:t>COSAM Concón-COSAM Colina</a:t>
            </a:r>
            <a:endParaRPr lang="es-CL" dirty="0"/>
          </a:p>
        </p:txBody>
      </p:sp>
      <p:sp>
        <p:nvSpPr>
          <p:cNvPr id="7" name="6 Rectángulo redondeado"/>
          <p:cNvSpPr/>
          <p:nvPr/>
        </p:nvSpPr>
        <p:spPr>
          <a:xfrm>
            <a:off x="2071687" y="3530600"/>
            <a:ext cx="3224213" cy="6731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dirty="0" smtClean="0"/>
              <a:t>Casos Finalmente asignados (</a:t>
            </a:r>
            <a:r>
              <a:rPr lang="es-CL" b="1" dirty="0" smtClean="0">
                <a:solidFill>
                  <a:schemeClr val="tx1"/>
                </a:solidFill>
              </a:rPr>
              <a:t>76</a:t>
            </a:r>
            <a:r>
              <a:rPr lang="es-CL" dirty="0" smtClean="0"/>
              <a:t>)</a:t>
            </a:r>
            <a:endParaRPr lang="es-CL" dirty="0"/>
          </a:p>
        </p:txBody>
      </p:sp>
      <p:sp>
        <p:nvSpPr>
          <p:cNvPr id="8" name="7 Rectángulo redondeado"/>
          <p:cNvSpPr/>
          <p:nvPr/>
        </p:nvSpPr>
        <p:spPr>
          <a:xfrm>
            <a:off x="1952625" y="5270500"/>
            <a:ext cx="1139710" cy="99729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sz="1400" dirty="0"/>
              <a:t>Grupo Intervención </a:t>
            </a:r>
          </a:p>
          <a:p>
            <a:pPr algn="ctr"/>
            <a:r>
              <a:rPr lang="es-CL" sz="1400" b="1" dirty="0" smtClean="0">
                <a:solidFill>
                  <a:schemeClr val="tx1"/>
                </a:solidFill>
              </a:rPr>
              <a:t>38</a:t>
            </a:r>
            <a:r>
              <a:rPr lang="es-CL" sz="1400" dirty="0" smtClean="0"/>
              <a:t> casos</a:t>
            </a:r>
            <a:endParaRPr lang="es-CL" sz="1400" dirty="0"/>
          </a:p>
        </p:txBody>
      </p:sp>
      <p:sp>
        <p:nvSpPr>
          <p:cNvPr id="9" name="8 Rectángulo redondeado"/>
          <p:cNvSpPr/>
          <p:nvPr/>
        </p:nvSpPr>
        <p:spPr>
          <a:xfrm>
            <a:off x="4239492" y="5270500"/>
            <a:ext cx="1170709" cy="99729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L" sz="1400" dirty="0" smtClean="0"/>
              <a:t>Grupo Control </a:t>
            </a:r>
          </a:p>
          <a:p>
            <a:pPr algn="ctr"/>
            <a:r>
              <a:rPr lang="es-CL" sz="1400" b="1" dirty="0" smtClean="0">
                <a:solidFill>
                  <a:schemeClr val="tx1"/>
                </a:solidFill>
              </a:rPr>
              <a:t>38</a:t>
            </a:r>
            <a:r>
              <a:rPr lang="es-CL" sz="1400" dirty="0" smtClean="0"/>
              <a:t> casos</a:t>
            </a:r>
            <a:endParaRPr lang="es-CL" sz="1400" dirty="0"/>
          </a:p>
        </p:txBody>
      </p:sp>
      <p:cxnSp>
        <p:nvCxnSpPr>
          <p:cNvPr id="11" name="10 Conector recto"/>
          <p:cNvCxnSpPr>
            <a:stCxn id="7" idx="2"/>
          </p:cNvCxnSpPr>
          <p:nvPr/>
        </p:nvCxnSpPr>
        <p:spPr>
          <a:xfrm>
            <a:off x="3683794" y="4203700"/>
            <a:ext cx="2381" cy="7096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2376487" y="4913376"/>
            <a:ext cx="25429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2376488" y="4913376"/>
            <a:ext cx="0" cy="357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4919472" y="4913376"/>
            <a:ext cx="0" cy="357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6" idx="2"/>
          </p:cNvCxnSpPr>
          <p:nvPr/>
        </p:nvCxnSpPr>
        <p:spPr>
          <a:xfrm flipH="1">
            <a:off x="3681413" y="2852936"/>
            <a:ext cx="4762" cy="573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4" idx="2"/>
            <a:endCxn id="6" idx="0"/>
          </p:cNvCxnSpPr>
          <p:nvPr/>
        </p:nvCxnSpPr>
        <p:spPr>
          <a:xfrm>
            <a:off x="3681413" y="1308100"/>
            <a:ext cx="4762" cy="5367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31 Rectángulo"/>
          <p:cNvSpPr/>
          <p:nvPr/>
        </p:nvSpPr>
        <p:spPr>
          <a:xfrm>
            <a:off x="6384174" y="308379"/>
            <a:ext cx="2468880" cy="111044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L" sz="1400" u="sng" dirty="0" smtClean="0"/>
              <a:t>Criterios de Inclusión</a:t>
            </a:r>
          </a:p>
          <a:p>
            <a:pPr algn="ctr"/>
            <a:r>
              <a:rPr lang="es-CL" sz="1400" dirty="0" smtClean="0"/>
              <a:t>Hombres y Mujeres </a:t>
            </a:r>
          </a:p>
          <a:p>
            <a:pPr algn="ctr"/>
            <a:r>
              <a:rPr lang="es-CL" sz="1400" dirty="0" smtClean="0"/>
              <a:t>18-60 años de edad</a:t>
            </a:r>
          </a:p>
          <a:p>
            <a:pPr algn="ctr"/>
            <a:r>
              <a:rPr lang="es-CL" sz="1400" dirty="0" smtClean="0"/>
              <a:t>Diagnostico trastorno mental severo </a:t>
            </a:r>
            <a:endParaRPr lang="es-CL" sz="1400" dirty="0"/>
          </a:p>
        </p:txBody>
      </p:sp>
      <p:sp>
        <p:nvSpPr>
          <p:cNvPr id="33" name="32 Rectángulo"/>
          <p:cNvSpPr/>
          <p:nvPr/>
        </p:nvSpPr>
        <p:spPr>
          <a:xfrm>
            <a:off x="6396644" y="1700162"/>
            <a:ext cx="2468880" cy="135266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L" sz="1400" u="sng" dirty="0" smtClean="0"/>
              <a:t>Criterios de exclusión</a:t>
            </a:r>
          </a:p>
          <a:p>
            <a:pPr algn="ctr"/>
            <a:r>
              <a:rPr lang="es-CL" sz="1400" dirty="0" smtClean="0"/>
              <a:t>Sin capacidad de consentir</a:t>
            </a:r>
          </a:p>
          <a:p>
            <a:pPr algn="ctr"/>
            <a:r>
              <a:rPr lang="es-CL" sz="1400" dirty="0" smtClean="0"/>
              <a:t>Déficit cognitivo o sensorial</a:t>
            </a:r>
          </a:p>
          <a:p>
            <a:pPr algn="ctr"/>
            <a:r>
              <a:rPr lang="es-CL" sz="1400" dirty="0" smtClean="0"/>
              <a:t>Usuarios que rechacen</a:t>
            </a:r>
          </a:p>
          <a:p>
            <a:pPr algn="ctr"/>
            <a:r>
              <a:rPr lang="es-CL" sz="1400" u="sng" dirty="0" smtClean="0"/>
              <a:t>Usuarios que no aceptan</a:t>
            </a:r>
            <a:endParaRPr lang="es-CL" sz="1400" u="sng" dirty="0"/>
          </a:p>
        </p:txBody>
      </p:sp>
      <p:sp>
        <p:nvSpPr>
          <p:cNvPr id="34" name="33 Rectángulo"/>
          <p:cNvSpPr/>
          <p:nvPr/>
        </p:nvSpPr>
        <p:spPr>
          <a:xfrm>
            <a:off x="6384174" y="3530600"/>
            <a:ext cx="2468880" cy="6731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L" dirty="0" smtClean="0"/>
              <a:t>Asignación aleatoria</a:t>
            </a:r>
            <a:endParaRPr lang="es-CL" dirty="0"/>
          </a:p>
        </p:txBody>
      </p:sp>
      <p:cxnSp>
        <p:nvCxnSpPr>
          <p:cNvPr id="36" name="35 Conector recto de flecha"/>
          <p:cNvCxnSpPr>
            <a:endCxn id="32" idx="1"/>
          </p:cNvCxnSpPr>
          <p:nvPr/>
        </p:nvCxnSpPr>
        <p:spPr>
          <a:xfrm>
            <a:off x="5410200" y="863600"/>
            <a:ext cx="9739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6" idx="3"/>
          </p:cNvCxnSpPr>
          <p:nvPr/>
        </p:nvCxnSpPr>
        <p:spPr>
          <a:xfrm>
            <a:off x="5295900" y="2348880"/>
            <a:ext cx="1088274" cy="69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a:stCxn id="7" idx="3"/>
            <a:endCxn id="34" idx="1"/>
          </p:cNvCxnSpPr>
          <p:nvPr/>
        </p:nvCxnSpPr>
        <p:spPr>
          <a:xfrm>
            <a:off x="5295900" y="3867150"/>
            <a:ext cx="10882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34541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4176464"/>
          </a:xfrm>
          <a:solidFill>
            <a:schemeClr val="bg1">
              <a:lumMod val="95000"/>
            </a:schemeClr>
          </a:solidFill>
        </p:spPr>
        <p:txBody>
          <a:bodyPr>
            <a:normAutofit/>
          </a:bodyPr>
          <a:lstStyle/>
          <a:p>
            <a:pPr marL="457200" indent="-457200">
              <a:spcBef>
                <a:spcPts val="0"/>
              </a:spcBef>
              <a:buFont typeface="+mj-lt"/>
              <a:buAutoNum type="arabicPeriod"/>
            </a:pPr>
            <a:r>
              <a:rPr lang="es-CL" sz="2000" dirty="0" smtClean="0">
                <a:solidFill>
                  <a:schemeClr val="tx1"/>
                </a:solidFill>
              </a:rPr>
              <a:t>Perspectiva </a:t>
            </a:r>
            <a:r>
              <a:rPr lang="es-CL" sz="2000" dirty="0">
                <a:solidFill>
                  <a:schemeClr val="tx1"/>
                </a:solidFill>
              </a:rPr>
              <a:t>del </a:t>
            </a:r>
            <a:r>
              <a:rPr lang="es-CL" sz="2000" b="1" i="1" dirty="0" err="1">
                <a:solidFill>
                  <a:schemeClr val="tx1"/>
                </a:solidFill>
              </a:rPr>
              <a:t>Recovery</a:t>
            </a:r>
            <a:r>
              <a:rPr lang="es-CL" sz="2000" b="1" dirty="0">
                <a:solidFill>
                  <a:schemeClr val="tx1"/>
                </a:solidFill>
              </a:rPr>
              <a:t> en relación a la salud mental </a:t>
            </a:r>
            <a:r>
              <a:rPr lang="es-CL" sz="2000" dirty="0">
                <a:solidFill>
                  <a:schemeClr val="tx1"/>
                </a:solidFill>
              </a:rPr>
              <a:t>y a los trastornos </a:t>
            </a:r>
            <a:r>
              <a:rPr lang="es-CL" sz="2000" dirty="0" smtClean="0">
                <a:solidFill>
                  <a:schemeClr val="tx1"/>
                </a:solidFill>
              </a:rPr>
              <a:t>mentales</a:t>
            </a:r>
          </a:p>
          <a:p>
            <a:pPr marL="457200" indent="-457200">
              <a:spcBef>
                <a:spcPts val="0"/>
              </a:spcBef>
              <a:buFont typeface="+mj-lt"/>
              <a:buAutoNum type="arabicPeriod"/>
            </a:pPr>
            <a:endParaRPr lang="es-CL" sz="2000" dirty="0" smtClean="0">
              <a:solidFill>
                <a:schemeClr val="tx1"/>
              </a:solidFill>
            </a:endParaRPr>
          </a:p>
          <a:p>
            <a:pPr marL="457200" indent="-457200">
              <a:spcBef>
                <a:spcPts val="0"/>
              </a:spcBef>
              <a:buFont typeface="+mj-lt"/>
              <a:buAutoNum type="arabicPeriod"/>
            </a:pPr>
            <a:r>
              <a:rPr lang="es-CL" sz="2000" b="1" dirty="0" smtClean="0">
                <a:solidFill>
                  <a:schemeClr val="tx1"/>
                </a:solidFill>
              </a:rPr>
              <a:t>Epistemología </a:t>
            </a:r>
            <a:r>
              <a:rPr lang="es-CL" sz="2000" b="1" dirty="0">
                <a:solidFill>
                  <a:schemeClr val="tx1"/>
                </a:solidFill>
              </a:rPr>
              <a:t>constructivista</a:t>
            </a:r>
            <a:r>
              <a:rPr lang="es-CL" sz="2000" dirty="0">
                <a:solidFill>
                  <a:schemeClr val="tx1"/>
                </a:solidFill>
              </a:rPr>
              <a:t> del proceso </a:t>
            </a:r>
            <a:r>
              <a:rPr lang="es-CL" sz="2000" dirty="0" smtClean="0">
                <a:solidFill>
                  <a:schemeClr val="tx1"/>
                </a:solidFill>
              </a:rPr>
              <a:t>enseñanza/aprendizaje- Psicoeducación</a:t>
            </a:r>
          </a:p>
          <a:p>
            <a:pPr marL="457200" indent="-457200">
              <a:spcBef>
                <a:spcPts val="0"/>
              </a:spcBef>
              <a:buFont typeface="+mj-lt"/>
              <a:buAutoNum type="arabicPeriod"/>
            </a:pPr>
            <a:endParaRPr lang="es-CL" sz="2000" dirty="0">
              <a:solidFill>
                <a:schemeClr val="tx1"/>
              </a:solidFill>
            </a:endParaRPr>
          </a:p>
          <a:p>
            <a:pPr marL="457200" indent="-457200">
              <a:spcBef>
                <a:spcPts val="0"/>
              </a:spcBef>
              <a:buFont typeface="+mj-lt"/>
              <a:buAutoNum type="arabicPeriod"/>
            </a:pPr>
            <a:r>
              <a:rPr lang="es-CL" sz="2000" b="1" dirty="0" smtClean="0">
                <a:solidFill>
                  <a:schemeClr val="tx1"/>
                </a:solidFill>
              </a:rPr>
              <a:t>Prácticas </a:t>
            </a:r>
            <a:r>
              <a:rPr lang="es-CL" sz="2000" b="1" dirty="0">
                <a:solidFill>
                  <a:schemeClr val="tx1"/>
                </a:solidFill>
              </a:rPr>
              <a:t>narrativas psicoterapéuticas</a:t>
            </a:r>
            <a:r>
              <a:rPr lang="es-CL" sz="2000" dirty="0">
                <a:solidFill>
                  <a:schemeClr val="tx1"/>
                </a:solidFill>
              </a:rPr>
              <a:t> para abordaje </a:t>
            </a:r>
            <a:r>
              <a:rPr lang="es-CL" sz="2000" dirty="0" smtClean="0">
                <a:solidFill>
                  <a:schemeClr val="tx1"/>
                </a:solidFill>
              </a:rPr>
              <a:t>de</a:t>
            </a:r>
          </a:p>
          <a:p>
            <a:pPr marL="0" indent="0">
              <a:spcBef>
                <a:spcPts val="0"/>
              </a:spcBef>
              <a:buNone/>
            </a:pPr>
            <a:r>
              <a:rPr lang="es-CL" sz="2000" dirty="0" smtClean="0">
                <a:solidFill>
                  <a:schemeClr val="tx1"/>
                </a:solidFill>
              </a:rPr>
              <a:t>       problemas </a:t>
            </a:r>
            <a:r>
              <a:rPr lang="es-CL" sz="2000" dirty="0">
                <a:solidFill>
                  <a:schemeClr val="tx1"/>
                </a:solidFill>
              </a:rPr>
              <a:t>internalizados y prácticas narrativas colectivas </a:t>
            </a:r>
            <a:r>
              <a:rPr lang="es-CL" sz="2000" dirty="0" smtClean="0">
                <a:solidFill>
                  <a:schemeClr val="tx1"/>
                </a:solidFill>
              </a:rPr>
              <a:t>   </a:t>
            </a:r>
          </a:p>
          <a:p>
            <a:pPr marL="0" indent="0">
              <a:spcBef>
                <a:spcPts val="0"/>
              </a:spcBef>
              <a:buNone/>
            </a:pPr>
            <a:r>
              <a:rPr lang="es-CL" sz="2000" dirty="0" smtClean="0">
                <a:solidFill>
                  <a:schemeClr val="tx1"/>
                </a:solidFill>
              </a:rPr>
              <a:t>       para problemas </a:t>
            </a:r>
            <a:r>
              <a:rPr lang="es-CL" sz="2000" dirty="0">
                <a:solidFill>
                  <a:schemeClr val="tx1"/>
                </a:solidFill>
              </a:rPr>
              <a:t>compartidos</a:t>
            </a:r>
          </a:p>
          <a:p>
            <a:endParaRPr lang="es-MX" sz="2300" dirty="0" smtClean="0"/>
          </a:p>
        </p:txBody>
      </p:sp>
      <p:sp>
        <p:nvSpPr>
          <p:cNvPr id="5" name="Rectangle 2"/>
          <p:cNvSpPr txBox="1">
            <a:spLocks noChangeArrowheads="1"/>
          </p:cNvSpPr>
          <p:nvPr/>
        </p:nvSpPr>
        <p:spPr bwMode="auto">
          <a:xfrm>
            <a:off x="0" y="0"/>
            <a:ext cx="9144000" cy="836712"/>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a:solidFill>
                  <a:schemeClr val="bg1"/>
                </a:solidFill>
                <a:latin typeface="+mn-lt"/>
              </a:rPr>
              <a:t>Diseño de la intervención</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311644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2"/>
          </p:nvPr>
        </p:nvSpPr>
        <p:spPr>
          <a:xfrm>
            <a:off x="4139952" y="980728"/>
            <a:ext cx="4546848" cy="5145435"/>
          </a:xfrm>
        </p:spPr>
        <p:txBody>
          <a:bodyPr>
            <a:normAutofit fontScale="85000" lnSpcReduction="10000"/>
          </a:bodyPr>
          <a:lstStyle/>
          <a:p>
            <a:r>
              <a:rPr lang="es-CL" dirty="0">
                <a:solidFill>
                  <a:schemeClr val="tx1"/>
                </a:solidFill>
              </a:rPr>
              <a:t>El árbol de la vida como metáfora, </a:t>
            </a:r>
            <a:r>
              <a:rPr lang="es-CL" b="1" dirty="0">
                <a:solidFill>
                  <a:schemeClr val="tx1"/>
                </a:solidFill>
              </a:rPr>
              <a:t>bosque de la vida</a:t>
            </a:r>
            <a:r>
              <a:rPr lang="es-CL" dirty="0">
                <a:solidFill>
                  <a:schemeClr val="tx1"/>
                </a:solidFill>
              </a:rPr>
              <a:t>, tormentas de la vida (</a:t>
            </a:r>
            <a:r>
              <a:rPr lang="es-CL" dirty="0" err="1">
                <a:solidFill>
                  <a:schemeClr val="tx1"/>
                </a:solidFill>
              </a:rPr>
              <a:t>Denborough</a:t>
            </a:r>
            <a:r>
              <a:rPr lang="es-CL" dirty="0">
                <a:solidFill>
                  <a:schemeClr val="tx1"/>
                </a:solidFill>
              </a:rPr>
              <a:t>, 2008)</a:t>
            </a:r>
          </a:p>
          <a:p>
            <a:r>
              <a:rPr lang="es-CL" b="1" dirty="0">
                <a:solidFill>
                  <a:schemeClr val="tx1"/>
                </a:solidFill>
              </a:rPr>
              <a:t>Externalización del problema </a:t>
            </a:r>
            <a:r>
              <a:rPr lang="es-CL" dirty="0">
                <a:solidFill>
                  <a:schemeClr val="tx1"/>
                </a:solidFill>
              </a:rPr>
              <a:t>e internalización de la agencia (</a:t>
            </a:r>
            <a:r>
              <a:rPr lang="es-CL" dirty="0" err="1">
                <a:solidFill>
                  <a:schemeClr val="tx1"/>
                </a:solidFill>
              </a:rPr>
              <a:t>Tomm</a:t>
            </a:r>
            <a:r>
              <a:rPr lang="es-CL" dirty="0">
                <a:solidFill>
                  <a:schemeClr val="tx1"/>
                </a:solidFill>
              </a:rPr>
              <a:t>, 1989; White, 2007)</a:t>
            </a:r>
          </a:p>
          <a:p>
            <a:r>
              <a:rPr lang="es-CL" b="1" dirty="0">
                <a:solidFill>
                  <a:schemeClr val="tx1"/>
                </a:solidFill>
              </a:rPr>
              <a:t>Documentos colectivos</a:t>
            </a:r>
            <a:r>
              <a:rPr lang="es-CL" dirty="0">
                <a:solidFill>
                  <a:schemeClr val="tx1"/>
                </a:solidFill>
              </a:rPr>
              <a:t>, marco de contribución y preservación de formas de afrontamiento y resistencia</a:t>
            </a:r>
          </a:p>
          <a:p>
            <a:r>
              <a:rPr lang="es-CL" dirty="0">
                <a:solidFill>
                  <a:schemeClr val="tx1"/>
                </a:solidFill>
              </a:rPr>
              <a:t>Entrega de diplomas personalizados (uso de documentos terapéuticos)</a:t>
            </a:r>
          </a:p>
          <a:p>
            <a:r>
              <a:rPr lang="es-CL" b="1" dirty="0">
                <a:solidFill>
                  <a:schemeClr val="tx1"/>
                </a:solidFill>
              </a:rPr>
              <a:t>Ceremonia de definición y Rito de cierre </a:t>
            </a:r>
            <a:r>
              <a:rPr lang="es-CL" dirty="0">
                <a:solidFill>
                  <a:schemeClr val="tx1"/>
                </a:solidFill>
              </a:rPr>
              <a:t>(White &amp; </a:t>
            </a:r>
            <a:r>
              <a:rPr lang="es-CL" dirty="0" err="1">
                <a:solidFill>
                  <a:schemeClr val="tx1"/>
                </a:solidFill>
              </a:rPr>
              <a:t>Epston</a:t>
            </a:r>
            <a:r>
              <a:rPr lang="es-CL" dirty="0">
                <a:solidFill>
                  <a:schemeClr val="tx1"/>
                </a:solidFill>
              </a:rPr>
              <a:t>, 1993; White, 2007)</a:t>
            </a:r>
          </a:p>
          <a:p>
            <a:endParaRPr lang="es-CL" dirty="0"/>
          </a:p>
        </p:txBody>
      </p:sp>
      <p:sp>
        <p:nvSpPr>
          <p:cNvPr id="5" name="Rectangle 2"/>
          <p:cNvSpPr txBox="1">
            <a:spLocks noChangeArrowheads="1"/>
          </p:cNvSpPr>
          <p:nvPr/>
        </p:nvSpPr>
        <p:spPr bwMode="auto">
          <a:xfrm>
            <a:off x="0" y="0"/>
            <a:ext cx="9144000" cy="836712"/>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CL" sz="2400" b="1" dirty="0">
                <a:solidFill>
                  <a:schemeClr val="bg1"/>
                </a:solidFill>
                <a:latin typeface="+mn-lt"/>
              </a:rPr>
              <a:t>Prácticas narrativas integradas a la intervención</a:t>
            </a:r>
            <a:endParaRPr lang="es-ES" sz="2400" kern="0" dirty="0" smtClean="0">
              <a:solidFill>
                <a:schemeClr val="bg1"/>
              </a:solidFill>
              <a:latin typeface="+mn-lt"/>
            </a:endParaRPr>
          </a:p>
        </p:txBody>
      </p:sp>
      <p:pic>
        <p:nvPicPr>
          <p:cNvPr id="7" name="Picture 3"/>
          <p:cNvPicPr>
            <a:picLocks noGrp="1" noChangeAspect="1"/>
          </p:cNvPicPr>
          <p:nvPr>
            <p:ph sz="quarter" idx="13"/>
          </p:nvPr>
        </p:nvPicPr>
        <p:blipFill>
          <a:blip r:embed="rId2" cstate="print"/>
          <a:stretch>
            <a:fillRect/>
          </a:stretch>
        </p:blipFill>
        <p:spPr>
          <a:xfrm>
            <a:off x="539553" y="1700808"/>
            <a:ext cx="3096344" cy="3888432"/>
          </a:xfrm>
          <a:prstGeom prst="rect">
            <a:avLst/>
          </a:prstGeom>
        </p:spPr>
      </p:pic>
    </p:spTree>
    <p:extLst>
      <p:ext uri="{BB962C8B-B14F-4D97-AF65-F5344CB8AC3E}">
        <p14:creationId xmlns:p14="http://schemas.microsoft.com/office/powerpoint/2010/main" xmlns="" val="9838573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4824536"/>
          </a:xfrm>
          <a:solidFill>
            <a:schemeClr val="bg1">
              <a:lumMod val="95000"/>
            </a:schemeClr>
          </a:solidFill>
        </p:spPr>
        <p:txBody>
          <a:bodyPr>
            <a:normAutofit/>
          </a:bodyPr>
          <a:lstStyle/>
          <a:p>
            <a:r>
              <a:rPr lang="es-ES" dirty="0">
                <a:solidFill>
                  <a:schemeClr val="tx1"/>
                </a:solidFill>
              </a:rPr>
              <a:t>Borrador de estructura de sesiones </a:t>
            </a:r>
          </a:p>
          <a:p>
            <a:pPr lvl="1"/>
            <a:r>
              <a:rPr lang="es-ES" b="1" dirty="0">
                <a:solidFill>
                  <a:schemeClr val="tx1"/>
                </a:solidFill>
              </a:rPr>
              <a:t>10 sesiones</a:t>
            </a:r>
            <a:r>
              <a:rPr lang="es-ES" dirty="0">
                <a:solidFill>
                  <a:schemeClr val="tx1"/>
                </a:solidFill>
              </a:rPr>
              <a:t>, de 90 min, cada uno con un componente psicoeducativo y un componente de trabajo de identidad y pertenencia colectiva, y con una tarea para la casa</a:t>
            </a:r>
          </a:p>
          <a:p>
            <a:pPr lvl="1"/>
            <a:r>
              <a:rPr lang="es-ES" dirty="0">
                <a:solidFill>
                  <a:schemeClr val="tx1"/>
                </a:solidFill>
              </a:rPr>
              <a:t>Llevados a cabo por </a:t>
            </a:r>
            <a:r>
              <a:rPr lang="es-ES" b="1" dirty="0">
                <a:solidFill>
                  <a:schemeClr val="tx1"/>
                </a:solidFill>
              </a:rPr>
              <a:t>un miembro del equipo de investigación y un profesional del centro</a:t>
            </a:r>
            <a:r>
              <a:rPr lang="es-ES" dirty="0">
                <a:solidFill>
                  <a:schemeClr val="tx1"/>
                </a:solidFill>
              </a:rPr>
              <a:t>.</a:t>
            </a:r>
          </a:p>
          <a:p>
            <a:pPr lvl="1"/>
            <a:endParaRPr lang="es-ES" dirty="0">
              <a:solidFill>
                <a:schemeClr val="tx1"/>
              </a:solidFill>
            </a:endParaRPr>
          </a:p>
          <a:p>
            <a:r>
              <a:rPr lang="es-ES" dirty="0">
                <a:solidFill>
                  <a:schemeClr val="tx1"/>
                </a:solidFill>
              </a:rPr>
              <a:t>Revisión de borrador con </a:t>
            </a:r>
            <a:r>
              <a:rPr lang="es-ES" b="1" dirty="0">
                <a:solidFill>
                  <a:schemeClr val="tx1"/>
                </a:solidFill>
              </a:rPr>
              <a:t>actores claves </a:t>
            </a:r>
            <a:r>
              <a:rPr lang="es-ES" dirty="0">
                <a:solidFill>
                  <a:schemeClr val="tx1"/>
                </a:solidFill>
              </a:rPr>
              <a:t>(profesionales de los centros, usuarios de otros servicios de salud mental, académicos) e incorporación de comentarios</a:t>
            </a:r>
          </a:p>
          <a:p>
            <a:r>
              <a:rPr lang="es-ES" dirty="0">
                <a:solidFill>
                  <a:schemeClr val="tx1"/>
                </a:solidFill>
              </a:rPr>
              <a:t>Entrenamiento de </a:t>
            </a:r>
            <a:r>
              <a:rPr lang="es-ES" b="1" dirty="0">
                <a:solidFill>
                  <a:schemeClr val="tx1"/>
                </a:solidFill>
              </a:rPr>
              <a:t>equipo de intervención por un psicólogo certificado en terapia narrativa</a:t>
            </a:r>
            <a:r>
              <a:rPr lang="es-ES" dirty="0">
                <a:solidFill>
                  <a:schemeClr val="tx1"/>
                </a:solidFill>
              </a:rPr>
              <a:t> y la actividad del Árbol de la Vida.</a:t>
            </a:r>
          </a:p>
          <a:p>
            <a:endParaRPr lang="es-ES" dirty="0"/>
          </a:p>
          <a:p>
            <a:endParaRPr lang="es-MX" sz="2300" dirty="0" smtClean="0"/>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ES" sz="3200" b="1" dirty="0">
                <a:solidFill>
                  <a:schemeClr val="bg1"/>
                </a:solidFill>
              </a:rPr>
              <a:t>Preparación de la intervención </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3526561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427984" y="1124744"/>
            <a:ext cx="4608512" cy="525658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s-CL"/>
          </a:p>
        </p:txBody>
      </p:sp>
      <p:sp>
        <p:nvSpPr>
          <p:cNvPr id="4" name="3 Marcador de texto"/>
          <p:cNvSpPr>
            <a:spLocks noGrp="1"/>
          </p:cNvSpPr>
          <p:nvPr>
            <p:ph type="body" idx="1"/>
          </p:nvPr>
        </p:nvSpPr>
        <p:spPr>
          <a:xfrm>
            <a:off x="179512" y="1124744"/>
            <a:ext cx="4040188" cy="609600"/>
          </a:xfrm>
        </p:spPr>
        <p:txBody>
          <a:bodyPr/>
          <a:lstStyle/>
          <a:p>
            <a:r>
              <a:rPr lang="es-CL" dirty="0" smtClean="0">
                <a:solidFill>
                  <a:schemeClr val="tx1"/>
                </a:solidFill>
              </a:rPr>
              <a:t>Resultados Generales </a:t>
            </a:r>
            <a:endParaRPr lang="es-CL" dirty="0">
              <a:solidFill>
                <a:schemeClr val="tx1"/>
              </a:solidFill>
            </a:endParaRPr>
          </a:p>
        </p:txBody>
      </p:sp>
      <p:sp>
        <p:nvSpPr>
          <p:cNvPr id="6" name="5 Marcador de texto"/>
          <p:cNvSpPr>
            <a:spLocks noGrp="1"/>
          </p:cNvSpPr>
          <p:nvPr>
            <p:ph type="body" sz="quarter" idx="3"/>
          </p:nvPr>
        </p:nvSpPr>
        <p:spPr>
          <a:xfrm>
            <a:off x="4845174" y="1112168"/>
            <a:ext cx="4041775" cy="609600"/>
          </a:xfrm>
        </p:spPr>
        <p:style>
          <a:lnRef idx="1">
            <a:schemeClr val="accent3"/>
          </a:lnRef>
          <a:fillRef idx="3">
            <a:schemeClr val="accent3"/>
          </a:fillRef>
          <a:effectRef idx="2">
            <a:schemeClr val="accent3"/>
          </a:effectRef>
          <a:fontRef idx="minor">
            <a:schemeClr val="lt1"/>
          </a:fontRef>
        </p:style>
        <p:txBody>
          <a:bodyPr/>
          <a:lstStyle/>
          <a:p>
            <a:r>
              <a:rPr lang="es-CL" dirty="0" smtClean="0">
                <a:solidFill>
                  <a:schemeClr val="tx1"/>
                </a:solidFill>
              </a:rPr>
              <a:t>Resultados en los usuarios </a:t>
            </a:r>
            <a:endParaRPr lang="es-CL" dirty="0">
              <a:solidFill>
                <a:schemeClr val="tx1"/>
              </a:solidFill>
            </a:endParaRPr>
          </a:p>
        </p:txBody>
      </p:sp>
      <p:sp>
        <p:nvSpPr>
          <p:cNvPr id="3" name="2 Marcador de contenido"/>
          <p:cNvSpPr>
            <a:spLocks noGrp="1"/>
          </p:cNvSpPr>
          <p:nvPr>
            <p:ph sz="quarter" idx="13"/>
          </p:nvPr>
        </p:nvSpPr>
        <p:spPr>
          <a:xfrm>
            <a:off x="179512" y="2212848"/>
            <a:ext cx="3888432" cy="3913632"/>
          </a:xfrm>
          <a:solidFill>
            <a:schemeClr val="bg1">
              <a:lumMod val="95000"/>
            </a:schemeClr>
          </a:solidFill>
        </p:spPr>
        <p:txBody>
          <a:bodyPr>
            <a:normAutofit fontScale="77500" lnSpcReduction="20000"/>
          </a:bodyPr>
          <a:lstStyle/>
          <a:p>
            <a:pPr marL="514350" indent="-514350">
              <a:buFont typeface="Calibri" pitchFamily="34" charset="0"/>
              <a:buAutoNum type="arabicPeriod"/>
            </a:pPr>
            <a:r>
              <a:rPr lang="es-CL" sz="2000" dirty="0" smtClean="0">
                <a:solidFill>
                  <a:schemeClr val="tx1"/>
                </a:solidFill>
              </a:rPr>
              <a:t>Equipos llevan a cabo la aplicación de una </a:t>
            </a:r>
            <a:r>
              <a:rPr lang="es-CL" sz="2000" b="1" dirty="0" smtClean="0">
                <a:solidFill>
                  <a:schemeClr val="tx1"/>
                </a:solidFill>
              </a:rPr>
              <a:t>metodología </a:t>
            </a:r>
            <a:r>
              <a:rPr lang="es-CL" sz="2000" b="1" dirty="0">
                <a:solidFill>
                  <a:schemeClr val="tx1"/>
                </a:solidFill>
              </a:rPr>
              <a:t>participativa </a:t>
            </a:r>
            <a:r>
              <a:rPr lang="es-CL" sz="2000" dirty="0">
                <a:solidFill>
                  <a:schemeClr val="tx1"/>
                </a:solidFill>
              </a:rPr>
              <a:t>adecuada y acorde a la realidad local.</a:t>
            </a:r>
          </a:p>
          <a:p>
            <a:pPr marL="514350" indent="-514350">
              <a:buFont typeface="Calibri" pitchFamily="34" charset="0"/>
              <a:buAutoNum type="arabicPeriod"/>
            </a:pPr>
            <a:r>
              <a:rPr lang="es-CL" sz="2000" dirty="0" smtClean="0">
                <a:solidFill>
                  <a:schemeClr val="tx1"/>
                </a:solidFill>
              </a:rPr>
              <a:t>Aporta </a:t>
            </a:r>
            <a:r>
              <a:rPr lang="es-CL" sz="2000" dirty="0">
                <a:solidFill>
                  <a:schemeClr val="tx1"/>
                </a:solidFill>
              </a:rPr>
              <a:t>con un diseño de trabajo colaborativo de </a:t>
            </a:r>
            <a:r>
              <a:rPr lang="es-CL" sz="2000" b="1" dirty="0">
                <a:solidFill>
                  <a:schemeClr val="tx1"/>
                </a:solidFill>
              </a:rPr>
              <a:t>enfoque comunitario con los usuarios y para los usuarios.</a:t>
            </a:r>
          </a:p>
          <a:p>
            <a:pPr marL="457200" indent="-457200">
              <a:buFont typeface="+mj-lt"/>
              <a:buAutoNum type="arabicPeriod"/>
            </a:pPr>
            <a:r>
              <a:rPr lang="es-CL" sz="2000" dirty="0">
                <a:solidFill>
                  <a:schemeClr val="tx1"/>
                </a:solidFill>
              </a:rPr>
              <a:t>Incentiva la </a:t>
            </a:r>
            <a:r>
              <a:rPr lang="es-CL" sz="2000" b="1" dirty="0">
                <a:solidFill>
                  <a:schemeClr val="tx1"/>
                </a:solidFill>
              </a:rPr>
              <a:t>alianza entre centros de salud públicos y centros de formación o estudios </a:t>
            </a:r>
            <a:r>
              <a:rPr lang="es-CL" sz="2000" dirty="0">
                <a:solidFill>
                  <a:schemeClr val="tx1"/>
                </a:solidFill>
              </a:rPr>
              <a:t>(universidades) como una alianza estratégica para el levantamiento de información y el diseño de modelos de trabajo innovadores  y colaborativos en salud pública</a:t>
            </a:r>
            <a:r>
              <a:rPr lang="es-CL" sz="2000" dirty="0"/>
              <a:t>.</a:t>
            </a:r>
          </a:p>
          <a:p>
            <a:endParaRPr lang="es-MX" sz="2300" dirty="0" smtClean="0"/>
          </a:p>
        </p:txBody>
      </p:sp>
      <p:sp>
        <p:nvSpPr>
          <p:cNvPr id="7" name="6 Marcador de contenido"/>
          <p:cNvSpPr>
            <a:spLocks noGrp="1"/>
          </p:cNvSpPr>
          <p:nvPr>
            <p:ph sz="quarter" idx="14"/>
          </p:nvPr>
        </p:nvSpPr>
        <p:spPr/>
        <p:txBody>
          <a:bodyPr>
            <a:normAutofit fontScale="85000" lnSpcReduction="20000"/>
          </a:bodyPr>
          <a:lstStyle/>
          <a:p>
            <a:pPr marL="514350" indent="-514350">
              <a:buFont typeface="+mj-lt"/>
              <a:buAutoNum type="arabicPeriod"/>
            </a:pPr>
            <a:r>
              <a:rPr lang="es-CL" dirty="0">
                <a:solidFill>
                  <a:schemeClr val="tx1"/>
                </a:solidFill>
              </a:rPr>
              <a:t>Mejoras sustanciales a nivel de </a:t>
            </a:r>
            <a:r>
              <a:rPr lang="es-CL" b="1" dirty="0">
                <a:solidFill>
                  <a:schemeClr val="tx1"/>
                </a:solidFill>
              </a:rPr>
              <a:t>aspectos formales de la comunicación</a:t>
            </a:r>
            <a:r>
              <a:rPr lang="es-CL" dirty="0">
                <a:solidFill>
                  <a:schemeClr val="tx1"/>
                </a:solidFill>
              </a:rPr>
              <a:t> a lo largo del taller.</a:t>
            </a:r>
          </a:p>
          <a:p>
            <a:pPr marL="514350" indent="-514350">
              <a:buFont typeface="+mj-lt"/>
              <a:buAutoNum type="arabicPeriod"/>
            </a:pPr>
            <a:r>
              <a:rPr lang="es-CL" dirty="0">
                <a:solidFill>
                  <a:schemeClr val="tx1"/>
                </a:solidFill>
              </a:rPr>
              <a:t>Mejora de la </a:t>
            </a:r>
            <a:r>
              <a:rPr lang="es-CL" b="1" dirty="0">
                <a:solidFill>
                  <a:schemeClr val="tx1"/>
                </a:solidFill>
              </a:rPr>
              <a:t>autoimagen y del sentido de auto eficacia</a:t>
            </a:r>
            <a:r>
              <a:rPr lang="es-CL" dirty="0">
                <a:solidFill>
                  <a:schemeClr val="tx1"/>
                </a:solidFill>
              </a:rPr>
              <a:t>.</a:t>
            </a:r>
          </a:p>
          <a:p>
            <a:pPr marL="514350" indent="-514350">
              <a:buFont typeface="+mj-lt"/>
              <a:buAutoNum type="arabicPeriod"/>
            </a:pPr>
            <a:r>
              <a:rPr lang="es-CL" b="1" dirty="0" smtClean="0">
                <a:solidFill>
                  <a:schemeClr val="tx1"/>
                </a:solidFill>
              </a:rPr>
              <a:t>Reconocimiento de </a:t>
            </a:r>
            <a:r>
              <a:rPr lang="es-CL" b="1" dirty="0">
                <a:solidFill>
                  <a:schemeClr val="tx1"/>
                </a:solidFill>
              </a:rPr>
              <a:t>su calidad de persona </a:t>
            </a:r>
            <a:r>
              <a:rPr lang="es-CL" dirty="0">
                <a:solidFill>
                  <a:schemeClr val="tx1"/>
                </a:solidFill>
              </a:rPr>
              <a:t>en situación de discapacidad y sus derechos humanos y como usuario.</a:t>
            </a:r>
          </a:p>
          <a:p>
            <a:pPr marL="457200" indent="-457200">
              <a:buFont typeface="+mj-lt"/>
              <a:buAutoNum type="arabicPeriod"/>
            </a:pPr>
            <a:r>
              <a:rPr lang="es-CL" b="1" dirty="0">
                <a:solidFill>
                  <a:schemeClr val="tx1"/>
                </a:solidFill>
              </a:rPr>
              <a:t>Empoderamiento</a:t>
            </a:r>
            <a:r>
              <a:rPr lang="es-CL" dirty="0">
                <a:solidFill>
                  <a:schemeClr val="tx1"/>
                </a:solidFill>
              </a:rPr>
              <a:t> respecto </a:t>
            </a:r>
            <a:r>
              <a:rPr lang="es-CL" dirty="0" smtClean="0">
                <a:solidFill>
                  <a:schemeClr val="tx1"/>
                </a:solidFill>
              </a:rPr>
              <a:t>de </a:t>
            </a:r>
            <a:r>
              <a:rPr lang="es-CL" dirty="0">
                <a:solidFill>
                  <a:schemeClr val="tx1"/>
                </a:solidFill>
              </a:rPr>
              <a:t>sus vidas </a:t>
            </a:r>
          </a:p>
          <a:p>
            <a:endParaRPr lang="es-CL" dirty="0"/>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Resultados preliminares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2868806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1371600"/>
            <a:ext cx="7772400" cy="3497560"/>
          </a:xfrm>
        </p:spPr>
        <p:txBody>
          <a:bodyPr/>
          <a:lstStyle/>
          <a:p>
            <a:r>
              <a:rPr lang="es-ES_tradnl" sz="1600" dirty="0" smtClean="0">
                <a:effectLst/>
              </a:rPr>
              <a:t/>
            </a:r>
            <a:br>
              <a:rPr lang="es-ES_tradnl" sz="1600" dirty="0" smtClean="0">
                <a:effectLst/>
              </a:rPr>
            </a:br>
            <a:r>
              <a:rPr lang="es-ES_tradnl" sz="1600" dirty="0">
                <a:effectLst/>
              </a:rPr>
              <a:t/>
            </a:r>
            <a:br>
              <a:rPr lang="es-ES_tradnl" sz="1600" dirty="0">
                <a:effectLst/>
              </a:rPr>
            </a:br>
            <a:r>
              <a:rPr lang="es-ES_tradnl" sz="1600" dirty="0" smtClean="0">
                <a:effectLst/>
              </a:rPr>
              <a:t/>
            </a:r>
            <a:br>
              <a:rPr lang="es-ES_tradnl" sz="1600" dirty="0" smtClean="0">
                <a:effectLst/>
              </a:rPr>
            </a:br>
            <a:r>
              <a:rPr lang="es-ES_tradnl" sz="1800" b="1" dirty="0">
                <a:effectLst/>
              </a:rPr>
              <a:t/>
            </a:r>
            <a:br>
              <a:rPr lang="es-ES_tradnl" sz="1800" b="1" dirty="0">
                <a:effectLst/>
              </a:rPr>
            </a:br>
            <a:r>
              <a:rPr lang="es-ES_tradnl" sz="1800" b="1" dirty="0" smtClean="0">
                <a:effectLst/>
              </a:rPr>
              <a:t/>
            </a:r>
            <a:br>
              <a:rPr lang="es-ES_tradnl" sz="1800" b="1" dirty="0" smtClean="0">
                <a:effectLst/>
              </a:rPr>
            </a:br>
            <a:r>
              <a:rPr lang="es-ES_tradnl" sz="1800" b="1" dirty="0" smtClean="0">
                <a:effectLst/>
              </a:rPr>
              <a:t>“Podemos </a:t>
            </a:r>
            <a:r>
              <a:rPr lang="es-ES_tradnl" sz="1800" b="1" dirty="0">
                <a:effectLst/>
              </a:rPr>
              <a:t>manifestar que no es fácil vivir con una enfermedad mental. Además de tener que manejar los síntomas y efectos secundarios asociados  a nuestra enfermedad,  somos victimas del estigma social, producto de la ignorancia y los estereotipos de la población general. Hemos sido discriminados por varios vías. Incluso tenemos sentimientos de auto-estigma, contra nosotros mismos. Pero, gracias al apoyo de nuestras familias, amigos e instituciones, como el COSAM, hemos aprendido estrategias para enfrontar los prejuicios de los demás y de nosotros </a:t>
            </a:r>
            <a:r>
              <a:rPr lang="es-ES_tradnl" sz="1800" b="1" dirty="0" smtClean="0">
                <a:effectLst/>
              </a:rPr>
              <a:t>mismos”</a:t>
            </a:r>
            <a:r>
              <a:rPr lang="es-CL" sz="1800" b="1" dirty="0">
                <a:effectLst/>
              </a:rPr>
              <a:t/>
            </a:r>
            <a:br>
              <a:rPr lang="es-CL" sz="1800" b="1" dirty="0">
                <a:effectLst/>
              </a:rPr>
            </a:br>
            <a:endParaRPr lang="es-CL" sz="1800" b="1" dirty="0"/>
          </a:p>
        </p:txBody>
      </p:sp>
      <p:sp>
        <p:nvSpPr>
          <p:cNvPr id="3" name="2 Marcador de contenido"/>
          <p:cNvSpPr>
            <a:spLocks noGrp="1"/>
          </p:cNvSpPr>
          <p:nvPr>
            <p:ph type="body" idx="1"/>
          </p:nvPr>
        </p:nvSpPr>
        <p:spPr>
          <a:xfrm>
            <a:off x="685800" y="4797152"/>
            <a:ext cx="7772400" cy="915863"/>
          </a:xfrm>
          <a:solidFill>
            <a:schemeClr val="bg1">
              <a:lumMod val="95000"/>
            </a:schemeClr>
          </a:solidFill>
        </p:spPr>
        <p:txBody>
          <a:bodyPr>
            <a:normAutofit fontScale="55000" lnSpcReduction="20000"/>
          </a:bodyPr>
          <a:lstStyle/>
          <a:p>
            <a:pPr marL="0" indent="0">
              <a:buNone/>
            </a:pPr>
            <a:endParaRPr lang="es-ES" dirty="0">
              <a:solidFill>
                <a:schemeClr val="tx1"/>
              </a:solidFill>
            </a:endParaRPr>
          </a:p>
          <a:p>
            <a:endParaRPr lang="es-ES" dirty="0"/>
          </a:p>
          <a:p>
            <a:r>
              <a:rPr lang="es-MX" sz="2800" b="1" dirty="0" smtClean="0">
                <a:solidFill>
                  <a:schemeClr val="tx1"/>
                </a:solidFill>
              </a:rPr>
              <a:t>COSAM de Colina</a:t>
            </a:r>
          </a:p>
          <a:p>
            <a:r>
              <a:rPr lang="es-ES_tradnl" sz="2500" b="1" dirty="0">
                <a:solidFill>
                  <a:schemeClr val="tx1"/>
                </a:solidFill>
              </a:rPr>
              <a:t>Experiencias de Resistencia hacia el Estigma y Auto-estigma</a:t>
            </a:r>
            <a:endParaRPr lang="es-CL" sz="2500" dirty="0">
              <a:solidFill>
                <a:schemeClr val="tx1"/>
              </a:solidFill>
            </a:endParaRPr>
          </a:p>
          <a:p>
            <a:endParaRPr lang="es-MX" sz="2800" b="1" dirty="0" smtClean="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1344411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833864"/>
          </a:xfrm>
          <a:solidFill>
            <a:schemeClr val="bg1">
              <a:lumMod val="95000"/>
            </a:schemeClr>
          </a:solidFill>
        </p:spPr>
        <p:txBody>
          <a:bodyPr>
            <a:normAutofit/>
          </a:bodyPr>
          <a:lstStyle/>
          <a:p>
            <a:endParaRPr lang="es-MX" dirty="0" smtClean="0"/>
          </a:p>
          <a:p>
            <a:r>
              <a:rPr lang="es-MX" dirty="0" smtClean="0">
                <a:solidFill>
                  <a:schemeClr val="tx1"/>
                </a:solidFill>
              </a:rPr>
              <a:t>La salud mental comunitaria es el</a:t>
            </a:r>
            <a:r>
              <a:rPr lang="es-MX" b="1" dirty="0" smtClean="0">
                <a:solidFill>
                  <a:schemeClr val="tx1"/>
                </a:solidFill>
              </a:rPr>
              <a:t> </a:t>
            </a:r>
            <a:r>
              <a:rPr lang="es-MX" b="1" u="sng" dirty="0" smtClean="0">
                <a:solidFill>
                  <a:schemeClr val="tx1"/>
                </a:solidFill>
              </a:rPr>
              <a:t>modelo más efectivo</a:t>
            </a:r>
            <a:r>
              <a:rPr lang="es-MX" dirty="0" smtClean="0">
                <a:solidFill>
                  <a:schemeClr val="tx1"/>
                </a:solidFill>
              </a:rPr>
              <a:t> para el abordaje de los trastornos mentales.</a:t>
            </a:r>
          </a:p>
          <a:p>
            <a:endParaRPr lang="es-MX" dirty="0" smtClean="0">
              <a:solidFill>
                <a:schemeClr val="tx1"/>
              </a:solidFill>
            </a:endParaRPr>
          </a:p>
          <a:p>
            <a:r>
              <a:rPr lang="es-MX" dirty="0" smtClean="0">
                <a:solidFill>
                  <a:schemeClr val="tx1"/>
                </a:solidFill>
              </a:rPr>
              <a:t>Lo anterior se sustenta en la evidencia sanitaria, pero también en un </a:t>
            </a:r>
            <a:r>
              <a:rPr lang="es-MX" b="1" u="sng" dirty="0" smtClean="0">
                <a:solidFill>
                  <a:schemeClr val="tx1"/>
                </a:solidFill>
              </a:rPr>
              <a:t>movimiento de reivindicación política, social y de derechos humanos</a:t>
            </a:r>
            <a:r>
              <a:rPr lang="es-MX" dirty="0" smtClean="0">
                <a:solidFill>
                  <a:schemeClr val="tx1"/>
                </a:solidFill>
              </a:rPr>
              <a:t>.</a:t>
            </a:r>
          </a:p>
          <a:p>
            <a:endParaRPr lang="es-MX" dirty="0" smtClean="0">
              <a:solidFill>
                <a:schemeClr val="tx1"/>
              </a:solidFill>
            </a:endParaRPr>
          </a:p>
          <a:p>
            <a:r>
              <a:rPr lang="es-MX" dirty="0" smtClean="0">
                <a:solidFill>
                  <a:schemeClr val="tx1"/>
                </a:solidFill>
              </a:rPr>
              <a:t>En Latinoamérica, uno de sus grandes desafíos pendientes es la </a:t>
            </a:r>
            <a:r>
              <a:rPr lang="es-MX" b="1" u="sng" dirty="0" smtClean="0">
                <a:solidFill>
                  <a:schemeClr val="tx1"/>
                </a:solidFill>
              </a:rPr>
              <a:t>lucha contra el estigma</a:t>
            </a:r>
            <a:r>
              <a:rPr lang="es-MX" b="1" dirty="0" smtClean="0">
                <a:solidFill>
                  <a:schemeClr val="tx1"/>
                </a:solidFill>
              </a:rPr>
              <a:t> </a:t>
            </a:r>
            <a:r>
              <a:rPr lang="es-MX" dirty="0" smtClean="0">
                <a:solidFill>
                  <a:schemeClr val="tx1"/>
                </a:solidFill>
              </a:rPr>
              <a:t>dirigido a los(as) usuarios(as) y sus familiares.</a:t>
            </a:r>
            <a:endParaRPr lang="es-CL" dirty="0">
              <a:solidFill>
                <a:schemeClr val="tx1"/>
              </a:solidFill>
            </a:endParaRPr>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s-ES" sz="3600" b="0" i="0" u="none" strike="noStrike" kern="0" cap="none" spc="0" normalizeH="0" baseline="0" noProof="0" dirty="0" smtClean="0">
                <a:ln>
                  <a:noFill/>
                </a:ln>
                <a:solidFill>
                  <a:schemeClr val="bg1"/>
                </a:solidFill>
                <a:effectLst/>
                <a:uLnTx/>
                <a:uFillTx/>
                <a:latin typeface="+mn-lt"/>
                <a:ea typeface="+mj-ea"/>
                <a:cs typeface="+mj-cs"/>
              </a:rPr>
              <a:t>Introducción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38064"/>
            <a:ext cx="9036496" cy="906760"/>
          </a:xfrm>
        </p:spPr>
        <p:txBody>
          <a:bodyPr anchor="t"/>
          <a:lstStyle/>
          <a:p>
            <a:pPr>
              <a:lnSpc>
                <a:spcPct val="100000"/>
              </a:lnSpc>
            </a:pPr>
            <a:r>
              <a:rPr lang="es-ES_tradnl" sz="2000" dirty="0" smtClean="0">
                <a:effectLst/>
              </a:rPr>
              <a:t/>
            </a:r>
            <a:br>
              <a:rPr lang="es-ES_tradnl" sz="2000" dirty="0" smtClean="0">
                <a:effectLst/>
              </a:rPr>
            </a:br>
            <a:r>
              <a:rPr lang="es-ES_tradnl" sz="2000" dirty="0" smtClean="0">
                <a:effectLst/>
              </a:rPr>
              <a:t>Esperamos </a:t>
            </a:r>
            <a:r>
              <a:rPr lang="es-ES_tradnl" sz="2000" dirty="0">
                <a:effectLst/>
              </a:rPr>
              <a:t>que este documento sea de ayuda para otras personas en nuestra misma situación, para nosotros mismos y para nuestras familias.</a:t>
            </a:r>
            <a:r>
              <a:rPr lang="es-CL" sz="2000" dirty="0">
                <a:effectLst/>
              </a:rPr>
              <a:t/>
            </a:r>
            <a:br>
              <a:rPr lang="es-CL" sz="2000" dirty="0">
                <a:effectLst/>
              </a:rPr>
            </a:br>
            <a:endParaRPr lang="es-CL" sz="2000" dirty="0"/>
          </a:p>
        </p:txBody>
      </p:sp>
      <p:sp>
        <p:nvSpPr>
          <p:cNvPr id="6" name="2 Marcador de contenido"/>
          <p:cNvSpPr>
            <a:spLocks noGrp="1"/>
          </p:cNvSpPr>
          <p:nvPr>
            <p:ph idx="1"/>
          </p:nvPr>
        </p:nvSpPr>
        <p:spPr>
          <a:xfrm>
            <a:off x="457200" y="1844824"/>
            <a:ext cx="8229600" cy="4525963"/>
          </a:xfrm>
          <a:solidFill>
            <a:schemeClr val="bg1">
              <a:lumMod val="95000"/>
            </a:schemeClr>
          </a:solidFill>
        </p:spPr>
        <p:txBody>
          <a:bodyPr>
            <a:normAutofit/>
          </a:bodyPr>
          <a:lstStyle/>
          <a:p>
            <a:pPr marL="0" indent="0">
              <a:buNone/>
            </a:pPr>
            <a:endParaRPr lang="es-ES_tradnl" b="1" dirty="0" smtClean="0"/>
          </a:p>
          <a:p>
            <a:pPr marL="0" indent="0">
              <a:buNone/>
            </a:pPr>
            <a:r>
              <a:rPr lang="es-ES_tradnl" b="1" dirty="0" smtClean="0">
                <a:solidFill>
                  <a:schemeClr val="tx1"/>
                </a:solidFill>
              </a:rPr>
              <a:t>Esforzarse </a:t>
            </a:r>
            <a:endParaRPr lang="es-CL" dirty="0">
              <a:solidFill>
                <a:schemeClr val="tx1"/>
              </a:solidFill>
            </a:endParaRPr>
          </a:p>
          <a:p>
            <a:pPr marL="0" indent="0">
              <a:buNone/>
            </a:pPr>
            <a:r>
              <a:rPr lang="es-ES_tradnl" dirty="0">
                <a:solidFill>
                  <a:schemeClr val="tx1"/>
                </a:solidFill>
              </a:rPr>
              <a:t>En más de una ocasión, nosotros hemos pasado por situaciones difíciles con nuestras familias, en la sociedad, en nuestros trabajos y/o lugares de estudios. En esos momentos nos hemos dado cuenta de nuestras debilidades y fortalezas y hemos mejorado las primeras y potenciado las segundas.</a:t>
            </a:r>
            <a:endParaRPr lang="es-CL" dirty="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13444110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38064"/>
            <a:ext cx="9036496" cy="906760"/>
          </a:xfrm>
        </p:spPr>
        <p:txBody>
          <a:bodyPr anchor="t"/>
          <a:lstStyle/>
          <a:p>
            <a:pPr>
              <a:lnSpc>
                <a:spcPct val="100000"/>
              </a:lnSpc>
            </a:pPr>
            <a:r>
              <a:rPr lang="es-ES_tradnl" sz="2000" dirty="0" smtClean="0">
                <a:effectLst/>
              </a:rPr>
              <a:t/>
            </a:r>
            <a:br>
              <a:rPr lang="es-ES_tradnl" sz="2000" dirty="0" smtClean="0">
                <a:effectLst/>
              </a:rPr>
            </a:br>
            <a:r>
              <a:rPr lang="es-ES_tradnl" sz="2000" dirty="0" smtClean="0">
                <a:effectLst/>
              </a:rPr>
              <a:t>Esperamos </a:t>
            </a:r>
            <a:r>
              <a:rPr lang="es-ES_tradnl" sz="2000" dirty="0">
                <a:effectLst/>
              </a:rPr>
              <a:t>que este documento sea de ayuda para otras personas en nuestra misma situación, para nosotros mismos y para nuestras familias.</a:t>
            </a:r>
            <a:r>
              <a:rPr lang="es-CL" sz="2000" dirty="0">
                <a:effectLst/>
              </a:rPr>
              <a:t/>
            </a:r>
            <a:br>
              <a:rPr lang="es-CL" sz="2000" dirty="0">
                <a:effectLst/>
              </a:rPr>
            </a:br>
            <a:endParaRPr lang="es-CL" sz="2000" dirty="0"/>
          </a:p>
        </p:txBody>
      </p:sp>
      <p:sp>
        <p:nvSpPr>
          <p:cNvPr id="6" name="2 Marcador de contenido"/>
          <p:cNvSpPr>
            <a:spLocks noGrp="1"/>
          </p:cNvSpPr>
          <p:nvPr>
            <p:ph idx="1"/>
          </p:nvPr>
        </p:nvSpPr>
        <p:spPr>
          <a:xfrm>
            <a:off x="457200" y="1844824"/>
            <a:ext cx="8229600" cy="4525963"/>
          </a:xfrm>
          <a:solidFill>
            <a:schemeClr val="bg1">
              <a:lumMod val="95000"/>
            </a:schemeClr>
          </a:solidFill>
        </p:spPr>
        <p:txBody>
          <a:bodyPr>
            <a:normAutofit/>
          </a:bodyPr>
          <a:lstStyle/>
          <a:p>
            <a:pPr marL="0" indent="0">
              <a:buNone/>
            </a:pPr>
            <a:endParaRPr lang="es-ES_tradnl" b="1" dirty="0" smtClean="0"/>
          </a:p>
          <a:p>
            <a:pPr marL="0" indent="0">
              <a:buNone/>
            </a:pPr>
            <a:r>
              <a:rPr lang="es-ES_tradnl" b="1" dirty="0" smtClean="0">
                <a:solidFill>
                  <a:schemeClr val="tx1"/>
                </a:solidFill>
              </a:rPr>
              <a:t>Esforzarse </a:t>
            </a:r>
            <a:endParaRPr lang="es-CL" dirty="0">
              <a:solidFill>
                <a:schemeClr val="tx1"/>
              </a:solidFill>
            </a:endParaRPr>
          </a:p>
          <a:p>
            <a:pPr marL="0" indent="0">
              <a:buNone/>
            </a:pPr>
            <a:r>
              <a:rPr lang="es-ES_tradnl" dirty="0">
                <a:solidFill>
                  <a:schemeClr val="tx1"/>
                </a:solidFill>
              </a:rPr>
              <a:t>En más de una ocasión, nosotros hemos pasado por situaciones difíciles con nuestras familias, en la sociedad, en nuestros trabajos y/o lugares de estudios. En esos momentos nos hemos dado cuenta de nuestras debilidades y fortalezas y hemos mejorado las primeras y potenciado las segundas.</a:t>
            </a:r>
            <a:endParaRPr lang="es-CL" dirty="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4449868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38064"/>
            <a:ext cx="9036496" cy="906760"/>
          </a:xfrm>
        </p:spPr>
        <p:txBody>
          <a:bodyPr anchor="t"/>
          <a:lstStyle/>
          <a:p>
            <a:pPr>
              <a:lnSpc>
                <a:spcPct val="100000"/>
              </a:lnSpc>
            </a:pPr>
            <a:r>
              <a:rPr lang="es-ES_tradnl" sz="2000" dirty="0" smtClean="0">
                <a:effectLst/>
              </a:rPr>
              <a:t/>
            </a:r>
            <a:br>
              <a:rPr lang="es-ES_tradnl" sz="2000" dirty="0" smtClean="0">
                <a:effectLst/>
              </a:rPr>
            </a:br>
            <a:r>
              <a:rPr lang="es-ES_tradnl" sz="2000" dirty="0" smtClean="0">
                <a:effectLst/>
              </a:rPr>
              <a:t>Esperamos </a:t>
            </a:r>
            <a:r>
              <a:rPr lang="es-ES_tradnl" sz="2000" dirty="0">
                <a:effectLst/>
              </a:rPr>
              <a:t>que este documento sea de ayuda para otras personas en nuestra misma situación, para nosotros mismos y para nuestras familias.</a:t>
            </a:r>
            <a:r>
              <a:rPr lang="es-CL" sz="2000" dirty="0">
                <a:effectLst/>
              </a:rPr>
              <a:t/>
            </a:r>
            <a:br>
              <a:rPr lang="es-CL" sz="2000" dirty="0">
                <a:effectLst/>
              </a:rPr>
            </a:br>
            <a:endParaRPr lang="es-CL" sz="2000" dirty="0"/>
          </a:p>
        </p:txBody>
      </p:sp>
      <p:sp>
        <p:nvSpPr>
          <p:cNvPr id="6" name="2 Marcador de contenido"/>
          <p:cNvSpPr>
            <a:spLocks noGrp="1"/>
          </p:cNvSpPr>
          <p:nvPr>
            <p:ph idx="1"/>
          </p:nvPr>
        </p:nvSpPr>
        <p:spPr>
          <a:xfrm>
            <a:off x="457200" y="1844824"/>
            <a:ext cx="8229600" cy="4525963"/>
          </a:xfrm>
          <a:solidFill>
            <a:schemeClr val="bg1">
              <a:lumMod val="95000"/>
            </a:schemeClr>
          </a:solidFill>
        </p:spPr>
        <p:txBody>
          <a:bodyPr>
            <a:normAutofit/>
          </a:bodyPr>
          <a:lstStyle/>
          <a:p>
            <a:pPr marL="0" indent="0">
              <a:buNone/>
            </a:pPr>
            <a:endParaRPr lang="es-ES_tradnl" b="1" dirty="0" smtClean="0"/>
          </a:p>
          <a:p>
            <a:pPr marL="0" indent="0">
              <a:buNone/>
            </a:pPr>
            <a:r>
              <a:rPr lang="es-ES_tradnl" b="1" dirty="0">
                <a:solidFill>
                  <a:schemeClr val="tx1"/>
                </a:solidFill>
              </a:rPr>
              <a:t>Apoyarse en otro (Familia, amigos, pareja)</a:t>
            </a:r>
            <a:endParaRPr lang="es-CL" dirty="0">
              <a:solidFill>
                <a:schemeClr val="tx1"/>
              </a:solidFill>
            </a:endParaRPr>
          </a:p>
          <a:p>
            <a:pPr marL="0" indent="0">
              <a:buNone/>
            </a:pPr>
            <a:r>
              <a:rPr lang="es-ES_tradnl" dirty="0">
                <a:solidFill>
                  <a:schemeClr val="tx1"/>
                </a:solidFill>
              </a:rPr>
              <a:t>Para nosotros, es muy importante contar con personas cercanas para apoyar en momentos difíciles y de crisis. Aunque al inicio, para algunos, fue difícil depender de otros, y solíamos aislarnos, con el tiempo, adquiriendo más confianza, hemos mejorado nuestras relaciones interpersonales.</a:t>
            </a:r>
            <a:endParaRPr lang="es-CL" dirty="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4449868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38064"/>
            <a:ext cx="9036496" cy="906760"/>
          </a:xfrm>
        </p:spPr>
        <p:txBody>
          <a:bodyPr anchor="t"/>
          <a:lstStyle/>
          <a:p>
            <a:pPr>
              <a:lnSpc>
                <a:spcPct val="100000"/>
              </a:lnSpc>
            </a:pPr>
            <a:r>
              <a:rPr lang="es-ES_tradnl" sz="2000" dirty="0" smtClean="0">
                <a:effectLst/>
              </a:rPr>
              <a:t/>
            </a:r>
            <a:br>
              <a:rPr lang="es-ES_tradnl" sz="2000" dirty="0" smtClean="0">
                <a:effectLst/>
              </a:rPr>
            </a:br>
            <a:r>
              <a:rPr lang="es-ES_tradnl" sz="2000" dirty="0" smtClean="0">
                <a:effectLst/>
              </a:rPr>
              <a:t>Esperamos </a:t>
            </a:r>
            <a:r>
              <a:rPr lang="es-ES_tradnl" sz="2000" dirty="0">
                <a:effectLst/>
              </a:rPr>
              <a:t>que este documento sea de ayuda para otras personas en nuestra misma situación, para nosotros mismos y para nuestras familias.</a:t>
            </a:r>
            <a:r>
              <a:rPr lang="es-CL" sz="2000" dirty="0">
                <a:effectLst/>
              </a:rPr>
              <a:t/>
            </a:r>
            <a:br>
              <a:rPr lang="es-CL" sz="2000" dirty="0">
                <a:effectLst/>
              </a:rPr>
            </a:br>
            <a:endParaRPr lang="es-CL" sz="2000" dirty="0"/>
          </a:p>
        </p:txBody>
      </p:sp>
      <p:sp>
        <p:nvSpPr>
          <p:cNvPr id="6" name="2 Marcador de contenido"/>
          <p:cNvSpPr>
            <a:spLocks noGrp="1"/>
          </p:cNvSpPr>
          <p:nvPr>
            <p:ph idx="1"/>
          </p:nvPr>
        </p:nvSpPr>
        <p:spPr>
          <a:xfrm>
            <a:off x="251520" y="1844824"/>
            <a:ext cx="8435280" cy="4525963"/>
          </a:xfrm>
          <a:solidFill>
            <a:schemeClr val="bg1">
              <a:lumMod val="95000"/>
            </a:schemeClr>
          </a:solidFill>
        </p:spPr>
        <p:txBody>
          <a:bodyPr>
            <a:normAutofit/>
          </a:bodyPr>
          <a:lstStyle/>
          <a:p>
            <a:pPr marL="0" indent="0">
              <a:buNone/>
            </a:pPr>
            <a:endParaRPr lang="es-ES_tradnl" b="1" dirty="0" smtClean="0"/>
          </a:p>
          <a:p>
            <a:pPr marL="0" indent="0">
              <a:buNone/>
            </a:pPr>
            <a:r>
              <a:rPr lang="es-ES_tradnl" b="1" dirty="0">
                <a:solidFill>
                  <a:schemeClr val="tx1"/>
                </a:solidFill>
              </a:rPr>
              <a:t>Participar en actividades que son de nuestros intereses</a:t>
            </a:r>
            <a:endParaRPr lang="es-CL" dirty="0">
              <a:solidFill>
                <a:schemeClr val="tx1"/>
              </a:solidFill>
            </a:endParaRPr>
          </a:p>
          <a:p>
            <a:pPr marL="0" indent="0">
              <a:buNone/>
            </a:pPr>
            <a:r>
              <a:rPr lang="es-ES_tradnl" dirty="0">
                <a:solidFill>
                  <a:schemeClr val="tx1"/>
                </a:solidFill>
              </a:rPr>
              <a:t>Hemos encontrado que participar en actividades que nos gusten nos hace sentir bien. Podemos ocupar nuestro tiempo de manera sana, en camino a la recuperación. Recomendamos que otras personas toman el tiempo para identificar sus intereses y participar en ellos.</a:t>
            </a:r>
            <a:endParaRPr lang="es-CL" dirty="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a:solidFill>
                  <a:schemeClr val="bg1"/>
                </a:solidFill>
                <a:latin typeface="+mn-lt"/>
              </a:rPr>
              <a:t>Procedimientos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34252387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38064"/>
            <a:ext cx="9036496" cy="906760"/>
          </a:xfrm>
        </p:spPr>
        <p:txBody>
          <a:bodyPr anchor="t"/>
          <a:lstStyle/>
          <a:p>
            <a:pPr>
              <a:lnSpc>
                <a:spcPct val="100000"/>
              </a:lnSpc>
            </a:pPr>
            <a:r>
              <a:rPr lang="es-ES_tradnl" sz="2000" dirty="0" smtClean="0">
                <a:effectLst/>
              </a:rPr>
              <a:t>Esperamos </a:t>
            </a:r>
            <a:r>
              <a:rPr lang="es-ES_tradnl" sz="2000" dirty="0">
                <a:effectLst/>
              </a:rPr>
              <a:t>que este documento sea de ayuda para otras personas en nuestra misma situación, para nosotros mismos y para nuestras familias.</a:t>
            </a:r>
            <a:r>
              <a:rPr lang="es-CL" sz="2000" dirty="0">
                <a:effectLst/>
              </a:rPr>
              <a:t/>
            </a:r>
            <a:br>
              <a:rPr lang="es-CL" sz="2000" dirty="0">
                <a:effectLst/>
              </a:rPr>
            </a:br>
            <a:endParaRPr lang="es-CL" sz="2000" dirty="0"/>
          </a:p>
        </p:txBody>
      </p:sp>
      <p:sp>
        <p:nvSpPr>
          <p:cNvPr id="6" name="2 Marcador de contenido"/>
          <p:cNvSpPr>
            <a:spLocks noGrp="1"/>
          </p:cNvSpPr>
          <p:nvPr>
            <p:ph idx="1"/>
          </p:nvPr>
        </p:nvSpPr>
        <p:spPr>
          <a:xfrm>
            <a:off x="251520" y="1844824"/>
            <a:ext cx="8435280" cy="4525963"/>
          </a:xfrm>
          <a:solidFill>
            <a:schemeClr val="bg1">
              <a:lumMod val="95000"/>
            </a:schemeClr>
          </a:solidFill>
        </p:spPr>
        <p:txBody>
          <a:bodyPr>
            <a:normAutofit/>
          </a:bodyPr>
          <a:lstStyle/>
          <a:p>
            <a:pPr marL="0" indent="0">
              <a:buNone/>
            </a:pPr>
            <a:endParaRPr lang="es-ES_tradnl" b="1" dirty="0" smtClean="0">
              <a:solidFill>
                <a:schemeClr val="tx1"/>
              </a:solidFill>
            </a:endParaRPr>
          </a:p>
          <a:p>
            <a:pPr marL="0" indent="0">
              <a:buNone/>
            </a:pPr>
            <a:r>
              <a:rPr lang="es-ES_tradnl" b="1" dirty="0">
                <a:solidFill>
                  <a:schemeClr val="tx1"/>
                </a:solidFill>
              </a:rPr>
              <a:t>Como manejo mis pensamientos </a:t>
            </a:r>
            <a:endParaRPr lang="es-CL" dirty="0">
              <a:solidFill>
                <a:schemeClr val="tx1"/>
              </a:solidFill>
            </a:endParaRPr>
          </a:p>
          <a:p>
            <a:pPr marL="0" indent="0">
              <a:buNone/>
            </a:pPr>
            <a:r>
              <a:rPr lang="es-ES_tradnl" dirty="0">
                <a:solidFill>
                  <a:schemeClr val="tx1"/>
                </a:solidFill>
              </a:rPr>
              <a:t>Cuando nuestras mentas nos jueguen en una mala pasada, intentamos pensar que estas situaciones son productos de la enfermedad y que en verdad, no es lo que nos está pasando. Podemos usar nuestro juicio y razón. En estos tiempos, apoyamos en familias, amigos y profesionales. </a:t>
            </a:r>
            <a:endParaRPr lang="es-CL" dirty="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a:solidFill>
                  <a:schemeClr val="bg1"/>
                </a:solidFill>
                <a:latin typeface="+mn-lt"/>
              </a:rPr>
              <a:t>Procedimientos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36538717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908720"/>
            <a:ext cx="7772400" cy="3497560"/>
          </a:xfrm>
        </p:spPr>
        <p:txBody>
          <a:bodyPr/>
          <a:lstStyle/>
          <a:p>
            <a:r>
              <a:rPr lang="es-ES_tradnl" sz="1800" dirty="0" smtClean="0">
                <a:effectLst/>
              </a:rPr>
              <a:t>“</a:t>
            </a:r>
            <a:r>
              <a:rPr lang="es-CL" sz="1800" dirty="0">
                <a:effectLst/>
              </a:rPr>
              <a:t>Hemos recopilado aquí algunas historias sobre lo que nos sostiene durante los momentos difíciles y nos ayuda a no creerle el cuento al Estigma y así protegernos del Autoestigma que hace que muchas veces perdamos la esperanza de poder mejorar.</a:t>
            </a:r>
            <a:br>
              <a:rPr lang="es-CL" sz="1800" dirty="0">
                <a:effectLst/>
              </a:rPr>
            </a:br>
            <a:r>
              <a:rPr lang="es-CL" sz="1800" dirty="0">
                <a:effectLst/>
              </a:rPr>
              <a:t>Dado que algunos hemos vivido y experimentado enfermedades mentales en nuestras vidas hemos encontrado maneras de protegernos del estigma social y “no creerle el cuento”.</a:t>
            </a:r>
            <a:br>
              <a:rPr lang="es-CL" sz="1800" dirty="0">
                <a:effectLst/>
              </a:rPr>
            </a:br>
            <a:r>
              <a:rPr lang="es-CL" sz="1800" b="1" dirty="0">
                <a:effectLst/>
              </a:rPr>
              <a:t/>
            </a:r>
            <a:br>
              <a:rPr lang="es-CL" sz="1800" b="1" dirty="0">
                <a:effectLst/>
              </a:rPr>
            </a:br>
            <a:endParaRPr lang="es-CL" sz="1800" b="1" dirty="0"/>
          </a:p>
        </p:txBody>
      </p:sp>
      <p:sp>
        <p:nvSpPr>
          <p:cNvPr id="3" name="2 Marcador de contenido"/>
          <p:cNvSpPr>
            <a:spLocks noGrp="1"/>
          </p:cNvSpPr>
          <p:nvPr>
            <p:ph type="body" idx="1"/>
          </p:nvPr>
        </p:nvSpPr>
        <p:spPr>
          <a:xfrm>
            <a:off x="685800" y="4797152"/>
            <a:ext cx="7772400" cy="1224136"/>
          </a:xfrm>
          <a:solidFill>
            <a:schemeClr val="bg1">
              <a:lumMod val="95000"/>
            </a:schemeClr>
          </a:solidFill>
        </p:spPr>
        <p:txBody>
          <a:bodyPr>
            <a:normAutofit fontScale="92500" lnSpcReduction="20000"/>
          </a:bodyPr>
          <a:lstStyle/>
          <a:p>
            <a:pPr marL="0" indent="0">
              <a:buNone/>
            </a:pPr>
            <a:endParaRPr lang="es-ES" dirty="0">
              <a:solidFill>
                <a:schemeClr val="tx1"/>
              </a:solidFill>
            </a:endParaRPr>
          </a:p>
          <a:p>
            <a:endParaRPr lang="es-ES" sz="1700" dirty="0"/>
          </a:p>
          <a:p>
            <a:r>
              <a:rPr lang="es-CL" sz="1700" b="1" dirty="0">
                <a:solidFill>
                  <a:schemeClr val="tx1"/>
                </a:solidFill>
              </a:rPr>
              <a:t>Formas en las cuales nos cuidamos de “no creerle el cuento” al Estigma hacia las personas con enfermedad mental. Habilidades de resistencia hacia el Autoestigma de usuarios del COSAM de Concón 2014</a:t>
            </a:r>
            <a:endParaRPr lang="es-CL" sz="1700" dirty="0">
              <a:solidFill>
                <a:schemeClr val="tx1"/>
              </a:solidFill>
            </a:endParaRPr>
          </a:p>
          <a:p>
            <a:endParaRPr lang="es-MX" sz="2800" b="1" dirty="0" smtClean="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34235253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38064"/>
            <a:ext cx="9036496" cy="906760"/>
          </a:xfrm>
        </p:spPr>
        <p:txBody>
          <a:bodyPr anchor="t"/>
          <a:lstStyle/>
          <a:p>
            <a:pPr>
              <a:lnSpc>
                <a:spcPct val="100000"/>
              </a:lnSpc>
            </a:pPr>
            <a:r>
              <a:rPr lang="es-CL" sz="2000" dirty="0" smtClean="0">
                <a:effectLst/>
              </a:rPr>
              <a:t/>
            </a:r>
            <a:br>
              <a:rPr lang="es-CL" sz="2000" dirty="0" smtClean="0">
                <a:effectLst/>
              </a:rPr>
            </a:br>
            <a:r>
              <a:rPr lang="es-CL" sz="2000" dirty="0" smtClean="0">
                <a:effectLst/>
              </a:rPr>
              <a:t>Esperamos </a:t>
            </a:r>
            <a:r>
              <a:rPr lang="es-CL" sz="2000" dirty="0">
                <a:effectLst/>
              </a:rPr>
              <a:t>que este documento sea de ayuda para otras personas de nuestro país o del resto del mundo.</a:t>
            </a:r>
            <a:br>
              <a:rPr lang="es-CL" sz="2000" dirty="0">
                <a:effectLst/>
              </a:rPr>
            </a:br>
            <a:endParaRPr lang="es-CL" sz="2000" dirty="0"/>
          </a:p>
        </p:txBody>
      </p:sp>
      <p:sp>
        <p:nvSpPr>
          <p:cNvPr id="6" name="2 Marcador de contenido"/>
          <p:cNvSpPr>
            <a:spLocks noGrp="1"/>
          </p:cNvSpPr>
          <p:nvPr>
            <p:ph idx="1"/>
          </p:nvPr>
        </p:nvSpPr>
        <p:spPr>
          <a:xfrm>
            <a:off x="251520" y="1844824"/>
            <a:ext cx="8435280" cy="4525963"/>
          </a:xfrm>
          <a:solidFill>
            <a:schemeClr val="bg1">
              <a:lumMod val="95000"/>
            </a:schemeClr>
          </a:solidFill>
        </p:spPr>
        <p:txBody>
          <a:bodyPr>
            <a:normAutofit/>
          </a:bodyPr>
          <a:lstStyle/>
          <a:p>
            <a:pPr marL="0" indent="0">
              <a:buNone/>
            </a:pPr>
            <a:endParaRPr lang="es-CL" b="1" dirty="0" smtClean="0">
              <a:solidFill>
                <a:schemeClr val="tx1"/>
              </a:solidFill>
            </a:endParaRPr>
          </a:p>
          <a:p>
            <a:pPr marL="0" indent="0">
              <a:buNone/>
            </a:pPr>
            <a:r>
              <a:rPr lang="es-CL" b="1" dirty="0" smtClean="0">
                <a:solidFill>
                  <a:schemeClr val="tx1"/>
                </a:solidFill>
              </a:rPr>
              <a:t>Dedicarse </a:t>
            </a:r>
            <a:r>
              <a:rPr lang="es-CL" b="1" dirty="0">
                <a:solidFill>
                  <a:schemeClr val="tx1"/>
                </a:solidFill>
              </a:rPr>
              <a:t>a algo que a uno le gusta, relaja y apasiona</a:t>
            </a:r>
            <a:endParaRPr lang="es-CL" dirty="0">
              <a:solidFill>
                <a:schemeClr val="tx1"/>
              </a:solidFill>
            </a:endParaRPr>
          </a:p>
          <a:p>
            <a:pPr marL="0" indent="0">
              <a:buNone/>
            </a:pPr>
            <a:r>
              <a:rPr lang="es-CL" dirty="0">
                <a:solidFill>
                  <a:schemeClr val="tx1"/>
                </a:solidFill>
              </a:rPr>
              <a:t>Para algunos de nosotros ha sido muy importante para “no creerle el cuento al estigma”, dedicarnos a lo que nos gusta y apasiona, así como aquellas cosas que nos relajan y nos hacen sentir apreciados. </a:t>
            </a:r>
            <a:endParaRPr lang="es-ES_tradnl" b="1" dirty="0" smtClean="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25375743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38064"/>
            <a:ext cx="9036496" cy="906760"/>
          </a:xfrm>
        </p:spPr>
        <p:txBody>
          <a:bodyPr anchor="t"/>
          <a:lstStyle/>
          <a:p>
            <a:pPr>
              <a:lnSpc>
                <a:spcPct val="100000"/>
              </a:lnSpc>
            </a:pPr>
            <a:r>
              <a:rPr lang="es-CL" sz="2000" dirty="0" smtClean="0">
                <a:effectLst/>
              </a:rPr>
              <a:t/>
            </a:r>
            <a:br>
              <a:rPr lang="es-CL" sz="2000" dirty="0" smtClean="0">
                <a:effectLst/>
              </a:rPr>
            </a:br>
            <a:r>
              <a:rPr lang="es-CL" sz="2000" dirty="0" smtClean="0">
                <a:effectLst/>
              </a:rPr>
              <a:t>Esperamos </a:t>
            </a:r>
            <a:r>
              <a:rPr lang="es-CL" sz="2000" dirty="0">
                <a:effectLst/>
              </a:rPr>
              <a:t>que este documento sea de ayuda para otras personas de nuestro país o del resto del mundo.</a:t>
            </a:r>
            <a:br>
              <a:rPr lang="es-CL" sz="2000" dirty="0">
                <a:effectLst/>
              </a:rPr>
            </a:br>
            <a:endParaRPr lang="es-CL" sz="2000" dirty="0"/>
          </a:p>
        </p:txBody>
      </p:sp>
      <p:sp>
        <p:nvSpPr>
          <p:cNvPr id="6" name="2 Marcador de contenido"/>
          <p:cNvSpPr>
            <a:spLocks noGrp="1"/>
          </p:cNvSpPr>
          <p:nvPr>
            <p:ph idx="1"/>
          </p:nvPr>
        </p:nvSpPr>
        <p:spPr>
          <a:xfrm>
            <a:off x="251520" y="1844824"/>
            <a:ext cx="8435280" cy="4525963"/>
          </a:xfrm>
          <a:solidFill>
            <a:schemeClr val="bg1">
              <a:lumMod val="95000"/>
            </a:schemeClr>
          </a:solidFill>
        </p:spPr>
        <p:txBody>
          <a:bodyPr>
            <a:normAutofit/>
          </a:bodyPr>
          <a:lstStyle/>
          <a:p>
            <a:pPr marL="0" indent="0">
              <a:buNone/>
            </a:pPr>
            <a:endParaRPr lang="es-CL" b="1" dirty="0" smtClean="0">
              <a:solidFill>
                <a:schemeClr val="tx1"/>
              </a:solidFill>
            </a:endParaRPr>
          </a:p>
          <a:p>
            <a:pPr marL="0" indent="0">
              <a:buNone/>
            </a:pPr>
            <a:r>
              <a:rPr lang="es-CL" b="1" dirty="0" smtClean="0">
                <a:solidFill>
                  <a:schemeClr val="tx1"/>
                </a:solidFill>
              </a:rPr>
              <a:t>Refugiarse </a:t>
            </a:r>
            <a:r>
              <a:rPr lang="es-CL" b="1" dirty="0">
                <a:solidFill>
                  <a:schemeClr val="tx1"/>
                </a:solidFill>
              </a:rPr>
              <a:t>en la religiosidad</a:t>
            </a:r>
          </a:p>
          <a:p>
            <a:pPr marL="0" indent="0">
              <a:buNone/>
            </a:pPr>
            <a:r>
              <a:rPr lang="es-CL" dirty="0">
                <a:solidFill>
                  <a:schemeClr val="tx1"/>
                </a:solidFill>
              </a:rPr>
              <a:t>Algunos de nosotros hemos resistido el autoestigma refugiándonos en la religiosidad, que nos permite saber que somos buenos y que podemos experimentar bienestar y mejorar nuestro </a:t>
            </a:r>
            <a:r>
              <a:rPr lang="es-CL" dirty="0" smtClean="0">
                <a:solidFill>
                  <a:schemeClr val="tx1"/>
                </a:solidFill>
              </a:rPr>
              <a:t>ánimo.</a:t>
            </a:r>
          </a:p>
          <a:p>
            <a:pPr marL="0" indent="0">
              <a:buNone/>
            </a:pPr>
            <a:r>
              <a:rPr lang="es-CL" dirty="0" smtClean="0">
                <a:solidFill>
                  <a:schemeClr val="tx1"/>
                </a:solidFill>
              </a:rPr>
              <a:t>-Otras </a:t>
            </a:r>
            <a:r>
              <a:rPr lang="es-CL" dirty="0">
                <a:solidFill>
                  <a:schemeClr val="tx1"/>
                </a:solidFill>
              </a:rPr>
              <a:t>formas de religiosidad, no necesariamente vinculadas con organizaciones religiosas, como por ejemplo la meditación trascendental, también nos han </a:t>
            </a:r>
            <a:r>
              <a:rPr lang="es-CL" dirty="0" smtClean="0">
                <a:solidFill>
                  <a:schemeClr val="tx1"/>
                </a:solidFill>
              </a:rPr>
              <a:t>ayudado- </a:t>
            </a:r>
            <a:r>
              <a:rPr lang="es-CL" dirty="0">
                <a:solidFill>
                  <a:schemeClr val="tx1"/>
                </a:solidFill>
              </a:rPr>
              <a:t>Ir a misa o al culto.</a:t>
            </a:r>
          </a:p>
          <a:p>
            <a:pPr marL="0" indent="0">
              <a:buNone/>
            </a:pPr>
            <a:endParaRPr lang="es-ES_tradnl" b="1" dirty="0" smtClean="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33926944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38064"/>
            <a:ext cx="9036496" cy="906760"/>
          </a:xfrm>
        </p:spPr>
        <p:txBody>
          <a:bodyPr anchor="t"/>
          <a:lstStyle/>
          <a:p>
            <a:pPr>
              <a:lnSpc>
                <a:spcPct val="100000"/>
              </a:lnSpc>
            </a:pPr>
            <a:r>
              <a:rPr lang="es-CL" sz="2000" dirty="0" smtClean="0">
                <a:effectLst/>
              </a:rPr>
              <a:t/>
            </a:r>
            <a:br>
              <a:rPr lang="es-CL" sz="2000" dirty="0" smtClean="0">
                <a:effectLst/>
              </a:rPr>
            </a:br>
            <a:r>
              <a:rPr lang="es-CL" sz="2000" dirty="0" smtClean="0">
                <a:effectLst/>
              </a:rPr>
              <a:t>Esperamos </a:t>
            </a:r>
            <a:r>
              <a:rPr lang="es-CL" sz="2000" dirty="0">
                <a:effectLst/>
              </a:rPr>
              <a:t>que este documento sea de ayuda para otras personas de nuestro país o del resto del mundo.</a:t>
            </a:r>
            <a:br>
              <a:rPr lang="es-CL" sz="2000" dirty="0">
                <a:effectLst/>
              </a:rPr>
            </a:br>
            <a:endParaRPr lang="es-CL" sz="2000" dirty="0"/>
          </a:p>
        </p:txBody>
      </p:sp>
      <p:sp>
        <p:nvSpPr>
          <p:cNvPr id="6" name="2 Marcador de contenido"/>
          <p:cNvSpPr>
            <a:spLocks noGrp="1"/>
          </p:cNvSpPr>
          <p:nvPr>
            <p:ph idx="1"/>
          </p:nvPr>
        </p:nvSpPr>
        <p:spPr>
          <a:xfrm>
            <a:off x="251520" y="1844824"/>
            <a:ext cx="8435280" cy="4525963"/>
          </a:xfrm>
          <a:solidFill>
            <a:schemeClr val="bg1">
              <a:lumMod val="95000"/>
            </a:schemeClr>
          </a:solidFill>
        </p:spPr>
        <p:txBody>
          <a:bodyPr>
            <a:normAutofit/>
          </a:bodyPr>
          <a:lstStyle/>
          <a:p>
            <a:pPr marL="0" indent="0">
              <a:buNone/>
            </a:pPr>
            <a:endParaRPr lang="es-CL" b="1" dirty="0" smtClean="0">
              <a:solidFill>
                <a:schemeClr val="tx1"/>
              </a:solidFill>
            </a:endParaRPr>
          </a:p>
          <a:p>
            <a:pPr marL="0" indent="0">
              <a:buNone/>
            </a:pPr>
            <a:r>
              <a:rPr lang="es-CL" b="1" dirty="0" smtClean="0">
                <a:solidFill>
                  <a:schemeClr val="tx1"/>
                </a:solidFill>
              </a:rPr>
              <a:t>Amor </a:t>
            </a:r>
            <a:r>
              <a:rPr lang="es-CL" b="1" dirty="0">
                <a:solidFill>
                  <a:schemeClr val="tx1"/>
                </a:solidFill>
              </a:rPr>
              <a:t>propio y seguridad</a:t>
            </a:r>
            <a:endParaRPr lang="es-CL" dirty="0">
              <a:solidFill>
                <a:schemeClr val="tx1"/>
              </a:solidFill>
            </a:endParaRPr>
          </a:p>
          <a:p>
            <a:pPr marL="0" indent="0">
              <a:buNone/>
            </a:pPr>
            <a:r>
              <a:rPr lang="es-CL" dirty="0">
                <a:solidFill>
                  <a:schemeClr val="tx1"/>
                </a:solidFill>
              </a:rPr>
              <a:t>El amor propio y la seguridad en uno mismo, nos ayudan a saber que valemos mucho y que no somos lo que la sociedad dice respecto de las personas que tienen problemas de salud mental. </a:t>
            </a:r>
            <a:endParaRPr lang="es-ES_tradnl" b="1" dirty="0" smtClean="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33926944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38064"/>
            <a:ext cx="9036496" cy="906760"/>
          </a:xfrm>
        </p:spPr>
        <p:txBody>
          <a:bodyPr anchor="t"/>
          <a:lstStyle/>
          <a:p>
            <a:pPr>
              <a:lnSpc>
                <a:spcPct val="100000"/>
              </a:lnSpc>
            </a:pPr>
            <a:r>
              <a:rPr lang="es-CL" sz="2000" dirty="0" smtClean="0">
                <a:effectLst/>
              </a:rPr>
              <a:t/>
            </a:r>
            <a:br>
              <a:rPr lang="es-CL" sz="2000" dirty="0" smtClean="0">
                <a:effectLst/>
              </a:rPr>
            </a:br>
            <a:r>
              <a:rPr lang="es-CL" sz="2000" dirty="0" smtClean="0">
                <a:effectLst/>
              </a:rPr>
              <a:t>Esperamos </a:t>
            </a:r>
            <a:r>
              <a:rPr lang="es-CL" sz="2000" dirty="0">
                <a:effectLst/>
              </a:rPr>
              <a:t>que este documento sea de ayuda para otras personas de nuestro país o del resto del mundo.</a:t>
            </a:r>
            <a:br>
              <a:rPr lang="es-CL" sz="2000" dirty="0">
                <a:effectLst/>
              </a:rPr>
            </a:br>
            <a:endParaRPr lang="es-CL" sz="2000" dirty="0"/>
          </a:p>
        </p:txBody>
      </p:sp>
      <p:sp>
        <p:nvSpPr>
          <p:cNvPr id="6" name="2 Marcador de contenido"/>
          <p:cNvSpPr>
            <a:spLocks noGrp="1"/>
          </p:cNvSpPr>
          <p:nvPr>
            <p:ph idx="1"/>
          </p:nvPr>
        </p:nvSpPr>
        <p:spPr>
          <a:xfrm>
            <a:off x="251520" y="2276872"/>
            <a:ext cx="8435280" cy="4093915"/>
          </a:xfrm>
          <a:solidFill>
            <a:schemeClr val="bg1">
              <a:lumMod val="95000"/>
            </a:schemeClr>
          </a:solidFill>
        </p:spPr>
        <p:txBody>
          <a:bodyPr>
            <a:normAutofit fontScale="92500"/>
          </a:bodyPr>
          <a:lstStyle/>
          <a:p>
            <a:pPr marL="0" indent="0">
              <a:buNone/>
            </a:pPr>
            <a:r>
              <a:rPr lang="es-CL" b="1" dirty="0">
                <a:solidFill>
                  <a:schemeClr val="tx1"/>
                </a:solidFill>
              </a:rPr>
              <a:t>Informarse e informar sobre la enfermedad</a:t>
            </a:r>
          </a:p>
          <a:p>
            <a:pPr marL="0" indent="0">
              <a:buNone/>
            </a:pPr>
            <a:r>
              <a:rPr lang="es-CL" dirty="0">
                <a:solidFill>
                  <a:schemeClr val="tx1"/>
                </a:solidFill>
              </a:rPr>
              <a:t>Informarse sobre la enfermedad que uno tiene y los tratamientos, nos permite tomar buenas decisiones y también saber que se puede uno recuperar, vivir tranquilo y hacer cosas normales que uno quiere hacer. </a:t>
            </a:r>
            <a:endParaRPr lang="es-CL" dirty="0" smtClean="0">
              <a:solidFill>
                <a:schemeClr val="tx1"/>
              </a:solidFill>
            </a:endParaRPr>
          </a:p>
          <a:p>
            <a:pPr marL="0" indent="0">
              <a:buNone/>
            </a:pPr>
            <a:r>
              <a:rPr lang="es-CL" dirty="0" smtClean="0">
                <a:solidFill>
                  <a:schemeClr val="tx1"/>
                </a:solidFill>
              </a:rPr>
              <a:t>Para </a:t>
            </a:r>
            <a:r>
              <a:rPr lang="es-CL" dirty="0">
                <a:solidFill>
                  <a:schemeClr val="tx1"/>
                </a:solidFill>
              </a:rPr>
              <a:t>esto es importante preguntar todo lo que uno no sabe sobre la enfermedad o los medicamentos, los tratamientos disponibles, etc. </a:t>
            </a:r>
            <a:endParaRPr lang="es-CL" dirty="0" smtClean="0">
              <a:solidFill>
                <a:schemeClr val="tx1"/>
              </a:solidFill>
            </a:endParaRPr>
          </a:p>
          <a:p>
            <a:pPr marL="0" indent="0">
              <a:buNone/>
            </a:pPr>
            <a:r>
              <a:rPr lang="es-CL" dirty="0" smtClean="0">
                <a:solidFill>
                  <a:schemeClr val="tx1"/>
                </a:solidFill>
              </a:rPr>
              <a:t>Posteriormente </a:t>
            </a:r>
            <a:r>
              <a:rPr lang="es-CL" dirty="0">
                <a:solidFill>
                  <a:schemeClr val="tx1"/>
                </a:solidFill>
              </a:rPr>
              <a:t>también implica informar a las personas que están alrededor de uno, pues muchas veces ignoran lo que significa un diagnóstico. </a:t>
            </a:r>
            <a:endParaRPr lang="es-ES_tradnl" b="1" dirty="0" smtClean="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3392694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4784"/>
            <a:ext cx="8229600" cy="5257800"/>
          </a:xfrm>
        </p:spPr>
        <p:txBody>
          <a:bodyPr>
            <a:normAutofit/>
          </a:bodyPr>
          <a:lstStyle/>
          <a:p>
            <a:r>
              <a:rPr lang="es-MX" dirty="0" smtClean="0">
                <a:solidFill>
                  <a:schemeClr val="tx1"/>
                </a:solidFill>
              </a:rPr>
              <a:t>La Organización Mundial de la Salud señaló en el 2001 que </a:t>
            </a:r>
            <a:r>
              <a:rPr lang="es-MX" b="1" u="sng" dirty="0" smtClean="0">
                <a:solidFill>
                  <a:schemeClr val="tx1"/>
                </a:solidFill>
              </a:rPr>
              <a:t>el estigma es la principal barrera para el desarrollo de los servicios de salud mental</a:t>
            </a:r>
            <a:r>
              <a:rPr lang="es-MX" dirty="0" smtClean="0">
                <a:solidFill>
                  <a:schemeClr val="tx1"/>
                </a:solidFill>
              </a:rPr>
              <a:t>.</a:t>
            </a:r>
          </a:p>
          <a:p>
            <a:endParaRPr lang="es-MX" dirty="0" smtClean="0">
              <a:solidFill>
                <a:schemeClr val="tx1"/>
              </a:solidFill>
            </a:endParaRPr>
          </a:p>
          <a:p>
            <a:r>
              <a:rPr lang="es-MX" dirty="0" smtClean="0">
                <a:solidFill>
                  <a:schemeClr val="tx1"/>
                </a:solidFill>
              </a:rPr>
              <a:t>Esto ha conducido al desarrollo de diferentes estrategias ‘</a:t>
            </a:r>
            <a:r>
              <a:rPr lang="es-MX" dirty="0" err="1" smtClean="0">
                <a:solidFill>
                  <a:schemeClr val="tx1"/>
                </a:solidFill>
              </a:rPr>
              <a:t>antiestigma</a:t>
            </a:r>
            <a:r>
              <a:rPr lang="es-MX" dirty="0" smtClean="0">
                <a:solidFill>
                  <a:schemeClr val="tx1"/>
                </a:solidFill>
              </a:rPr>
              <a:t>’, principalmente en países anglosajones. Sin embargo, en el caso de América Latina, </a:t>
            </a:r>
            <a:r>
              <a:rPr lang="es-MX" b="1" u="sng" dirty="0" smtClean="0">
                <a:solidFill>
                  <a:schemeClr val="tx1"/>
                </a:solidFill>
              </a:rPr>
              <a:t>la caracterización y abordaje del estigma ha sido particularmente escaso</a:t>
            </a:r>
            <a:r>
              <a:rPr lang="es-MX" dirty="0" smtClean="0">
                <a:solidFill>
                  <a:schemeClr val="tx1"/>
                </a:solidFill>
              </a:rPr>
              <a:t> (</a:t>
            </a:r>
            <a:r>
              <a:rPr lang="es-MX" dirty="0" err="1" smtClean="0">
                <a:solidFill>
                  <a:schemeClr val="tx1"/>
                </a:solidFill>
              </a:rPr>
              <a:t>Mascayano</a:t>
            </a:r>
            <a:r>
              <a:rPr lang="es-MX" dirty="0" smtClean="0">
                <a:solidFill>
                  <a:schemeClr val="tx1"/>
                </a:solidFill>
              </a:rPr>
              <a:t> y cols., 2014).</a:t>
            </a:r>
            <a:endParaRPr lang="es-CL" dirty="0">
              <a:solidFill>
                <a:schemeClr val="tx1"/>
              </a:solidFill>
            </a:endParaRPr>
          </a:p>
        </p:txBody>
      </p:sp>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s-ES" sz="3600" b="0" i="0" u="none" strike="noStrike" kern="0" cap="none" spc="0" normalizeH="0" baseline="0" noProof="0" dirty="0" smtClean="0">
                <a:ln>
                  <a:noFill/>
                </a:ln>
                <a:solidFill>
                  <a:schemeClr val="bg1"/>
                </a:solidFill>
                <a:effectLst/>
                <a:uLnTx/>
                <a:uFillTx/>
                <a:latin typeface="+mn-lt"/>
                <a:ea typeface="+mj-ea"/>
                <a:cs typeface="+mj-cs"/>
              </a:rPr>
              <a:t>Introducción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52736"/>
            <a:ext cx="9288016" cy="906760"/>
          </a:xfrm>
        </p:spPr>
        <p:txBody>
          <a:bodyPr anchor="t"/>
          <a:lstStyle/>
          <a:p>
            <a:pPr>
              <a:lnSpc>
                <a:spcPct val="100000"/>
              </a:lnSpc>
            </a:pPr>
            <a:r>
              <a:rPr lang="es-ES_tradnl" sz="2000" b="1" dirty="0">
                <a:effectLst/>
              </a:rPr>
              <a:t>Estratégicas para Combatir Contra los Efectos de Estigma y Auto-Estigma</a:t>
            </a:r>
            <a:r>
              <a:rPr lang="es-CL" sz="2000" dirty="0">
                <a:effectLst/>
              </a:rPr>
              <a:t/>
            </a:r>
            <a:br>
              <a:rPr lang="es-CL" sz="2000" dirty="0">
                <a:effectLst/>
              </a:rPr>
            </a:br>
            <a:r>
              <a:rPr lang="es-ES_tradnl" sz="2000" b="1" dirty="0">
                <a:effectLst/>
              </a:rPr>
              <a:t>Elaborado por los Participantes del Taller de </a:t>
            </a:r>
            <a:r>
              <a:rPr lang="es-ES_tradnl" sz="2000" b="1" dirty="0" smtClean="0">
                <a:effectLst/>
              </a:rPr>
              <a:t>Experiencias- </a:t>
            </a:r>
            <a:r>
              <a:rPr lang="es-ES_tradnl" sz="2000" b="1" dirty="0">
                <a:effectLst/>
              </a:rPr>
              <a:t>COSAM </a:t>
            </a:r>
            <a:r>
              <a:rPr lang="es-ES_tradnl" sz="2000" b="1" dirty="0" smtClean="0">
                <a:effectLst/>
              </a:rPr>
              <a:t>Colina</a:t>
            </a:r>
            <a:r>
              <a:rPr lang="es-CL" sz="2000" dirty="0">
                <a:effectLst/>
              </a:rPr>
              <a:t/>
            </a:r>
            <a:br>
              <a:rPr lang="es-CL" sz="2000" dirty="0">
                <a:effectLst/>
              </a:rPr>
            </a:br>
            <a:endParaRPr lang="es-CL" sz="2000" dirty="0"/>
          </a:p>
        </p:txBody>
      </p:sp>
      <p:sp>
        <p:nvSpPr>
          <p:cNvPr id="6" name="2 Marcador de contenido"/>
          <p:cNvSpPr>
            <a:spLocks noGrp="1"/>
          </p:cNvSpPr>
          <p:nvPr>
            <p:ph idx="1"/>
          </p:nvPr>
        </p:nvSpPr>
        <p:spPr>
          <a:xfrm>
            <a:off x="354360" y="2060848"/>
            <a:ext cx="8435280" cy="4525963"/>
          </a:xfrm>
          <a:solidFill>
            <a:schemeClr val="bg1">
              <a:lumMod val="95000"/>
            </a:schemeClr>
          </a:solidFill>
        </p:spPr>
        <p:txBody>
          <a:bodyPr>
            <a:normAutofit fontScale="77500" lnSpcReduction="20000"/>
          </a:bodyPr>
          <a:lstStyle/>
          <a:p>
            <a:pPr marL="457200" lvl="0" indent="-457200">
              <a:buFont typeface="+mj-lt"/>
              <a:buAutoNum type="arabicPeriod"/>
            </a:pPr>
            <a:r>
              <a:rPr lang="es-ES_tradnl" dirty="0">
                <a:solidFill>
                  <a:schemeClr val="tx1"/>
                </a:solidFill>
              </a:rPr>
              <a:t>Mantenernos ocupado con actividades y cosas que nos gusta y nos estimula en el trabajo, el estudio y nuestro vida cotidiana.</a:t>
            </a:r>
            <a:endParaRPr lang="es-CL" dirty="0">
              <a:solidFill>
                <a:schemeClr val="tx1"/>
              </a:solidFill>
            </a:endParaRPr>
          </a:p>
          <a:p>
            <a:pPr marL="457200" lvl="0" indent="-457200">
              <a:buFont typeface="+mj-lt"/>
              <a:buAutoNum type="arabicPeriod"/>
            </a:pPr>
            <a:r>
              <a:rPr lang="es-ES_tradnl" b="1" dirty="0">
                <a:solidFill>
                  <a:schemeClr val="tx1"/>
                </a:solidFill>
              </a:rPr>
              <a:t>Tomar un tiempo para reflexionar e identificar nuestras fortalezas y debilidades, para descubrir “para que yo soy bueno.”</a:t>
            </a:r>
            <a:endParaRPr lang="es-CL" b="1" dirty="0">
              <a:solidFill>
                <a:schemeClr val="tx1"/>
              </a:solidFill>
            </a:endParaRPr>
          </a:p>
          <a:p>
            <a:pPr marL="457200" lvl="0" indent="-457200">
              <a:buFont typeface="+mj-lt"/>
              <a:buAutoNum type="arabicPeriod"/>
            </a:pPr>
            <a:r>
              <a:rPr lang="es-ES_tradnl" dirty="0">
                <a:solidFill>
                  <a:schemeClr val="tx1"/>
                </a:solidFill>
              </a:rPr>
              <a:t>Pensar positivamente, que “no me defina un diagnostico,” que somos personas racionales e emocionales, que preservamos, que tenemos “ñeque.”</a:t>
            </a:r>
            <a:endParaRPr lang="es-CL" dirty="0">
              <a:solidFill>
                <a:schemeClr val="tx1"/>
              </a:solidFill>
            </a:endParaRPr>
          </a:p>
          <a:p>
            <a:pPr marL="457200" lvl="0" indent="-457200">
              <a:buFont typeface="+mj-lt"/>
              <a:buAutoNum type="arabicPeriod"/>
            </a:pPr>
            <a:r>
              <a:rPr lang="es-ES_tradnl" b="1" dirty="0">
                <a:solidFill>
                  <a:schemeClr val="tx1"/>
                </a:solidFill>
              </a:rPr>
              <a:t>Creerse el cuento que yo soy capaz de enfrentar los obstáculos, involucrarme en actividades y seguir mis metas, que debo “tirarme a la piscina.”</a:t>
            </a:r>
            <a:endParaRPr lang="es-CL" b="1" dirty="0">
              <a:solidFill>
                <a:schemeClr val="tx1"/>
              </a:solidFill>
            </a:endParaRPr>
          </a:p>
          <a:p>
            <a:pPr marL="457200" lvl="0" indent="-457200">
              <a:buFont typeface="+mj-lt"/>
              <a:buAutoNum type="arabicPeriod"/>
            </a:pPr>
            <a:r>
              <a:rPr lang="es-ES_tradnl" dirty="0">
                <a:solidFill>
                  <a:schemeClr val="tx1"/>
                </a:solidFill>
              </a:rPr>
              <a:t>Si gente no nos contacten o mantengan su distancia, nosotros podemos tomar contacto y hacer el esfuerzo de mostrar que somos más grande de lo que ellos piensan. Somos más que “X característica” y hemos logrado cosas a pesar de “X.”</a:t>
            </a:r>
            <a:endParaRPr lang="es-CL" dirty="0">
              <a:solidFill>
                <a:schemeClr val="tx1"/>
              </a:solidFill>
            </a:endParaRPr>
          </a:p>
          <a:p>
            <a:pPr marL="457200" lvl="0" indent="-457200">
              <a:buFont typeface="+mj-lt"/>
              <a:buAutoNum type="arabicPeriod"/>
            </a:pPr>
            <a:r>
              <a:rPr lang="es-ES_tradnl" b="1" dirty="0">
                <a:solidFill>
                  <a:schemeClr val="tx1"/>
                </a:solidFill>
              </a:rPr>
              <a:t>Intentar “no estar ni ahí” y no tomar en cuenta los críticos destructivos de la gente.</a:t>
            </a:r>
            <a:endParaRPr lang="es-CL" b="1" dirty="0">
              <a:solidFill>
                <a:schemeClr val="tx1"/>
              </a:solidFill>
            </a:endParaRPr>
          </a:p>
          <a:p>
            <a:pPr marL="0" indent="0">
              <a:buNone/>
            </a:pPr>
            <a:endParaRPr lang="es-CL" b="1" dirty="0" smtClean="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31470457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52736"/>
            <a:ext cx="9288016" cy="906760"/>
          </a:xfrm>
        </p:spPr>
        <p:txBody>
          <a:bodyPr anchor="t"/>
          <a:lstStyle/>
          <a:p>
            <a:pPr>
              <a:lnSpc>
                <a:spcPct val="100000"/>
              </a:lnSpc>
            </a:pPr>
            <a:r>
              <a:rPr lang="es-ES_tradnl" sz="2000" b="1" dirty="0">
                <a:effectLst/>
              </a:rPr>
              <a:t>Estratégicas para Combatir Contra los Efectos de Estigma y Auto-Estigma</a:t>
            </a:r>
            <a:r>
              <a:rPr lang="es-CL" sz="2000" dirty="0">
                <a:effectLst/>
              </a:rPr>
              <a:t/>
            </a:r>
            <a:br>
              <a:rPr lang="es-CL" sz="2000" dirty="0">
                <a:effectLst/>
              </a:rPr>
            </a:br>
            <a:r>
              <a:rPr lang="es-ES_tradnl" sz="2000" b="1" dirty="0">
                <a:effectLst/>
              </a:rPr>
              <a:t>Elaborado por los Participantes del Taller de </a:t>
            </a:r>
            <a:r>
              <a:rPr lang="es-ES_tradnl" sz="2000" b="1" dirty="0" smtClean="0">
                <a:effectLst/>
              </a:rPr>
              <a:t>Experiencias- </a:t>
            </a:r>
            <a:r>
              <a:rPr lang="es-ES_tradnl" sz="2000" b="1" dirty="0">
                <a:effectLst/>
              </a:rPr>
              <a:t>COSAM </a:t>
            </a:r>
            <a:r>
              <a:rPr lang="es-ES_tradnl" sz="2000" b="1" dirty="0" smtClean="0">
                <a:effectLst/>
              </a:rPr>
              <a:t>Colina</a:t>
            </a:r>
            <a:r>
              <a:rPr lang="es-CL" sz="2000" dirty="0">
                <a:effectLst/>
              </a:rPr>
              <a:t/>
            </a:r>
            <a:br>
              <a:rPr lang="es-CL" sz="2000" dirty="0">
                <a:effectLst/>
              </a:rPr>
            </a:br>
            <a:endParaRPr lang="es-CL" sz="2000" dirty="0"/>
          </a:p>
        </p:txBody>
      </p:sp>
      <p:sp>
        <p:nvSpPr>
          <p:cNvPr id="6" name="2 Marcador de contenido"/>
          <p:cNvSpPr>
            <a:spLocks noGrp="1"/>
          </p:cNvSpPr>
          <p:nvPr>
            <p:ph idx="1"/>
          </p:nvPr>
        </p:nvSpPr>
        <p:spPr>
          <a:xfrm>
            <a:off x="354360" y="2060848"/>
            <a:ext cx="8435280" cy="4525963"/>
          </a:xfrm>
          <a:solidFill>
            <a:schemeClr val="bg1">
              <a:lumMod val="95000"/>
            </a:schemeClr>
          </a:solidFill>
        </p:spPr>
        <p:txBody>
          <a:bodyPr>
            <a:normAutofit fontScale="77500" lnSpcReduction="20000"/>
          </a:bodyPr>
          <a:lstStyle/>
          <a:p>
            <a:pPr marL="457200" lvl="0" indent="-457200">
              <a:buFont typeface="+mj-lt"/>
              <a:buAutoNum type="arabicPeriod"/>
            </a:pPr>
            <a:r>
              <a:rPr lang="es-ES_tradnl" dirty="0">
                <a:solidFill>
                  <a:schemeClr val="tx1"/>
                </a:solidFill>
              </a:rPr>
              <a:t>Buscar ayuda y apoyo en personas, como amigos, familiares o parejas, e instituciones, como el COSAM, el consultorio y el hospital y sus profesionales.</a:t>
            </a:r>
            <a:endParaRPr lang="es-CL" dirty="0">
              <a:solidFill>
                <a:schemeClr val="tx1"/>
              </a:solidFill>
            </a:endParaRPr>
          </a:p>
          <a:p>
            <a:pPr marL="457200" lvl="0" indent="-457200">
              <a:buFont typeface="+mj-lt"/>
              <a:buAutoNum type="arabicPeriod"/>
            </a:pPr>
            <a:r>
              <a:rPr lang="es-ES_tradnl" b="1" dirty="0">
                <a:solidFill>
                  <a:schemeClr val="tx1"/>
                </a:solidFill>
              </a:rPr>
              <a:t>Recordar que todo acción empieza con el querer -- los deseos de lograr algo.</a:t>
            </a:r>
            <a:endParaRPr lang="es-CL" b="1" dirty="0">
              <a:solidFill>
                <a:schemeClr val="tx1"/>
              </a:solidFill>
            </a:endParaRPr>
          </a:p>
          <a:p>
            <a:pPr marL="457200" lvl="0" indent="-457200">
              <a:buFont typeface="+mj-lt"/>
              <a:buAutoNum type="arabicPeriod"/>
            </a:pPr>
            <a:r>
              <a:rPr lang="es-ES_tradnl" dirty="0" smtClean="0">
                <a:solidFill>
                  <a:schemeClr val="tx1"/>
                </a:solidFill>
              </a:rPr>
              <a:t>Cambiar </a:t>
            </a:r>
            <a:r>
              <a:rPr lang="es-ES_tradnl" dirty="0">
                <a:solidFill>
                  <a:schemeClr val="tx1"/>
                </a:solidFill>
              </a:rPr>
              <a:t>nuestro entorno (de casa, ciudad, grupo de amigos, ambiente) para rodearnos de la gente que nos quiere y nos trata bien</a:t>
            </a:r>
            <a:r>
              <a:rPr lang="es-ES_tradnl" dirty="0" smtClean="0">
                <a:solidFill>
                  <a:schemeClr val="tx1"/>
                </a:solidFill>
              </a:rPr>
              <a:t>.</a:t>
            </a:r>
          </a:p>
          <a:p>
            <a:pPr marL="457200" indent="-457200">
              <a:buFont typeface="+mj-lt"/>
              <a:buAutoNum type="arabicPeriod"/>
            </a:pPr>
            <a:r>
              <a:rPr lang="es-ES_tradnl" b="1" dirty="0">
                <a:solidFill>
                  <a:schemeClr val="tx1"/>
                </a:solidFill>
              </a:rPr>
              <a:t>Lograr una mejor calidad de vida no solamente para nosotros pero también para nuestros seres queridos. Es importante pensar en otra gente también.</a:t>
            </a:r>
            <a:endParaRPr lang="es-CL" b="1" dirty="0">
              <a:solidFill>
                <a:schemeClr val="tx1"/>
              </a:solidFill>
            </a:endParaRPr>
          </a:p>
          <a:p>
            <a:pPr marL="457200" lvl="0" indent="-457200">
              <a:buFont typeface="+mj-lt"/>
              <a:buAutoNum type="arabicPeriod"/>
            </a:pPr>
            <a:r>
              <a:rPr lang="es-ES_tradnl" dirty="0" smtClean="0">
                <a:solidFill>
                  <a:schemeClr val="tx1"/>
                </a:solidFill>
              </a:rPr>
              <a:t>Darnos </a:t>
            </a:r>
            <a:r>
              <a:rPr lang="es-ES_tradnl" dirty="0">
                <a:solidFill>
                  <a:schemeClr val="tx1"/>
                </a:solidFill>
              </a:rPr>
              <a:t>cuenta que el mundo no está  adentro de 4 paredes, que no debemos encerrarnos, sino salir afuera a descubrir el mundo, paso a paso</a:t>
            </a:r>
            <a:r>
              <a:rPr lang="es-ES_tradnl" dirty="0" smtClean="0">
                <a:solidFill>
                  <a:schemeClr val="tx1"/>
                </a:solidFill>
              </a:rPr>
              <a:t>.</a:t>
            </a:r>
            <a:endParaRPr lang="es-CL" b="1" dirty="0">
              <a:solidFill>
                <a:schemeClr val="tx1"/>
              </a:solidFill>
            </a:endParaRPr>
          </a:p>
          <a:p>
            <a:pPr marL="457200" indent="-457200">
              <a:buFont typeface="+mj-lt"/>
              <a:buAutoNum type="arabicPeriod"/>
            </a:pPr>
            <a:r>
              <a:rPr lang="es-ES_tradnl" b="1" dirty="0">
                <a:solidFill>
                  <a:schemeClr val="tx1"/>
                </a:solidFill>
              </a:rPr>
              <a:t>“Si se cierra una puerta, empuja para abrirla, o buscar como abrir una ventana, o si no, saltar una reja” – es decir, encontrar alterativas y evaluar otra formas de conseguir nuestras metas.</a:t>
            </a:r>
            <a:endParaRPr lang="es-CL" b="1" dirty="0">
              <a:solidFill>
                <a:schemeClr val="tx1"/>
              </a:solidFill>
            </a:endParaRPr>
          </a:p>
          <a:p>
            <a:pPr marL="457200" lvl="0" indent="-457200">
              <a:buFont typeface="+mj-lt"/>
              <a:buAutoNum type="arabicPeriod"/>
            </a:pPr>
            <a:endParaRPr lang="es-CL" dirty="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41492052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52736"/>
            <a:ext cx="9288016" cy="906760"/>
          </a:xfrm>
        </p:spPr>
        <p:txBody>
          <a:bodyPr anchor="t"/>
          <a:lstStyle/>
          <a:p>
            <a:pPr>
              <a:lnSpc>
                <a:spcPct val="100000"/>
              </a:lnSpc>
            </a:pPr>
            <a:r>
              <a:rPr lang="es-ES_tradnl" sz="2000" b="1" dirty="0">
                <a:effectLst/>
              </a:rPr>
              <a:t>Estratégicas para Combatir Contra los Efectos de Estigma y Auto-Estigma</a:t>
            </a:r>
            <a:r>
              <a:rPr lang="es-CL" sz="2000" dirty="0">
                <a:effectLst/>
              </a:rPr>
              <a:t/>
            </a:r>
            <a:br>
              <a:rPr lang="es-CL" sz="2000" dirty="0">
                <a:effectLst/>
              </a:rPr>
            </a:br>
            <a:r>
              <a:rPr lang="es-ES_tradnl" sz="2000" b="1" dirty="0">
                <a:effectLst/>
              </a:rPr>
              <a:t>Elaborado por los Participantes del Taller de </a:t>
            </a:r>
            <a:r>
              <a:rPr lang="es-ES_tradnl" sz="2000" b="1" dirty="0" smtClean="0">
                <a:effectLst/>
              </a:rPr>
              <a:t>Experiencias- </a:t>
            </a:r>
            <a:r>
              <a:rPr lang="es-ES_tradnl" sz="2000" b="1" dirty="0">
                <a:effectLst/>
              </a:rPr>
              <a:t>COSAM </a:t>
            </a:r>
            <a:r>
              <a:rPr lang="es-ES_tradnl" sz="2000" b="1" dirty="0" smtClean="0">
                <a:effectLst/>
              </a:rPr>
              <a:t>Colina</a:t>
            </a:r>
            <a:r>
              <a:rPr lang="es-CL" sz="2000" dirty="0">
                <a:effectLst/>
              </a:rPr>
              <a:t/>
            </a:r>
            <a:br>
              <a:rPr lang="es-CL" sz="2000" dirty="0">
                <a:effectLst/>
              </a:rPr>
            </a:br>
            <a:endParaRPr lang="es-CL" sz="2000" dirty="0"/>
          </a:p>
        </p:txBody>
      </p:sp>
      <p:sp>
        <p:nvSpPr>
          <p:cNvPr id="6" name="2 Marcador de contenido"/>
          <p:cNvSpPr>
            <a:spLocks noGrp="1"/>
          </p:cNvSpPr>
          <p:nvPr>
            <p:ph idx="1"/>
          </p:nvPr>
        </p:nvSpPr>
        <p:spPr>
          <a:xfrm>
            <a:off x="354360" y="2060848"/>
            <a:ext cx="8435280" cy="4525963"/>
          </a:xfrm>
          <a:solidFill>
            <a:schemeClr val="bg1">
              <a:lumMod val="95000"/>
            </a:schemeClr>
          </a:solidFill>
        </p:spPr>
        <p:txBody>
          <a:bodyPr>
            <a:normAutofit fontScale="85000" lnSpcReduction="10000"/>
          </a:bodyPr>
          <a:lstStyle/>
          <a:p>
            <a:pPr lvl="0"/>
            <a:r>
              <a:rPr lang="es-CL" b="1" dirty="0">
                <a:solidFill>
                  <a:schemeClr val="tx1"/>
                </a:solidFill>
              </a:rPr>
              <a:t>Sé feliz, trata de hacer cosas buenas para ti y para los demás, trabaja, ahorra si puedes, céntrate en tu familia o tu pareja. Hacer cosas normales nos hace sentir normales</a:t>
            </a:r>
          </a:p>
          <a:p>
            <a:pPr lvl="0"/>
            <a:r>
              <a:rPr lang="es-CL" dirty="0">
                <a:solidFill>
                  <a:schemeClr val="tx1"/>
                </a:solidFill>
              </a:rPr>
              <a:t>Apoyarse en los equipos de salud mental, sacar hora para contar lo que nos pasa y puedan ayudarnos. Si es muy fuerte la crisis, que alguien te pueda acompañar a urgencia.</a:t>
            </a:r>
          </a:p>
          <a:p>
            <a:pPr lvl="0"/>
            <a:r>
              <a:rPr lang="es-CL" dirty="0">
                <a:solidFill>
                  <a:schemeClr val="tx1"/>
                </a:solidFill>
              </a:rPr>
              <a:t>Recurre a remedios naturales que sepas que te ayudan o te han ayudado en el pasado, que te permitan relajarte y sentirte mejor, la </a:t>
            </a:r>
            <a:r>
              <a:rPr lang="es-CL" dirty="0" err="1">
                <a:solidFill>
                  <a:schemeClr val="tx1"/>
                </a:solidFill>
              </a:rPr>
              <a:t>melissa</a:t>
            </a:r>
            <a:r>
              <a:rPr lang="es-CL" dirty="0">
                <a:solidFill>
                  <a:schemeClr val="tx1"/>
                </a:solidFill>
              </a:rPr>
              <a:t> y la </a:t>
            </a:r>
            <a:r>
              <a:rPr lang="es-CL" dirty="0" err="1">
                <a:solidFill>
                  <a:schemeClr val="tx1"/>
                </a:solidFill>
              </a:rPr>
              <a:t>paciflora</a:t>
            </a:r>
            <a:r>
              <a:rPr lang="es-CL" dirty="0">
                <a:solidFill>
                  <a:schemeClr val="tx1"/>
                </a:solidFill>
              </a:rPr>
              <a:t> son muy buenas. Actividades naturales que también pueden ayudarnos.</a:t>
            </a:r>
          </a:p>
          <a:p>
            <a:pPr lvl="0"/>
            <a:r>
              <a:rPr lang="es-CL" b="1" dirty="0">
                <a:solidFill>
                  <a:schemeClr val="tx1"/>
                </a:solidFill>
              </a:rPr>
              <a:t>No consumir alcohol, puede aliviarte momentáneamente, pero a la larga te perjudicará mucho.</a:t>
            </a:r>
          </a:p>
          <a:p>
            <a:pPr lvl="0"/>
            <a:r>
              <a:rPr lang="es-CL" dirty="0">
                <a:solidFill>
                  <a:schemeClr val="tx1"/>
                </a:solidFill>
              </a:rPr>
              <a:t>Entérate y conversa con personas que hayan superado o vivan bien con su enfermedad: se puede mejorar y ser feliz.</a:t>
            </a:r>
          </a:p>
          <a:p>
            <a:pPr marL="457200" lvl="0" indent="-457200">
              <a:buFont typeface="+mj-lt"/>
              <a:buAutoNum type="arabicPeriod"/>
            </a:pPr>
            <a:endParaRPr lang="es-CL" dirty="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10827092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52736"/>
            <a:ext cx="9288016" cy="906760"/>
          </a:xfrm>
        </p:spPr>
        <p:txBody>
          <a:bodyPr anchor="t"/>
          <a:lstStyle/>
          <a:p>
            <a:pPr>
              <a:lnSpc>
                <a:spcPct val="100000"/>
              </a:lnSpc>
            </a:pPr>
            <a:r>
              <a:rPr lang="es-CL" sz="2000" b="1" dirty="0">
                <a:effectLst/>
              </a:rPr>
              <a:t>Plan de Crisis – Participantes del taller de </a:t>
            </a:r>
            <a:r>
              <a:rPr lang="es-CL" sz="2000" b="1" dirty="0" smtClean="0">
                <a:effectLst/>
              </a:rPr>
              <a:t>Autoestigma- </a:t>
            </a:r>
            <a:r>
              <a:rPr lang="es-CL" sz="2000" b="1" dirty="0">
                <a:effectLst/>
              </a:rPr>
              <a:t>COSAM </a:t>
            </a:r>
            <a:r>
              <a:rPr lang="es-CL" sz="2000" b="1" dirty="0" smtClean="0">
                <a:effectLst/>
              </a:rPr>
              <a:t>Concón</a:t>
            </a:r>
            <a:br>
              <a:rPr lang="es-CL" sz="2000" b="1" dirty="0" smtClean="0">
                <a:effectLst/>
              </a:rPr>
            </a:br>
            <a:r>
              <a:rPr lang="es-CL" sz="2000" dirty="0">
                <a:effectLst/>
              </a:rPr>
              <a:t/>
            </a:r>
            <a:br>
              <a:rPr lang="es-CL" sz="2000" dirty="0">
                <a:effectLst/>
              </a:rPr>
            </a:br>
            <a:endParaRPr lang="es-CL" sz="2000" dirty="0"/>
          </a:p>
        </p:txBody>
      </p:sp>
      <p:sp>
        <p:nvSpPr>
          <p:cNvPr id="6" name="2 Marcador de contenido"/>
          <p:cNvSpPr>
            <a:spLocks noGrp="1"/>
          </p:cNvSpPr>
          <p:nvPr>
            <p:ph idx="1"/>
          </p:nvPr>
        </p:nvSpPr>
        <p:spPr>
          <a:xfrm>
            <a:off x="354360" y="1628800"/>
            <a:ext cx="8435280" cy="4958011"/>
          </a:xfrm>
          <a:solidFill>
            <a:schemeClr val="bg1">
              <a:lumMod val="95000"/>
            </a:schemeClr>
          </a:solidFill>
        </p:spPr>
        <p:txBody>
          <a:bodyPr>
            <a:normAutofit fontScale="92500" lnSpcReduction="20000"/>
          </a:bodyPr>
          <a:lstStyle/>
          <a:p>
            <a:pPr lvl="0"/>
            <a:r>
              <a:rPr lang="es-CL" b="1" dirty="0">
                <a:solidFill>
                  <a:schemeClr val="tx1"/>
                </a:solidFill>
              </a:rPr>
              <a:t>Acudir a una persona de confianza, que sepa lo que nos ocurre y sepa tomarle el peso a la importancia de la salud mental. Tenerlo en discado rápido en el celular, para que podamos contactarlo rápido</a:t>
            </a:r>
          </a:p>
          <a:p>
            <a:pPr lvl="0"/>
            <a:r>
              <a:rPr lang="es-CL" dirty="0">
                <a:solidFill>
                  <a:schemeClr val="tx1"/>
                </a:solidFill>
              </a:rPr>
              <a:t>Tratar de relajarse y no hacerle caso a la mente, no enrollarse tanto, enfocarse tal vez en una actividad que nos libere de pensar tanto. Escribir, pasear, leer</a:t>
            </a:r>
            <a:r>
              <a:rPr lang="es-CL" dirty="0" smtClean="0">
                <a:solidFill>
                  <a:schemeClr val="tx1"/>
                </a:solidFill>
              </a:rPr>
              <a:t>.</a:t>
            </a:r>
          </a:p>
          <a:p>
            <a:r>
              <a:rPr lang="es-CL" b="1" dirty="0">
                <a:solidFill>
                  <a:schemeClr val="tx1"/>
                </a:solidFill>
              </a:rPr>
              <a:t>No hacer que los problemas sean tu vida, hacer más actividades que solo aquello que nos aqueja.</a:t>
            </a:r>
          </a:p>
          <a:p>
            <a:pPr lvl="0"/>
            <a:r>
              <a:rPr lang="es-CL" dirty="0" smtClean="0">
                <a:solidFill>
                  <a:schemeClr val="tx1"/>
                </a:solidFill>
              </a:rPr>
              <a:t>Contar </a:t>
            </a:r>
            <a:r>
              <a:rPr lang="es-CL" dirty="0">
                <a:solidFill>
                  <a:schemeClr val="tx1"/>
                </a:solidFill>
              </a:rPr>
              <a:t>el problema a alguien, recibir el amor, comprensión y esperanza de aquellos que nos pueden ayudar.</a:t>
            </a:r>
          </a:p>
          <a:p>
            <a:pPr lvl="0"/>
            <a:r>
              <a:rPr lang="es-CL" b="1" dirty="0" smtClean="0">
                <a:solidFill>
                  <a:schemeClr val="tx1"/>
                </a:solidFill>
              </a:rPr>
              <a:t>No </a:t>
            </a:r>
            <a:r>
              <a:rPr lang="es-CL" b="1" dirty="0">
                <a:solidFill>
                  <a:schemeClr val="tx1"/>
                </a:solidFill>
              </a:rPr>
              <a:t>se va a acabar el mundo, piensa que luego de esto te recuperarás y saldrás adelante, ten esperanza, somos muchos los que hemos superado las crisis y los problemas. Tener paciencia.</a:t>
            </a:r>
          </a:p>
          <a:p>
            <a:pPr marL="457200" lvl="0" indent="-457200">
              <a:buFont typeface="+mj-lt"/>
              <a:buAutoNum type="arabicPeriod"/>
            </a:pPr>
            <a:endParaRPr lang="es-CL" dirty="0">
              <a:solidFill>
                <a:schemeClr val="tx1"/>
              </a:solidFill>
            </a:endParaRPr>
          </a:p>
        </p:txBody>
      </p:sp>
      <p:sp>
        <p:nvSpPr>
          <p:cNvPr id="5" name="Rectangle 2"/>
          <p:cNvSpPr txBox="1">
            <a:spLocks noChangeArrowheads="1"/>
          </p:cNvSpPr>
          <p:nvPr/>
        </p:nvSpPr>
        <p:spPr bwMode="auto">
          <a:xfrm>
            <a:off x="0" y="0"/>
            <a:ext cx="9144000" cy="90872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a:defRPr/>
            </a:pPr>
            <a:r>
              <a:rPr lang="es-MX" sz="3200" b="1" dirty="0" smtClean="0">
                <a:solidFill>
                  <a:schemeClr val="bg1"/>
                </a:solidFill>
                <a:latin typeface="+mn-lt"/>
              </a:rPr>
              <a:t>Documentos colectivos</a:t>
            </a:r>
            <a:endParaRPr lang="es-ES" sz="3200" kern="0" dirty="0" smtClean="0">
              <a:solidFill>
                <a:schemeClr val="bg1"/>
              </a:solidFill>
              <a:latin typeface="+mn-lt"/>
            </a:endParaRPr>
          </a:p>
        </p:txBody>
      </p:sp>
    </p:spTree>
    <p:extLst>
      <p:ext uri="{BB962C8B-B14F-4D97-AF65-F5344CB8AC3E}">
        <p14:creationId xmlns:p14="http://schemas.microsoft.com/office/powerpoint/2010/main" xmlns="" val="15299709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2492375"/>
            <a:ext cx="9144000" cy="1152525"/>
          </a:xfrm>
          <a:solidFill>
            <a:schemeClr val="accent2">
              <a:lumMod val="50000"/>
            </a:schemeClr>
          </a:solidFill>
        </p:spPr>
        <p:txBody>
          <a:bodyPr/>
          <a:lstStyle/>
          <a:p>
            <a:pPr eaLnBrk="1" hangingPunct="1"/>
            <a:r>
              <a:rPr lang="es-ES" sz="4000" dirty="0" smtClean="0">
                <a:solidFill>
                  <a:schemeClr val="bg1"/>
                </a:solidFill>
                <a:latin typeface="Arial Black" pitchFamily="34" charset="0"/>
              </a:rPr>
              <a:t>Fin de la Presentación</a:t>
            </a:r>
          </a:p>
        </p:txBody>
      </p:sp>
      <p:sp>
        <p:nvSpPr>
          <p:cNvPr id="2051"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s-ES" sz="2400" b="1" dirty="0" smtClean="0">
              <a:solidFill>
                <a:srgbClr val="FF6600"/>
              </a:solidFill>
            </a:endParaRPr>
          </a:p>
          <a:p>
            <a:pPr eaLnBrk="1" hangingPunct="1">
              <a:buFontTx/>
              <a:buNone/>
            </a:pPr>
            <a:endParaRPr lang="es-ES" sz="2400" dirty="0" smtClean="0">
              <a:solidFill>
                <a:srgbClr val="FF66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1916832"/>
            <a:ext cx="9144000" cy="2304255"/>
          </a:xfrm>
          <a:solidFill>
            <a:schemeClr val="accent2">
              <a:lumMod val="50000"/>
            </a:schemeClr>
          </a:solidFill>
        </p:spPr>
        <p:txBody>
          <a:bodyPr anchor="ctr"/>
          <a:lstStyle/>
          <a:p>
            <a:pPr eaLnBrk="1" hangingPunct="1"/>
            <a:r>
              <a:rPr lang="es-ES" sz="3600" b="1" dirty="0" smtClean="0">
                <a:solidFill>
                  <a:schemeClr val="bg1"/>
                </a:solidFill>
              </a:rPr>
              <a:t>Salud Mental Comunitaria y Estigma</a:t>
            </a:r>
          </a:p>
        </p:txBody>
      </p:sp>
      <p:sp>
        <p:nvSpPr>
          <p:cNvPr id="2051"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s-ES" sz="2400" b="1" dirty="0" smtClean="0">
              <a:solidFill>
                <a:srgbClr val="FF6600"/>
              </a:solidFill>
            </a:endParaRPr>
          </a:p>
          <a:p>
            <a:pPr eaLnBrk="1" hangingPunct="1">
              <a:buFontTx/>
              <a:buNone/>
            </a:pPr>
            <a:endParaRPr lang="es-ES" sz="2400" dirty="0" smtClean="0">
              <a:solidFill>
                <a:srgbClr val="FF66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Salud mental comunitaria y estigma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pic>
        <p:nvPicPr>
          <p:cNvPr id="7" name="Picture 4"/>
          <p:cNvPicPr>
            <a:picLocks noChangeAspect="1" noChangeArrowheads="1"/>
          </p:cNvPicPr>
          <p:nvPr/>
        </p:nvPicPr>
        <p:blipFill>
          <a:blip r:embed="rId2" cstate="print"/>
          <a:srcRect/>
          <a:stretch>
            <a:fillRect/>
          </a:stretch>
        </p:blipFill>
        <p:spPr bwMode="auto">
          <a:xfrm>
            <a:off x="279960" y="1124744"/>
            <a:ext cx="8684528" cy="1584176"/>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cstate="print"/>
          <a:srcRect/>
          <a:stretch>
            <a:fillRect/>
          </a:stretch>
        </p:blipFill>
        <p:spPr bwMode="auto">
          <a:xfrm>
            <a:off x="395536" y="3068961"/>
            <a:ext cx="8136904" cy="530860"/>
          </a:xfrm>
          <a:prstGeom prst="rect">
            <a:avLst/>
          </a:prstGeom>
          <a:noFill/>
          <a:ln w="9525">
            <a:noFill/>
            <a:miter lim="800000"/>
            <a:headEnd/>
            <a:tailEnd/>
          </a:ln>
        </p:spPr>
      </p:pic>
      <p:pic>
        <p:nvPicPr>
          <p:cNvPr id="9" name="Picture 3"/>
          <p:cNvPicPr>
            <a:picLocks noChangeAspect="1" noChangeArrowheads="1"/>
          </p:cNvPicPr>
          <p:nvPr/>
        </p:nvPicPr>
        <p:blipFill>
          <a:blip r:embed="rId4" cstate="print"/>
          <a:srcRect/>
          <a:stretch>
            <a:fillRect/>
          </a:stretch>
        </p:blipFill>
        <p:spPr bwMode="auto">
          <a:xfrm>
            <a:off x="323528" y="4005064"/>
            <a:ext cx="7776864" cy="17557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Salud mental comunitaria y estigma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pic>
        <p:nvPicPr>
          <p:cNvPr id="3074" name="Picture 2"/>
          <p:cNvPicPr>
            <a:picLocks noChangeAspect="1" noChangeArrowheads="1"/>
          </p:cNvPicPr>
          <p:nvPr/>
        </p:nvPicPr>
        <p:blipFill>
          <a:blip r:embed="rId2" cstate="print"/>
          <a:srcRect/>
          <a:stretch>
            <a:fillRect/>
          </a:stretch>
        </p:blipFill>
        <p:spPr bwMode="auto">
          <a:xfrm>
            <a:off x="144016" y="1196752"/>
            <a:ext cx="8820472" cy="41842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692150"/>
          </a:xfrm>
          <a:prstGeom prst="rect">
            <a:avLst/>
          </a:prstGeom>
          <a:solidFill>
            <a:schemeClr val="accent2">
              <a:lumMod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S" sz="3200" kern="0" dirty="0" smtClean="0">
                <a:solidFill>
                  <a:schemeClr val="bg1"/>
                </a:solidFill>
                <a:latin typeface="+mn-lt"/>
                <a:ea typeface="+mj-ea"/>
                <a:cs typeface="+mj-cs"/>
              </a:rPr>
              <a:t>Salud mental comunitaria y estigma</a:t>
            </a:r>
            <a:endParaRPr kumimoji="0" lang="es-ES" sz="3200" b="0" i="0" u="none" strike="noStrike" kern="0" cap="none" spc="0" normalizeH="0" baseline="0" noProof="0" dirty="0" smtClean="0">
              <a:ln>
                <a:noFill/>
              </a:ln>
              <a:solidFill>
                <a:schemeClr val="bg1"/>
              </a:solidFill>
              <a:effectLst/>
              <a:uLnTx/>
              <a:uFillTx/>
              <a:latin typeface="+mn-lt"/>
              <a:ea typeface="+mj-ea"/>
              <a:cs typeface="+mj-cs"/>
            </a:endParaRPr>
          </a:p>
        </p:txBody>
      </p:sp>
      <p:pic>
        <p:nvPicPr>
          <p:cNvPr id="10" name="Picture 2"/>
          <p:cNvPicPr>
            <a:picLocks noChangeAspect="1" noChangeArrowheads="1"/>
          </p:cNvPicPr>
          <p:nvPr/>
        </p:nvPicPr>
        <p:blipFill>
          <a:blip r:embed="rId2" cstate="print"/>
          <a:srcRect/>
          <a:stretch>
            <a:fillRect/>
          </a:stretch>
        </p:blipFill>
        <p:spPr bwMode="auto">
          <a:xfrm>
            <a:off x="179512" y="836712"/>
            <a:ext cx="8829127"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Personalizado 10">
      <a:dk1>
        <a:sysClr val="windowText" lastClr="000000"/>
      </a:dk1>
      <a:lt1>
        <a:sysClr val="window" lastClr="FFFFFF"/>
      </a:lt1>
      <a:dk2>
        <a:srgbClr val="2F5897"/>
      </a:dk2>
      <a:lt2>
        <a:srgbClr val="E4E9EF"/>
      </a:lt2>
      <a:accent1>
        <a:srgbClr val="6076B4"/>
      </a:accent1>
      <a:accent2>
        <a:srgbClr val="234171"/>
      </a:accent2>
      <a:accent3>
        <a:srgbClr val="FFFFFF"/>
      </a:accent3>
      <a:accent4>
        <a:srgbClr val="846648"/>
      </a:accent4>
      <a:accent5>
        <a:srgbClr val="000000"/>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6302</TotalTime>
  <Words>2736</Words>
  <Application>Microsoft Office PowerPoint</Application>
  <PresentationFormat>Presentación en pantalla (4:3)</PresentationFormat>
  <Paragraphs>287</Paragraphs>
  <Slides>54</Slides>
  <Notes>8</Notes>
  <HiddenSlides>0</HiddenSlides>
  <MMClips>0</MMClips>
  <ScaleCrop>false</ScaleCrop>
  <HeadingPairs>
    <vt:vector size="4" baseType="variant">
      <vt:variant>
        <vt:lpstr>Tema</vt:lpstr>
      </vt:variant>
      <vt:variant>
        <vt:i4>1</vt:i4>
      </vt:variant>
      <vt:variant>
        <vt:lpstr>Títulos de diapositiva</vt:lpstr>
      </vt:variant>
      <vt:variant>
        <vt:i4>54</vt:i4>
      </vt:variant>
    </vt:vector>
  </HeadingPairs>
  <TitlesOfParts>
    <vt:vector size="55" baseType="lpstr">
      <vt:lpstr>Ejecutivo</vt:lpstr>
      <vt:lpstr>Estigma hacia la enfermedad mental: abordajes y reflexiones desde Chile</vt:lpstr>
      <vt:lpstr>Diapositiva 2</vt:lpstr>
      <vt:lpstr>Introducción</vt:lpstr>
      <vt:lpstr>Diapositiva 4</vt:lpstr>
      <vt:lpstr>Diapositiva 5</vt:lpstr>
      <vt:lpstr>Salud Mental Comunitaria y Estigma</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Estigma hacia la enfermedad mental</vt:lpstr>
      <vt:lpstr>Diapositiva 18</vt:lpstr>
      <vt:lpstr>Diapositiva 19</vt:lpstr>
      <vt:lpstr>Diapositiva 20</vt:lpstr>
      <vt:lpstr>Diapositiva 21</vt:lpstr>
      <vt:lpstr>Diapositiva 22</vt:lpstr>
      <vt:lpstr>Diapositiva 23</vt:lpstr>
      <vt:lpstr>Diapositiva 24</vt:lpstr>
      <vt:lpstr>Diapositiva 25</vt:lpstr>
      <vt:lpstr>Iniciativas en Chile</vt:lpstr>
      <vt:lpstr>Diapositiva 27</vt:lpstr>
      <vt:lpstr>Diapositiva 28</vt:lpstr>
      <vt:lpstr>Diapositiva 29</vt:lpstr>
      <vt:lpstr>Intervención en Auto-Estigma</vt:lpstr>
      <vt:lpstr>Diapositiva 31</vt:lpstr>
      <vt:lpstr>Diapositiva 32</vt:lpstr>
      <vt:lpstr>Diapositiva 33</vt:lpstr>
      <vt:lpstr>Diapositiva 34</vt:lpstr>
      <vt:lpstr>Diapositiva 35</vt:lpstr>
      <vt:lpstr>Diapositiva 36</vt:lpstr>
      <vt:lpstr>Diapositiva 37</vt:lpstr>
      <vt:lpstr>Diapositiva 38</vt:lpstr>
      <vt:lpstr>     “Podemos manifestar que no es fácil vivir con una enfermedad mental. Además de tener que manejar los síntomas y efectos secundarios asociados  a nuestra enfermedad,  somos victimas del estigma social, producto de la ignorancia y los estereotipos de la población general. Hemos sido discriminados por varios vías. Incluso tenemos sentimientos de auto-estigma, contra nosotros mismos. Pero, gracias al apoyo de nuestras familias, amigos e instituciones, como el COSAM, hemos aprendido estrategias para enfrontar los prejuicios de los demás y de nosotros mismos” </vt:lpstr>
      <vt:lpstr> Esperamos que este documento sea de ayuda para otras personas en nuestra misma situación, para nosotros mismos y para nuestras familias. </vt:lpstr>
      <vt:lpstr> Esperamos que este documento sea de ayuda para otras personas en nuestra misma situación, para nosotros mismos y para nuestras familias. </vt:lpstr>
      <vt:lpstr> Esperamos que este documento sea de ayuda para otras personas en nuestra misma situación, para nosotros mismos y para nuestras familias. </vt:lpstr>
      <vt:lpstr> Esperamos que este documento sea de ayuda para otras personas en nuestra misma situación, para nosotros mismos y para nuestras familias. </vt:lpstr>
      <vt:lpstr>Esperamos que este documento sea de ayuda para otras personas en nuestra misma situación, para nosotros mismos y para nuestras familias. </vt:lpstr>
      <vt:lpstr>“Hemos recopilado aquí algunas historias sobre lo que nos sostiene durante los momentos difíciles y nos ayuda a no creerle el cuento al Estigma y así protegernos del Autoestigma que hace que muchas veces perdamos la esperanza de poder mejorar. Dado que algunos hemos vivido y experimentado enfermedades mentales en nuestras vidas hemos encontrado maneras de protegernos del estigma social y “no creerle el cuento”.  </vt:lpstr>
      <vt:lpstr> Esperamos que este documento sea de ayuda para otras personas de nuestro país o del resto del mundo. </vt:lpstr>
      <vt:lpstr> Esperamos que este documento sea de ayuda para otras personas de nuestro país o del resto del mundo. </vt:lpstr>
      <vt:lpstr> Esperamos que este documento sea de ayuda para otras personas de nuestro país o del resto del mundo. </vt:lpstr>
      <vt:lpstr> Esperamos que este documento sea de ayuda para otras personas de nuestro país o del resto del mundo. </vt:lpstr>
      <vt:lpstr>Estratégicas para Combatir Contra los Efectos de Estigma y Auto-Estigma Elaborado por los Participantes del Taller de Experiencias- COSAM Colina </vt:lpstr>
      <vt:lpstr>Estratégicas para Combatir Contra los Efectos de Estigma y Auto-Estigma Elaborado por los Participantes del Taller de Experiencias- COSAM Colina </vt:lpstr>
      <vt:lpstr>Estratégicas para Combatir Contra los Efectos de Estigma y Auto-Estigma Elaborado por los Participantes del Taller de Experiencias- COSAM Colina </vt:lpstr>
      <vt:lpstr>Plan de Crisis – Participantes del taller de Autoestigma- COSAM Concón  </vt:lpstr>
      <vt:lpstr>Fin de la Presentación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Abuso y dependencia de sustancias</dc:title>
  <dc:creator>Walter Lips</dc:creator>
  <cp:lastModifiedBy>Usuario</cp:lastModifiedBy>
  <cp:revision>809</cp:revision>
  <cp:lastPrinted>1601-01-01T00:00:00Z</cp:lastPrinted>
  <dcterms:created xsi:type="dcterms:W3CDTF">2005-10-22T17:01:21Z</dcterms:created>
  <dcterms:modified xsi:type="dcterms:W3CDTF">2014-12-04T16:08:24Z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TC010455183082</vt:lpwstr>
  </property>
</Properties>
</file>