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376" r:id="rId2"/>
    <p:sldId id="459" r:id="rId3"/>
    <p:sldId id="454" r:id="rId4"/>
    <p:sldId id="453" r:id="rId5"/>
    <p:sldId id="338" r:id="rId6"/>
    <p:sldId id="461" r:id="rId7"/>
    <p:sldId id="339" r:id="rId8"/>
    <p:sldId id="377" r:id="rId9"/>
    <p:sldId id="378" r:id="rId10"/>
    <p:sldId id="379" r:id="rId11"/>
    <p:sldId id="455" r:id="rId12"/>
    <p:sldId id="510" r:id="rId13"/>
    <p:sldId id="456" r:id="rId14"/>
    <p:sldId id="382" r:id="rId15"/>
    <p:sldId id="383" r:id="rId16"/>
    <p:sldId id="380" r:id="rId17"/>
    <p:sldId id="341" r:id="rId18"/>
    <p:sldId id="516" r:id="rId19"/>
    <p:sldId id="343" r:id="rId20"/>
    <p:sldId id="259" r:id="rId21"/>
    <p:sldId id="466" r:id="rId22"/>
    <p:sldId id="470" r:id="rId23"/>
    <p:sldId id="467" r:id="rId24"/>
    <p:sldId id="469" r:id="rId25"/>
    <p:sldId id="475" r:id="rId26"/>
    <p:sldId id="476" r:id="rId27"/>
    <p:sldId id="512" r:id="rId28"/>
    <p:sldId id="514" r:id="rId29"/>
    <p:sldId id="517" r:id="rId30"/>
    <p:sldId id="513" r:id="rId31"/>
    <p:sldId id="480" r:id="rId32"/>
    <p:sldId id="496" r:id="rId33"/>
    <p:sldId id="487" r:id="rId34"/>
    <p:sldId id="488" r:id="rId35"/>
    <p:sldId id="491" r:id="rId36"/>
    <p:sldId id="394" r:id="rId37"/>
    <p:sldId id="498" r:id="rId38"/>
    <p:sldId id="499" r:id="rId39"/>
    <p:sldId id="500" r:id="rId40"/>
    <p:sldId id="501" r:id="rId41"/>
    <p:sldId id="502" r:id="rId42"/>
    <p:sldId id="392" r:id="rId43"/>
  </p:sldIdLst>
  <p:sldSz cx="12192000" cy="6858000"/>
  <p:notesSz cx="7053263" cy="93091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5F24"/>
    <a:srgbClr val="1A8E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67" autoAdjust="0"/>
    <p:restoredTop sz="86176" autoAdjust="0"/>
  </p:normalViewPr>
  <p:slideViewPr>
    <p:cSldViewPr snapToGrid="0">
      <p:cViewPr varScale="1">
        <p:scale>
          <a:sx n="76" d="100"/>
          <a:sy n="76" d="100"/>
        </p:scale>
        <p:origin x="618" y="54"/>
      </p:cViewPr>
      <p:guideLst>
        <p:guide orient="horz" pos="2160"/>
        <p:guide pos="3840"/>
      </p:guideLst>
    </p:cSldViewPr>
  </p:slideViewPr>
  <p:notesTextViewPr>
    <p:cViewPr>
      <p:scale>
        <a:sx n="1" d="1"/>
        <a:sy n="1" d="1"/>
      </p:scale>
      <p:origin x="0" y="0"/>
    </p:cViewPr>
  </p:notesTextViewPr>
  <p:sorterViewPr>
    <p:cViewPr>
      <p:scale>
        <a:sx n="66" d="100"/>
        <a:sy n="66" d="100"/>
      </p:scale>
      <p:origin x="0" y="916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56414" cy="467072"/>
          </a:xfrm>
          <a:prstGeom prst="rect">
            <a:avLst/>
          </a:prstGeom>
        </p:spPr>
        <p:txBody>
          <a:bodyPr vert="horz" lIns="93497" tIns="46749" rIns="93497" bIns="46749" rtlCol="0"/>
          <a:lstStyle>
            <a:lvl1pPr algn="l">
              <a:defRPr sz="1200"/>
            </a:lvl1pPr>
          </a:lstStyle>
          <a:p>
            <a:endParaRPr lang="es-ES"/>
          </a:p>
        </p:txBody>
      </p:sp>
      <p:sp>
        <p:nvSpPr>
          <p:cNvPr id="3" name="Marcador de fecha 2"/>
          <p:cNvSpPr>
            <a:spLocks noGrp="1"/>
          </p:cNvSpPr>
          <p:nvPr>
            <p:ph type="dt" idx="1"/>
          </p:nvPr>
        </p:nvSpPr>
        <p:spPr>
          <a:xfrm>
            <a:off x="3995217" y="0"/>
            <a:ext cx="3056414" cy="467072"/>
          </a:xfrm>
          <a:prstGeom prst="rect">
            <a:avLst/>
          </a:prstGeom>
        </p:spPr>
        <p:txBody>
          <a:bodyPr vert="horz" lIns="93497" tIns="46749" rIns="93497" bIns="46749" rtlCol="0"/>
          <a:lstStyle>
            <a:lvl1pPr algn="r">
              <a:defRPr sz="1200"/>
            </a:lvl1pPr>
          </a:lstStyle>
          <a:p>
            <a:fld id="{B1A66404-D7B5-46DA-B807-9E3B9DD650BC}" type="datetimeFigureOut">
              <a:rPr lang="es-ES" smtClean="0"/>
              <a:pPr/>
              <a:t>15/11/2018</a:t>
            </a:fld>
            <a:endParaRPr lang="es-ES"/>
          </a:p>
        </p:txBody>
      </p:sp>
      <p:sp>
        <p:nvSpPr>
          <p:cNvPr id="4" name="Marcador de imagen de diapositiva 3"/>
          <p:cNvSpPr>
            <a:spLocks noGrp="1" noRot="1" noChangeAspect="1"/>
          </p:cNvSpPr>
          <p:nvPr>
            <p:ph type="sldImg" idx="2"/>
          </p:nvPr>
        </p:nvSpPr>
        <p:spPr>
          <a:xfrm>
            <a:off x="733425" y="1163638"/>
            <a:ext cx="5586413" cy="3141662"/>
          </a:xfrm>
          <a:prstGeom prst="rect">
            <a:avLst/>
          </a:prstGeom>
          <a:noFill/>
          <a:ln w="12700">
            <a:solidFill>
              <a:prstClr val="black"/>
            </a:solidFill>
          </a:ln>
        </p:spPr>
        <p:txBody>
          <a:bodyPr vert="horz" lIns="93497" tIns="46749" rIns="93497" bIns="46749" rtlCol="0" anchor="ctr"/>
          <a:lstStyle/>
          <a:p>
            <a:endParaRPr lang="es-ES"/>
          </a:p>
        </p:txBody>
      </p:sp>
      <p:sp>
        <p:nvSpPr>
          <p:cNvPr id="5" name="Marcador de notas 4"/>
          <p:cNvSpPr>
            <a:spLocks noGrp="1"/>
          </p:cNvSpPr>
          <p:nvPr>
            <p:ph type="body" sz="quarter" idx="3"/>
          </p:nvPr>
        </p:nvSpPr>
        <p:spPr>
          <a:xfrm>
            <a:off x="705327" y="4480004"/>
            <a:ext cx="5642610" cy="3665458"/>
          </a:xfrm>
          <a:prstGeom prst="rect">
            <a:avLst/>
          </a:prstGeom>
        </p:spPr>
        <p:txBody>
          <a:bodyPr vert="horz" lIns="93497" tIns="46749" rIns="93497" bIns="46749"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842030"/>
            <a:ext cx="3056414" cy="467071"/>
          </a:xfrm>
          <a:prstGeom prst="rect">
            <a:avLst/>
          </a:prstGeom>
        </p:spPr>
        <p:txBody>
          <a:bodyPr vert="horz" lIns="93497" tIns="46749" rIns="93497" bIns="46749"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995217" y="8842030"/>
            <a:ext cx="3056414" cy="467071"/>
          </a:xfrm>
          <a:prstGeom prst="rect">
            <a:avLst/>
          </a:prstGeom>
        </p:spPr>
        <p:txBody>
          <a:bodyPr vert="horz" lIns="93497" tIns="46749" rIns="93497" bIns="46749" rtlCol="0" anchor="b"/>
          <a:lstStyle>
            <a:lvl1pPr algn="r">
              <a:defRPr sz="1200"/>
            </a:lvl1pPr>
          </a:lstStyle>
          <a:p>
            <a:fld id="{38F1C285-148E-41C3-9BC3-999B6EA7BAD3}" type="slidenum">
              <a:rPr lang="es-ES" smtClean="0"/>
              <a:pPr/>
              <a:t>‹Nº›</a:t>
            </a:fld>
            <a:endParaRPr lang="es-ES"/>
          </a:p>
        </p:txBody>
      </p:sp>
    </p:spTree>
    <p:extLst>
      <p:ext uri="{BB962C8B-B14F-4D97-AF65-F5344CB8AC3E}">
        <p14:creationId xmlns:p14="http://schemas.microsoft.com/office/powerpoint/2010/main" val="2428146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C937D8D2-8C1F-4706-8FE3-884DBBC4BA55}" type="slidenum">
              <a:rPr lang="es-ES" smtClean="0"/>
              <a:pPr/>
              <a:t>4</a:t>
            </a:fld>
            <a:endParaRPr lang="es-ES"/>
          </a:p>
        </p:txBody>
      </p:sp>
    </p:spTree>
    <p:extLst>
      <p:ext uri="{BB962C8B-B14F-4D97-AF65-F5344CB8AC3E}">
        <p14:creationId xmlns:p14="http://schemas.microsoft.com/office/powerpoint/2010/main" val="521068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10"/>
          </p:nvPr>
        </p:nvSpPr>
        <p:spPr/>
        <p:txBody>
          <a:bodyPr/>
          <a:lstStyle/>
          <a:p>
            <a:fld id="{38F1C285-148E-41C3-9BC3-999B6EA7BAD3}" type="slidenum">
              <a:rPr lang="es-ES" smtClean="0"/>
              <a:pPr/>
              <a:t>8</a:t>
            </a:fld>
            <a:endParaRPr lang="es-ES"/>
          </a:p>
        </p:txBody>
      </p:sp>
    </p:spTree>
    <p:extLst>
      <p:ext uri="{BB962C8B-B14F-4D97-AF65-F5344CB8AC3E}">
        <p14:creationId xmlns:p14="http://schemas.microsoft.com/office/powerpoint/2010/main" val="729540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59666" indent="-292179" eaLnBrk="0" hangingPunct="0">
              <a:defRPr>
                <a:solidFill>
                  <a:schemeClr val="tx1"/>
                </a:solidFill>
                <a:latin typeface="Arial" panose="020B0604020202020204" pitchFamily="34" charset="0"/>
                <a:cs typeface="Arial" panose="020B0604020202020204" pitchFamily="34" charset="0"/>
              </a:defRPr>
            </a:lvl2pPr>
            <a:lvl3pPr marL="1168718" indent="-233744" eaLnBrk="0" hangingPunct="0">
              <a:defRPr>
                <a:solidFill>
                  <a:schemeClr val="tx1"/>
                </a:solidFill>
                <a:latin typeface="Arial" panose="020B0604020202020204" pitchFamily="34" charset="0"/>
                <a:cs typeface="Arial" panose="020B0604020202020204" pitchFamily="34" charset="0"/>
              </a:defRPr>
            </a:lvl3pPr>
            <a:lvl4pPr marL="1636205" indent="-233744" eaLnBrk="0" hangingPunct="0">
              <a:defRPr>
                <a:solidFill>
                  <a:schemeClr val="tx1"/>
                </a:solidFill>
                <a:latin typeface="Arial" panose="020B0604020202020204" pitchFamily="34" charset="0"/>
                <a:cs typeface="Arial" panose="020B0604020202020204" pitchFamily="34" charset="0"/>
              </a:defRPr>
            </a:lvl4pPr>
            <a:lvl5pPr marL="2103692" indent="-233744" eaLnBrk="0" hangingPunct="0">
              <a:defRPr>
                <a:solidFill>
                  <a:schemeClr val="tx1"/>
                </a:solidFill>
                <a:latin typeface="Arial" panose="020B0604020202020204" pitchFamily="34" charset="0"/>
                <a:cs typeface="Arial" panose="020B0604020202020204" pitchFamily="34" charset="0"/>
              </a:defRPr>
            </a:lvl5pPr>
            <a:lvl6pPr marL="2571179" indent="-23374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8666" indent="-23374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06153" indent="-23374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73640" indent="-23374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0DACBC1-4AA9-4C3A-A10D-1F3351F17E30}" type="slidenum">
              <a:rPr lang="en-US"/>
              <a:pPr eaLnBrk="1" hangingPunct="1"/>
              <a:t>20</a:t>
            </a:fld>
            <a:endParaRPr 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3683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10"/>
          </p:nvPr>
        </p:nvSpPr>
        <p:spPr/>
        <p:txBody>
          <a:bodyPr/>
          <a:lstStyle/>
          <a:p>
            <a:fld id="{38F1C285-148E-41C3-9BC3-999B6EA7BAD3}" type="slidenum">
              <a:rPr lang="es-ES" smtClean="0"/>
              <a:pPr/>
              <a:t>36</a:t>
            </a:fld>
            <a:endParaRPr lang="es-ES"/>
          </a:p>
        </p:txBody>
      </p:sp>
    </p:spTree>
    <p:extLst>
      <p:ext uri="{BB962C8B-B14F-4D97-AF65-F5344CB8AC3E}">
        <p14:creationId xmlns:p14="http://schemas.microsoft.com/office/powerpoint/2010/main" val="2831233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DDC13CA6-6715-49AA-8A9B-A1CF772DAAD7}" type="datetimeFigureOut">
              <a:rPr lang="es-ES" smtClean="0"/>
              <a:pPr/>
              <a:t>15/11/2018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9D77F691-EC52-4292-888F-BA029424DBA8}" type="slidenum">
              <a:rPr lang="es-ES" smtClean="0"/>
              <a:pPr/>
              <a:t>‹Nº›</a:t>
            </a:fld>
            <a:endParaRPr lang="es-ES"/>
          </a:p>
        </p:txBody>
      </p:sp>
    </p:spTree>
    <p:extLst>
      <p:ext uri="{BB962C8B-B14F-4D97-AF65-F5344CB8AC3E}">
        <p14:creationId xmlns:p14="http://schemas.microsoft.com/office/powerpoint/2010/main" val="4096327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DDC13CA6-6715-49AA-8A9B-A1CF772DAAD7}" type="datetimeFigureOut">
              <a:rPr lang="es-ES" smtClean="0"/>
              <a:pPr/>
              <a:t>15/11/2018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9D77F691-EC52-4292-888F-BA029424DBA8}" type="slidenum">
              <a:rPr lang="es-ES" smtClean="0"/>
              <a:pPr/>
              <a:t>‹Nº›</a:t>
            </a:fld>
            <a:endParaRPr lang="es-ES"/>
          </a:p>
        </p:txBody>
      </p:sp>
    </p:spTree>
    <p:extLst>
      <p:ext uri="{BB962C8B-B14F-4D97-AF65-F5344CB8AC3E}">
        <p14:creationId xmlns:p14="http://schemas.microsoft.com/office/powerpoint/2010/main" val="4030935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DDC13CA6-6715-49AA-8A9B-A1CF772DAAD7}" type="datetimeFigureOut">
              <a:rPr lang="es-ES" smtClean="0"/>
              <a:pPr/>
              <a:t>15/11/2018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9D77F691-EC52-4292-888F-BA029424DBA8}" type="slidenum">
              <a:rPr lang="es-ES" smtClean="0"/>
              <a:pPr/>
              <a:t>‹Nº›</a:t>
            </a:fld>
            <a:endParaRPr lang="es-ES"/>
          </a:p>
        </p:txBody>
      </p:sp>
    </p:spTree>
    <p:extLst>
      <p:ext uri="{BB962C8B-B14F-4D97-AF65-F5344CB8AC3E}">
        <p14:creationId xmlns:p14="http://schemas.microsoft.com/office/powerpoint/2010/main" val="3418733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p>
            <a:r>
              <a:rPr lang="es-ES" smtClean="0"/>
              <a:t>Haga clic para modificar el estilo de título del patrón</a:t>
            </a:r>
            <a:endParaRPr lang="es-ES"/>
          </a:p>
        </p:txBody>
      </p:sp>
      <p:sp>
        <p:nvSpPr>
          <p:cNvPr id="3" name="2 Marcador de texto"/>
          <p:cNvSpPr>
            <a:spLocks noGrp="1"/>
          </p:cNvSpPr>
          <p:nvPr>
            <p:ph type="body" sz="half" idx="1"/>
          </p:nvPr>
        </p:nvSpPr>
        <p:spPr>
          <a:xfrm>
            <a:off x="609600" y="1600201"/>
            <a:ext cx="53848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6197600" y="1600201"/>
            <a:ext cx="53848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a:xfrm>
            <a:off x="609600" y="6356351"/>
            <a:ext cx="2844800" cy="365125"/>
          </a:xfrm>
        </p:spPr>
        <p:txBody>
          <a:bodyPr/>
          <a:lstStyle>
            <a:lvl1pPr>
              <a:defRPr/>
            </a:lvl1pPr>
          </a:lstStyle>
          <a:p>
            <a:pPr>
              <a:defRPr/>
            </a:pPr>
            <a:fld id="{44CDBF37-FFFC-44EC-8822-38291D0BF319}" type="datetimeFigureOut">
              <a:rPr lang="es-ES"/>
              <a:pPr>
                <a:defRPr/>
              </a:pPr>
              <a:t>15/11/2018</a:t>
            </a:fld>
            <a:endParaRPr lang="es-ES"/>
          </a:p>
        </p:txBody>
      </p:sp>
      <p:sp>
        <p:nvSpPr>
          <p:cNvPr id="6" name="5 Marcador de pie de página"/>
          <p:cNvSpPr>
            <a:spLocks noGrp="1"/>
          </p:cNvSpPr>
          <p:nvPr>
            <p:ph type="ftr" sz="quarter" idx="11"/>
          </p:nvPr>
        </p:nvSpPr>
        <p:spPr>
          <a:xfrm>
            <a:off x="4165600" y="6356351"/>
            <a:ext cx="3860800" cy="365125"/>
          </a:xfrm>
        </p:spPr>
        <p:txBody>
          <a:bodyPr/>
          <a:lstStyle>
            <a:lvl1pPr>
              <a:defRPr/>
            </a:lvl1pPr>
          </a:lstStyle>
          <a:p>
            <a:pPr>
              <a:defRPr/>
            </a:pPr>
            <a:endParaRPr lang="es-ES"/>
          </a:p>
        </p:txBody>
      </p:sp>
      <p:sp>
        <p:nvSpPr>
          <p:cNvPr id="7" name="6 Marcador de número de diapositiva"/>
          <p:cNvSpPr>
            <a:spLocks noGrp="1"/>
          </p:cNvSpPr>
          <p:nvPr>
            <p:ph type="sldNum" sz="quarter" idx="12"/>
          </p:nvPr>
        </p:nvSpPr>
        <p:spPr>
          <a:xfrm>
            <a:off x="8737600" y="6356351"/>
            <a:ext cx="2844800" cy="365125"/>
          </a:xfrm>
        </p:spPr>
        <p:txBody>
          <a:bodyPr/>
          <a:lstStyle>
            <a:lvl1pPr>
              <a:defRPr/>
            </a:lvl1pPr>
          </a:lstStyle>
          <a:p>
            <a:pPr>
              <a:defRPr/>
            </a:pPr>
            <a:fld id="{1B2F3BB5-292C-41E6-9307-C426C7B29705}" type="slidenum">
              <a:rPr lang="es-ES"/>
              <a:pPr>
                <a:defRPr/>
              </a:pPr>
              <a:t>‹Nº›</a:t>
            </a:fld>
            <a:endParaRPr lang="es-ES"/>
          </a:p>
        </p:txBody>
      </p:sp>
    </p:spTree>
    <p:extLst>
      <p:ext uri="{BB962C8B-B14F-4D97-AF65-F5344CB8AC3E}">
        <p14:creationId xmlns:p14="http://schemas.microsoft.com/office/powerpoint/2010/main" val="22006717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p>
            <a:r>
              <a:rPr lang="es-ES" smtClean="0"/>
              <a:t>Haga clic para modificar el estilo de título del patrón</a:t>
            </a:r>
            <a:endParaRPr lang="es-ES"/>
          </a:p>
        </p:txBody>
      </p:sp>
      <p:sp>
        <p:nvSpPr>
          <p:cNvPr id="3" name="2 Marcador de texto"/>
          <p:cNvSpPr>
            <a:spLocks noGrp="1"/>
          </p:cNvSpPr>
          <p:nvPr>
            <p:ph type="body" sz="half" idx="1"/>
          </p:nvPr>
        </p:nvSpPr>
        <p:spPr>
          <a:xfrm>
            <a:off x="609600" y="1600201"/>
            <a:ext cx="53848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6197600" y="1600200"/>
            <a:ext cx="5384800" cy="21859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6197600" y="3938589"/>
            <a:ext cx="5384800" cy="21875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fecha"/>
          <p:cNvSpPr>
            <a:spLocks noGrp="1"/>
          </p:cNvSpPr>
          <p:nvPr>
            <p:ph type="dt" sz="half" idx="10"/>
          </p:nvPr>
        </p:nvSpPr>
        <p:spPr>
          <a:xfrm>
            <a:off x="609600" y="6356351"/>
            <a:ext cx="2844800" cy="365125"/>
          </a:xfrm>
        </p:spPr>
        <p:txBody>
          <a:bodyPr/>
          <a:lstStyle>
            <a:lvl1pPr>
              <a:defRPr/>
            </a:lvl1pPr>
          </a:lstStyle>
          <a:p>
            <a:pPr>
              <a:defRPr/>
            </a:pPr>
            <a:fld id="{162F5EC3-C38F-4C40-A4B3-FACEDFF4CC71}" type="datetimeFigureOut">
              <a:rPr lang="es-ES"/>
              <a:pPr>
                <a:defRPr/>
              </a:pPr>
              <a:t>15/11/2018</a:t>
            </a:fld>
            <a:endParaRPr lang="es-ES"/>
          </a:p>
        </p:txBody>
      </p:sp>
      <p:sp>
        <p:nvSpPr>
          <p:cNvPr id="7" name="6 Marcador de pie de página"/>
          <p:cNvSpPr>
            <a:spLocks noGrp="1"/>
          </p:cNvSpPr>
          <p:nvPr>
            <p:ph type="ftr" sz="quarter" idx="11"/>
          </p:nvPr>
        </p:nvSpPr>
        <p:spPr>
          <a:xfrm>
            <a:off x="4165600" y="6356351"/>
            <a:ext cx="3860800" cy="365125"/>
          </a:xfrm>
        </p:spPr>
        <p:txBody>
          <a:bodyPr/>
          <a:lstStyle>
            <a:lvl1pPr>
              <a:defRPr/>
            </a:lvl1pPr>
          </a:lstStyle>
          <a:p>
            <a:pPr>
              <a:defRPr/>
            </a:pPr>
            <a:endParaRPr lang="es-ES"/>
          </a:p>
        </p:txBody>
      </p:sp>
      <p:sp>
        <p:nvSpPr>
          <p:cNvPr id="8" name="7 Marcador de número de diapositiva"/>
          <p:cNvSpPr>
            <a:spLocks noGrp="1"/>
          </p:cNvSpPr>
          <p:nvPr>
            <p:ph type="sldNum" sz="quarter" idx="12"/>
          </p:nvPr>
        </p:nvSpPr>
        <p:spPr>
          <a:xfrm>
            <a:off x="8737600" y="6356351"/>
            <a:ext cx="2844800" cy="365125"/>
          </a:xfrm>
        </p:spPr>
        <p:txBody>
          <a:bodyPr/>
          <a:lstStyle>
            <a:lvl1pPr>
              <a:defRPr/>
            </a:lvl1pPr>
          </a:lstStyle>
          <a:p>
            <a:pPr>
              <a:defRPr/>
            </a:pPr>
            <a:fld id="{19AAFCDA-D71F-47C4-9515-7159CE14649D}" type="slidenum">
              <a:rPr lang="es-ES"/>
              <a:pPr>
                <a:defRPr/>
              </a:pPr>
              <a:t>‹Nº›</a:t>
            </a:fld>
            <a:endParaRPr lang="es-ES"/>
          </a:p>
        </p:txBody>
      </p:sp>
    </p:spTree>
    <p:extLst>
      <p:ext uri="{BB962C8B-B14F-4D97-AF65-F5344CB8AC3E}">
        <p14:creationId xmlns:p14="http://schemas.microsoft.com/office/powerpoint/2010/main" val="2837060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DDC13CA6-6715-49AA-8A9B-A1CF772DAAD7}" type="datetimeFigureOut">
              <a:rPr lang="es-ES" smtClean="0"/>
              <a:pPr/>
              <a:t>15/11/2018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9D77F691-EC52-4292-888F-BA029424DBA8}" type="slidenum">
              <a:rPr lang="es-ES" smtClean="0"/>
              <a:pPr/>
              <a:t>‹Nº›</a:t>
            </a:fld>
            <a:endParaRPr lang="es-ES"/>
          </a:p>
        </p:txBody>
      </p:sp>
    </p:spTree>
    <p:extLst>
      <p:ext uri="{BB962C8B-B14F-4D97-AF65-F5344CB8AC3E}">
        <p14:creationId xmlns:p14="http://schemas.microsoft.com/office/powerpoint/2010/main" val="1967209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DDC13CA6-6715-49AA-8A9B-A1CF772DAAD7}" type="datetimeFigureOut">
              <a:rPr lang="es-ES" smtClean="0"/>
              <a:pPr/>
              <a:t>15/11/2018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9D77F691-EC52-4292-888F-BA029424DBA8}" type="slidenum">
              <a:rPr lang="es-ES" smtClean="0"/>
              <a:pPr/>
              <a:t>‹Nº›</a:t>
            </a:fld>
            <a:endParaRPr lang="es-ES"/>
          </a:p>
        </p:txBody>
      </p:sp>
    </p:spTree>
    <p:extLst>
      <p:ext uri="{BB962C8B-B14F-4D97-AF65-F5344CB8AC3E}">
        <p14:creationId xmlns:p14="http://schemas.microsoft.com/office/powerpoint/2010/main" val="2568020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p:cNvSpPr>
            <a:spLocks noGrp="1"/>
          </p:cNvSpPr>
          <p:nvPr>
            <p:ph type="dt" sz="half" idx="10"/>
          </p:nvPr>
        </p:nvSpPr>
        <p:spPr/>
        <p:txBody>
          <a:bodyPr/>
          <a:lstStyle/>
          <a:p>
            <a:fld id="{DDC13CA6-6715-49AA-8A9B-A1CF772DAAD7}" type="datetimeFigureOut">
              <a:rPr lang="es-ES" smtClean="0"/>
              <a:pPr/>
              <a:t>15/11/2018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9D77F691-EC52-4292-888F-BA029424DBA8}" type="slidenum">
              <a:rPr lang="es-ES" smtClean="0"/>
              <a:pPr/>
              <a:t>‹Nº›</a:t>
            </a:fld>
            <a:endParaRPr lang="es-ES"/>
          </a:p>
        </p:txBody>
      </p:sp>
    </p:spTree>
    <p:extLst>
      <p:ext uri="{BB962C8B-B14F-4D97-AF65-F5344CB8AC3E}">
        <p14:creationId xmlns:p14="http://schemas.microsoft.com/office/powerpoint/2010/main" val="315096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6"/>
          <p:cNvSpPr>
            <a:spLocks noGrp="1"/>
          </p:cNvSpPr>
          <p:nvPr>
            <p:ph type="dt" sz="half" idx="10"/>
          </p:nvPr>
        </p:nvSpPr>
        <p:spPr/>
        <p:txBody>
          <a:bodyPr/>
          <a:lstStyle/>
          <a:p>
            <a:fld id="{DDC13CA6-6715-49AA-8A9B-A1CF772DAAD7}" type="datetimeFigureOut">
              <a:rPr lang="es-ES" smtClean="0"/>
              <a:pPr/>
              <a:t>15/11/2018</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9D77F691-EC52-4292-888F-BA029424DBA8}" type="slidenum">
              <a:rPr lang="es-ES" smtClean="0"/>
              <a:pPr/>
              <a:t>‹Nº›</a:t>
            </a:fld>
            <a:endParaRPr lang="es-ES"/>
          </a:p>
        </p:txBody>
      </p:sp>
    </p:spTree>
    <p:extLst>
      <p:ext uri="{BB962C8B-B14F-4D97-AF65-F5344CB8AC3E}">
        <p14:creationId xmlns:p14="http://schemas.microsoft.com/office/powerpoint/2010/main" val="1248660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2"/>
          <p:cNvSpPr>
            <a:spLocks noGrp="1"/>
          </p:cNvSpPr>
          <p:nvPr>
            <p:ph type="dt" sz="half" idx="10"/>
          </p:nvPr>
        </p:nvSpPr>
        <p:spPr/>
        <p:txBody>
          <a:bodyPr/>
          <a:lstStyle/>
          <a:p>
            <a:fld id="{DDC13CA6-6715-49AA-8A9B-A1CF772DAAD7}" type="datetimeFigureOut">
              <a:rPr lang="es-ES" smtClean="0"/>
              <a:pPr/>
              <a:t>15/11/2018</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9D77F691-EC52-4292-888F-BA029424DBA8}" type="slidenum">
              <a:rPr lang="es-ES" smtClean="0"/>
              <a:pPr/>
              <a:t>‹Nº›</a:t>
            </a:fld>
            <a:endParaRPr lang="es-ES"/>
          </a:p>
        </p:txBody>
      </p:sp>
    </p:spTree>
    <p:extLst>
      <p:ext uri="{BB962C8B-B14F-4D97-AF65-F5344CB8AC3E}">
        <p14:creationId xmlns:p14="http://schemas.microsoft.com/office/powerpoint/2010/main" val="172759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DC13CA6-6715-49AA-8A9B-A1CF772DAAD7}" type="datetimeFigureOut">
              <a:rPr lang="es-ES" smtClean="0"/>
              <a:pPr/>
              <a:t>15/11/2018</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9D77F691-EC52-4292-888F-BA029424DBA8}" type="slidenum">
              <a:rPr lang="es-ES" smtClean="0"/>
              <a:pPr/>
              <a:t>‹Nº›</a:t>
            </a:fld>
            <a:endParaRPr lang="es-ES"/>
          </a:p>
        </p:txBody>
      </p:sp>
    </p:spTree>
    <p:extLst>
      <p:ext uri="{BB962C8B-B14F-4D97-AF65-F5344CB8AC3E}">
        <p14:creationId xmlns:p14="http://schemas.microsoft.com/office/powerpoint/2010/main" val="1496701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DDC13CA6-6715-49AA-8A9B-A1CF772DAAD7}" type="datetimeFigureOut">
              <a:rPr lang="es-ES" smtClean="0"/>
              <a:pPr/>
              <a:t>15/11/2018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9D77F691-EC52-4292-888F-BA029424DBA8}" type="slidenum">
              <a:rPr lang="es-ES" smtClean="0"/>
              <a:pPr/>
              <a:t>‹Nº›</a:t>
            </a:fld>
            <a:endParaRPr lang="es-ES"/>
          </a:p>
        </p:txBody>
      </p:sp>
    </p:spTree>
    <p:extLst>
      <p:ext uri="{BB962C8B-B14F-4D97-AF65-F5344CB8AC3E}">
        <p14:creationId xmlns:p14="http://schemas.microsoft.com/office/powerpoint/2010/main" val="1621948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DDC13CA6-6715-49AA-8A9B-A1CF772DAAD7}" type="datetimeFigureOut">
              <a:rPr lang="es-ES" smtClean="0"/>
              <a:pPr/>
              <a:t>15/11/2018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9D77F691-EC52-4292-888F-BA029424DBA8}" type="slidenum">
              <a:rPr lang="es-ES" smtClean="0"/>
              <a:pPr/>
              <a:t>‹Nº›</a:t>
            </a:fld>
            <a:endParaRPr lang="es-ES"/>
          </a:p>
        </p:txBody>
      </p:sp>
    </p:spTree>
    <p:extLst>
      <p:ext uri="{BB962C8B-B14F-4D97-AF65-F5344CB8AC3E}">
        <p14:creationId xmlns:p14="http://schemas.microsoft.com/office/powerpoint/2010/main" val="3909950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C13CA6-6715-49AA-8A9B-A1CF772DAAD7}" type="datetimeFigureOut">
              <a:rPr lang="es-ES" smtClean="0"/>
              <a:pPr/>
              <a:t>15/11/2018</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77F691-EC52-4292-888F-BA029424DBA8}" type="slidenum">
              <a:rPr lang="es-ES" smtClean="0"/>
              <a:pPr/>
              <a:t>‹Nº›</a:t>
            </a:fld>
            <a:endParaRPr lang="es-ES"/>
          </a:p>
        </p:txBody>
      </p:sp>
    </p:spTree>
    <p:extLst>
      <p:ext uri="{BB962C8B-B14F-4D97-AF65-F5344CB8AC3E}">
        <p14:creationId xmlns:p14="http://schemas.microsoft.com/office/powerpoint/2010/main" val="40501488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9.jpeg"/><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60.png"/><Relationship Id="rId2" Type="http://schemas.openxmlformats.org/officeDocument/2006/relationships/image" Target="../media/image56.jpeg"/><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1.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64.jpeg"/></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4.xml"/><Relationship Id="rId5" Type="http://schemas.openxmlformats.org/officeDocument/2006/relationships/image" Target="../media/image67.png"/><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jpeg"/><Relationship Id="rId7" Type="http://schemas.openxmlformats.org/officeDocument/2006/relationships/image" Target="../media/image7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609599" y="2039901"/>
            <a:ext cx="10972800" cy="5047536"/>
          </a:xfrm>
          <a:prstGeom prst="rect">
            <a:avLst/>
          </a:prstGeom>
        </p:spPr>
        <p:txBody>
          <a:bodyPr wrap="square">
            <a:spAutoFit/>
          </a:bodyPr>
          <a:lstStyle/>
          <a:p>
            <a:pPr>
              <a:buNone/>
            </a:pPr>
            <a:endParaRPr lang="es-ES" sz="3600" b="1" i="1" dirty="0" smtClean="0">
              <a:effectLst>
                <a:outerShdw blurRad="38100" dist="38100" dir="2700000" algn="tl">
                  <a:srgbClr val="000000">
                    <a:alpha val="43137"/>
                  </a:srgbClr>
                </a:outerShdw>
              </a:effectLst>
            </a:endParaRPr>
          </a:p>
          <a:p>
            <a:pPr algn="ctr">
              <a:buNone/>
            </a:pPr>
            <a:r>
              <a:rPr lang="es-ES" sz="3600" b="1" dirty="0" smtClean="0">
                <a:effectLst>
                  <a:outerShdw blurRad="38100" dist="38100" dir="2700000" algn="tl">
                    <a:srgbClr val="000000">
                      <a:alpha val="43137"/>
                    </a:srgbClr>
                  </a:outerShdw>
                </a:effectLst>
              </a:rPr>
              <a:t>EXPERIENCIA DEL INSTITUTO MEDICO RIO CUARTO EN EL CAMINO HACIA LA CALIDAD…..</a:t>
            </a:r>
          </a:p>
          <a:p>
            <a:pPr algn="ctr">
              <a:buNone/>
            </a:pPr>
            <a:endParaRPr lang="es-ES" sz="3600" b="1" dirty="0" smtClean="0">
              <a:effectLst>
                <a:outerShdw blurRad="38100" dist="38100" dir="2700000" algn="tl">
                  <a:srgbClr val="000000">
                    <a:alpha val="43137"/>
                  </a:srgbClr>
                </a:outerShdw>
              </a:effectLst>
            </a:endParaRPr>
          </a:p>
          <a:p>
            <a:pPr algn="ctr">
              <a:buNone/>
            </a:pPr>
            <a:endParaRPr lang="es-ES" sz="2400" b="1" dirty="0" smtClean="0">
              <a:effectLst>
                <a:outerShdw blurRad="38100" dist="38100" dir="2700000" algn="tl">
                  <a:srgbClr val="000000">
                    <a:alpha val="43137"/>
                  </a:srgbClr>
                </a:outerShdw>
              </a:effectLst>
            </a:endParaRPr>
          </a:p>
          <a:p>
            <a:pPr algn="ctr">
              <a:buNone/>
            </a:pPr>
            <a:endParaRPr lang="es-ES" sz="2400" b="1" dirty="0">
              <a:effectLst>
                <a:outerShdw blurRad="38100" dist="38100" dir="2700000" algn="tl">
                  <a:srgbClr val="000000">
                    <a:alpha val="43137"/>
                  </a:srgbClr>
                </a:outerShdw>
              </a:effectLst>
            </a:endParaRPr>
          </a:p>
          <a:p>
            <a:pPr algn="ctr">
              <a:buNone/>
            </a:pPr>
            <a:endParaRPr lang="es-ES" sz="2400" b="1" dirty="0" smtClean="0">
              <a:effectLst>
                <a:outerShdw blurRad="38100" dist="38100" dir="2700000" algn="tl">
                  <a:srgbClr val="000000">
                    <a:alpha val="43137"/>
                  </a:srgbClr>
                </a:outerShdw>
              </a:effectLst>
            </a:endParaRPr>
          </a:p>
          <a:p>
            <a:pPr algn="ctr">
              <a:buNone/>
            </a:pPr>
            <a:r>
              <a:rPr lang="es-ES" sz="2400" b="1" dirty="0" smtClean="0">
                <a:effectLst>
                  <a:outerShdw blurRad="38100" dist="38100" dir="2700000" algn="tl">
                    <a:srgbClr val="000000">
                      <a:alpha val="43137"/>
                    </a:srgbClr>
                  </a:outerShdw>
                </a:effectLst>
              </a:rPr>
              <a:t>Profesionales de la salud del Instituto Medico Rio Cuarto</a:t>
            </a:r>
          </a:p>
          <a:p>
            <a:pPr algn="ctr">
              <a:buNone/>
            </a:pPr>
            <a:r>
              <a:rPr lang="es-ES" sz="2400" b="1" dirty="0" smtClean="0">
                <a:effectLst>
                  <a:outerShdw blurRad="38100" dist="38100" dir="2700000" algn="tl">
                    <a:srgbClr val="000000">
                      <a:alpha val="43137"/>
                    </a:srgbClr>
                  </a:outerShdw>
                </a:effectLst>
              </a:rPr>
              <a:t>Dr. Pauletti Alejandro</a:t>
            </a:r>
          </a:p>
          <a:p>
            <a:pPr algn="ctr">
              <a:buNone/>
            </a:pPr>
            <a:endParaRPr lang="es-ES" sz="2000" dirty="0" smtClean="0"/>
          </a:p>
          <a:p>
            <a:pPr algn="ctr">
              <a:buNone/>
            </a:pPr>
            <a:r>
              <a:rPr lang="es-ES" sz="2000" b="1" i="1" dirty="0" smtClean="0"/>
              <a:t>CÓRDOBA , 16/11/2018</a:t>
            </a:r>
          </a:p>
          <a:p>
            <a:pPr algn="ctr">
              <a:buNone/>
            </a:pPr>
            <a:r>
              <a:rPr lang="es-ES" dirty="0" smtClean="0"/>
              <a:t> </a:t>
            </a:r>
          </a:p>
        </p:txBody>
      </p:sp>
      <p:pic>
        <p:nvPicPr>
          <p:cNvPr id="3" name="Imagen 1"/>
          <p:cNvPicPr>
            <a:picLocks noChangeAspect="1" noChangeArrowheads="1"/>
          </p:cNvPicPr>
          <p:nvPr/>
        </p:nvPicPr>
        <p:blipFill>
          <a:blip r:embed="rId2" cstate="print"/>
          <a:srcRect/>
          <a:stretch>
            <a:fillRect/>
          </a:stretch>
        </p:blipFill>
        <p:spPr bwMode="auto">
          <a:xfrm>
            <a:off x="609599" y="484737"/>
            <a:ext cx="2416625" cy="1399309"/>
          </a:xfrm>
          <a:prstGeom prst="rect">
            <a:avLst/>
          </a:prstGeom>
          <a:solidFill>
            <a:srgbClr val="FFFFFF"/>
          </a:solidFill>
          <a:ln w="9525">
            <a:noFill/>
            <a:miter lim="800000"/>
            <a:headEnd/>
            <a:tailEnd/>
          </a:ln>
        </p:spPr>
      </p:pic>
      <p:pic>
        <p:nvPicPr>
          <p:cNvPr id="2" name="Imagen 1"/>
          <p:cNvPicPr>
            <a:picLocks noChangeAspect="1"/>
          </p:cNvPicPr>
          <p:nvPr/>
        </p:nvPicPr>
        <p:blipFill>
          <a:blip r:embed="rId3"/>
          <a:stretch>
            <a:fillRect/>
          </a:stretch>
        </p:blipFill>
        <p:spPr>
          <a:xfrm>
            <a:off x="10011239" y="6177415"/>
            <a:ext cx="1099348" cy="465825"/>
          </a:xfrm>
          <a:prstGeom prst="rect">
            <a:avLst/>
          </a:prstGeom>
        </p:spPr>
      </p:pic>
      <p:pic>
        <p:nvPicPr>
          <p:cNvPr id="5" name="Imagen 4"/>
          <p:cNvPicPr>
            <a:picLocks noChangeAspect="1"/>
          </p:cNvPicPr>
          <p:nvPr/>
        </p:nvPicPr>
        <p:blipFill>
          <a:blip r:embed="rId3"/>
          <a:stretch>
            <a:fillRect/>
          </a:stretch>
        </p:blipFill>
        <p:spPr>
          <a:xfrm>
            <a:off x="9973661" y="6177415"/>
            <a:ext cx="1099348" cy="46582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normAutofit/>
          </a:bodyPr>
          <a:lstStyle/>
          <a:p>
            <a:pPr>
              <a:buNone/>
            </a:pPr>
            <a:endParaRPr lang="es-ES" sz="2400" dirty="0" smtClean="0"/>
          </a:p>
          <a:p>
            <a:r>
              <a:rPr lang="es-ES" sz="2400" b="1" dirty="0" smtClean="0">
                <a:latin typeface="Calibri" panose="020F0502020204030204" pitchFamily="34" charset="0"/>
              </a:rPr>
              <a:t>Donde las normas regulatorias gubernamentales no bastan y donde el programa Nacional de Garantía de Calidad, </a:t>
            </a:r>
            <a:r>
              <a:rPr lang="es-ES" sz="2400" b="1" dirty="0" err="1" smtClean="0">
                <a:latin typeface="Calibri" panose="020F0502020204030204" pitchFamily="34" charset="0"/>
              </a:rPr>
              <a:t>SSSalud</a:t>
            </a:r>
            <a:r>
              <a:rPr lang="es-ES" sz="2400" b="1" dirty="0" smtClean="0">
                <a:latin typeface="Calibri" panose="020F0502020204030204" pitchFamily="34" charset="0"/>
              </a:rPr>
              <a:t>, </a:t>
            </a:r>
            <a:r>
              <a:rPr lang="es-ES" sz="2400" b="1" dirty="0" err="1" smtClean="0">
                <a:latin typeface="Calibri" panose="020F0502020204030204" pitchFamily="34" charset="0"/>
              </a:rPr>
              <a:t>etc</a:t>
            </a:r>
            <a:r>
              <a:rPr lang="es-ES" sz="2400" b="1" dirty="0" smtClean="0">
                <a:latin typeface="Calibri" panose="020F0502020204030204" pitchFamily="34" charset="0"/>
              </a:rPr>
              <a:t> constituyen un  piso, pero no el techo para lograr una atención de calidad, centrada en los pacientes y su familia, con satisfacción de los profesionales de la salud</a:t>
            </a:r>
            <a:r>
              <a:rPr lang="es-ES" b="1" dirty="0" smtClean="0"/>
              <a:t>.</a:t>
            </a:r>
          </a:p>
          <a:p>
            <a:endParaRPr lang="es-ES" sz="2400" dirty="0" smtClean="0"/>
          </a:p>
          <a:p>
            <a:pPr>
              <a:buNone/>
            </a:pPr>
            <a:endParaRPr lang="es-ES" dirty="0"/>
          </a:p>
        </p:txBody>
      </p:sp>
      <p:sp>
        <p:nvSpPr>
          <p:cNvPr id="7170" name="AutoShape 2" descr="https://scontent-gru2-1.xx.fbcdn.net/v/t1.0-1/c33.0.160.160/p160x160/13435342_1059452470816168_815618272206699013_n.png?oh=46067c2b1598dc10aae226dd1d9b920a&amp;oe=58A4D900"/>
          <p:cNvSpPr>
            <a:spLocks noChangeAspect="1" noChangeArrowheads="1"/>
          </p:cNvSpPr>
          <p:nvPr/>
        </p:nvSpPr>
        <p:spPr bwMode="auto">
          <a:xfrm>
            <a:off x="207433" y="-144463"/>
            <a:ext cx="4064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7171" name="Picture 3"/>
          <p:cNvPicPr>
            <a:picLocks noChangeAspect="1" noChangeArrowheads="1"/>
          </p:cNvPicPr>
          <p:nvPr/>
        </p:nvPicPr>
        <p:blipFill>
          <a:blip r:embed="rId2" cstate="print"/>
          <a:srcRect/>
          <a:stretch>
            <a:fillRect/>
          </a:stretch>
        </p:blipFill>
        <p:spPr bwMode="auto">
          <a:xfrm>
            <a:off x="2128419" y="4208745"/>
            <a:ext cx="2032000" cy="1524000"/>
          </a:xfrm>
          <a:prstGeom prst="rect">
            <a:avLst/>
          </a:prstGeom>
          <a:noFill/>
          <a:ln w="9525">
            <a:solidFill>
              <a:schemeClr val="bg2">
                <a:lumMod val="10000"/>
              </a:schemeClr>
            </a:solidFill>
            <a:miter lim="800000"/>
            <a:headEnd/>
            <a:tailEnd/>
          </a:ln>
          <a:effectLst/>
        </p:spPr>
      </p:pic>
      <p:pic>
        <p:nvPicPr>
          <p:cNvPr id="7173" name="Picture 5" descr="Gobierno de la Provincia de Córdoba"/>
          <p:cNvPicPr>
            <a:picLocks noChangeAspect="1" noChangeArrowheads="1"/>
          </p:cNvPicPr>
          <p:nvPr/>
        </p:nvPicPr>
        <p:blipFill>
          <a:blip r:embed="rId3" cstate="print"/>
          <a:srcRect/>
          <a:stretch>
            <a:fillRect/>
          </a:stretch>
        </p:blipFill>
        <p:spPr bwMode="auto">
          <a:xfrm>
            <a:off x="5656513" y="4566166"/>
            <a:ext cx="3200400" cy="762000"/>
          </a:xfrm>
          <a:prstGeom prst="rect">
            <a:avLst/>
          </a:prstGeom>
          <a:noFill/>
        </p:spPr>
      </p:pic>
      <p:sp>
        <p:nvSpPr>
          <p:cNvPr id="8" name="7 Rectángulo"/>
          <p:cNvSpPr/>
          <p:nvPr/>
        </p:nvSpPr>
        <p:spPr>
          <a:xfrm>
            <a:off x="6616701" y="5143500"/>
            <a:ext cx="1689099" cy="369332"/>
          </a:xfrm>
          <a:prstGeom prst="rect">
            <a:avLst/>
          </a:prstGeom>
        </p:spPr>
        <p:txBody>
          <a:bodyPr wrap="square">
            <a:spAutoFit/>
          </a:bodyPr>
          <a:lstStyle/>
          <a:p>
            <a:pPr fontAlgn="base"/>
            <a:r>
              <a:rPr lang="es-ES" cap="all" dirty="0" smtClean="0"/>
              <a:t>R.U.GE.PRE.SA.</a:t>
            </a:r>
            <a:endParaRPr lang="es-ES" cap="all" dirty="0"/>
          </a:p>
        </p:txBody>
      </p:sp>
      <p:sp>
        <p:nvSpPr>
          <p:cNvPr id="7175" name="AutoShape 7" descr="ANMAT Federal"/>
          <p:cNvSpPr>
            <a:spLocks noChangeAspect="1" noChangeArrowheads="1"/>
          </p:cNvSpPr>
          <p:nvPr/>
        </p:nvSpPr>
        <p:spPr bwMode="auto">
          <a:xfrm>
            <a:off x="207433" y="-144463"/>
            <a:ext cx="4064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0" name="Picture 10" descr="Resultado de imagen para logo instituto medico rio cuarto"/>
          <p:cNvPicPr>
            <a:picLocks noChangeAspect="1" noChangeArrowheads="1"/>
          </p:cNvPicPr>
          <p:nvPr/>
        </p:nvPicPr>
        <p:blipFill>
          <a:blip r:embed="rId4" cstate="print"/>
          <a:srcRect/>
          <a:stretch>
            <a:fillRect/>
          </a:stretch>
        </p:blipFill>
        <p:spPr bwMode="auto">
          <a:xfrm>
            <a:off x="9652000" y="5791200"/>
            <a:ext cx="1930400" cy="817306"/>
          </a:xfrm>
          <a:prstGeom prst="rect">
            <a:avLst/>
          </a:prstGeom>
          <a:noFill/>
        </p:spPr>
      </p:pic>
      <p:pic>
        <p:nvPicPr>
          <p:cNvPr id="4" name="Imagen 3"/>
          <p:cNvPicPr>
            <a:picLocks noChangeAspect="1"/>
          </p:cNvPicPr>
          <p:nvPr/>
        </p:nvPicPr>
        <p:blipFill>
          <a:blip r:embed="rId5"/>
          <a:stretch>
            <a:fillRect/>
          </a:stretch>
        </p:blipFill>
        <p:spPr>
          <a:xfrm>
            <a:off x="744040" y="232208"/>
            <a:ext cx="10516511" cy="1737511"/>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b="1" dirty="0" smtClean="0"/>
              <a:t>ALTA DIRECCION   (CALIDAD)</a:t>
            </a:r>
            <a:endParaRPr lang="es-ES" b="1" dirty="0"/>
          </a:p>
        </p:txBody>
      </p:sp>
      <p:sp>
        <p:nvSpPr>
          <p:cNvPr id="3" name="2 Marcador de contenido"/>
          <p:cNvSpPr>
            <a:spLocks noGrp="1"/>
          </p:cNvSpPr>
          <p:nvPr>
            <p:ph idx="1"/>
          </p:nvPr>
        </p:nvSpPr>
        <p:spPr>
          <a:xfrm>
            <a:off x="838200" y="1825624"/>
            <a:ext cx="10629900" cy="4575175"/>
          </a:xfrm>
        </p:spPr>
        <p:txBody>
          <a:bodyPr>
            <a:normAutofit fontScale="70000" lnSpcReduction="20000"/>
          </a:bodyPr>
          <a:lstStyle/>
          <a:p>
            <a:pPr marL="0" indent="0">
              <a:buNone/>
            </a:pPr>
            <a:endParaRPr lang="es-ES" sz="3300" b="1" dirty="0" smtClean="0"/>
          </a:p>
          <a:p>
            <a:r>
              <a:rPr lang="es-ES" sz="3400" b="1" dirty="0" smtClean="0">
                <a:latin typeface="Calibri" panose="020F0502020204030204" pitchFamily="34" charset="0"/>
              </a:rPr>
              <a:t>Lograr la calidad en la atención de la salud, es un deber, no solo de las personas que trabajan en el sector, sino también de los que utilizan el sector. Es un desafío ético, moral ineludible especialmente de las instituciones que brindamos salud…que debemos invariablemente transitar por el camino de la calidad, fundamentalmente por la responsabilidad social que nos compete…</a:t>
            </a:r>
          </a:p>
          <a:p>
            <a:endParaRPr lang="es-ES" sz="3400" dirty="0" smtClean="0">
              <a:latin typeface="Calibri" panose="020F0502020204030204" pitchFamily="34" charset="0"/>
            </a:endParaRPr>
          </a:p>
          <a:p>
            <a:endParaRPr lang="es-ES" sz="3400" dirty="0" smtClean="0">
              <a:latin typeface="Calibri" panose="020F0502020204030204" pitchFamily="34" charset="0"/>
            </a:endParaRPr>
          </a:p>
          <a:p>
            <a:r>
              <a:rPr lang="es-ES" sz="3400" b="1" dirty="0" smtClean="0">
                <a:latin typeface="Calibri" panose="020F0502020204030204" pitchFamily="34" charset="0"/>
              </a:rPr>
              <a:t>Necesitamos un instrumento integrador que nos permita continuar y mejorar lo que hemos hecho y que guie el camino para poder satisfacer los nuevos paradigmas de la atención de la salud que constituyen un verdadero desafío…</a:t>
            </a:r>
          </a:p>
          <a:p>
            <a:endParaRPr lang="es-ES" sz="3400" b="1" dirty="0" smtClean="0">
              <a:latin typeface="Calibri" panose="020F0502020204030204" pitchFamily="34" charset="0"/>
            </a:endParaRPr>
          </a:p>
          <a:p>
            <a:endParaRPr lang="es-ES" sz="3400" dirty="0" smtClean="0">
              <a:latin typeface="Calibri" panose="020F0502020204030204" pitchFamily="34" charset="0"/>
            </a:endParaRPr>
          </a:p>
          <a:p>
            <a:pPr>
              <a:buNone/>
            </a:pPr>
            <a:r>
              <a:rPr lang="es-ES" dirty="0" smtClean="0"/>
              <a:t>              </a:t>
            </a:r>
            <a:endParaRPr lang="es-ES" b="1" dirty="0" smtClean="0"/>
          </a:p>
        </p:txBody>
      </p:sp>
      <p:pic>
        <p:nvPicPr>
          <p:cNvPr id="4" name="Imagen 3"/>
          <p:cNvPicPr>
            <a:picLocks noChangeAspect="1"/>
          </p:cNvPicPr>
          <p:nvPr/>
        </p:nvPicPr>
        <p:blipFill>
          <a:blip r:embed="rId2"/>
          <a:stretch>
            <a:fillRect/>
          </a:stretch>
        </p:blipFill>
        <p:spPr>
          <a:xfrm>
            <a:off x="10447657" y="6144858"/>
            <a:ext cx="1210943" cy="511882"/>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86110" y="239865"/>
            <a:ext cx="10515600" cy="1325563"/>
          </a:xfrm>
        </p:spPr>
        <p:txBody>
          <a:bodyPr>
            <a:normAutofit/>
          </a:bodyPr>
          <a:lstStyle/>
          <a:p>
            <a:r>
              <a:rPr lang="es-AR" sz="4000" b="1" dirty="0" smtClean="0"/>
              <a:t> DIRECTORIO INSTITUTO MEDICO RIO CUARTO</a:t>
            </a:r>
            <a:endParaRPr lang="es-AR" sz="4000" b="1" dirty="0"/>
          </a:p>
        </p:txBody>
      </p:sp>
      <p:pic>
        <p:nvPicPr>
          <p:cNvPr id="7" name="Marcador de contenido 6"/>
          <p:cNvPicPr>
            <a:picLocks noGrp="1" noChangeAspect="1"/>
          </p:cNvPicPr>
          <p:nvPr>
            <p:ph sz="half" idx="1"/>
          </p:nvPr>
        </p:nvPicPr>
        <p:blipFill>
          <a:blip r:embed="rId2"/>
          <a:stretch>
            <a:fillRect/>
          </a:stretch>
        </p:blipFill>
        <p:spPr>
          <a:xfrm>
            <a:off x="2704578" y="1825625"/>
            <a:ext cx="5925855" cy="3945681"/>
          </a:xfrm>
          <a:prstGeom prst="rect">
            <a:avLst/>
          </a:prstGeom>
        </p:spPr>
      </p:pic>
    </p:spTree>
    <p:extLst>
      <p:ext uri="{BB962C8B-B14F-4D97-AF65-F5344CB8AC3E}">
        <p14:creationId xmlns:p14="http://schemas.microsoft.com/office/powerpoint/2010/main" val="15524749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b="1" dirty="0" smtClean="0"/>
              <a:t>ACREDITACION DE CALIDAD</a:t>
            </a:r>
            <a:endParaRPr lang="es-ES" b="1" dirty="0"/>
          </a:p>
        </p:txBody>
      </p:sp>
      <p:sp>
        <p:nvSpPr>
          <p:cNvPr id="3" name="2 Marcador de contenido"/>
          <p:cNvSpPr>
            <a:spLocks noGrp="1"/>
          </p:cNvSpPr>
          <p:nvPr>
            <p:ph idx="1"/>
          </p:nvPr>
        </p:nvSpPr>
        <p:spPr>
          <a:xfrm>
            <a:off x="838200" y="1600201"/>
            <a:ext cx="10266947" cy="4632158"/>
          </a:xfrm>
        </p:spPr>
        <p:txBody>
          <a:bodyPr>
            <a:normAutofit/>
          </a:bodyPr>
          <a:lstStyle/>
          <a:p>
            <a:pPr marL="0" indent="0">
              <a:buNone/>
            </a:pPr>
            <a:r>
              <a:rPr lang="es-AR" sz="3000" b="1" dirty="0" smtClean="0"/>
              <a:t> </a:t>
            </a:r>
          </a:p>
          <a:p>
            <a:r>
              <a:rPr lang="es-AR" sz="2400" b="1" dirty="0" smtClean="0">
                <a:latin typeface="Calibri" panose="020F0502020204030204" pitchFamily="34" charset="0"/>
              </a:rPr>
              <a:t>Procedimiento de evaluación de calidad, que: </a:t>
            </a:r>
            <a:r>
              <a:rPr lang="es-AR" sz="2400" b="1" i="1" dirty="0" smtClean="0">
                <a:latin typeface="Calibri" panose="020F0502020204030204" pitchFamily="34" charset="0"/>
              </a:rPr>
              <a:t>procura abarcar aspectos de estructura, proceso y resultado</a:t>
            </a:r>
            <a:r>
              <a:rPr lang="es-AR" sz="2400" b="1" dirty="0" smtClean="0">
                <a:latin typeface="Calibri" panose="020F0502020204030204" pitchFamily="34" charset="0"/>
              </a:rPr>
              <a:t>: </a:t>
            </a:r>
            <a:r>
              <a:rPr lang="es-AR" sz="2400" b="1" dirty="0" err="1" smtClean="0">
                <a:latin typeface="Calibri" panose="020F0502020204030204" pitchFamily="34" charset="0"/>
              </a:rPr>
              <a:t>Avedis</a:t>
            </a:r>
            <a:r>
              <a:rPr lang="es-AR" sz="2400" b="1" dirty="0" smtClean="0">
                <a:latin typeface="Calibri" panose="020F0502020204030204" pitchFamily="34" charset="0"/>
              </a:rPr>
              <a:t> </a:t>
            </a:r>
            <a:r>
              <a:rPr lang="es-AR" sz="2400" b="1" dirty="0" err="1" smtClean="0">
                <a:latin typeface="Calibri" panose="020F0502020204030204" pitchFamily="34" charset="0"/>
              </a:rPr>
              <a:t>Donabedian</a:t>
            </a:r>
            <a:r>
              <a:rPr lang="es-AR" sz="2400" b="1" dirty="0" smtClean="0">
                <a:latin typeface="Calibri" panose="020F0502020204030204" pitchFamily="34" charset="0"/>
              </a:rPr>
              <a:t>  que el proceso de atención médica se parecía al de producción industrial, en el que una estructura (edificios, instalaciones, equipamiento, profesionales) actuaba sobre un insumo (la enfermedad del paciente) a través de una metodología (proceso: diagnóstico y tratamiento), para obtener un resultado (recuperación de la salud). Para evaluar calidad es necesario analizar cada uno de los aspectos de esta “producción”.</a:t>
            </a:r>
          </a:p>
          <a:p>
            <a:r>
              <a:rPr lang="es-AR" sz="2400" b="1" dirty="0" smtClean="0">
                <a:latin typeface="Calibri" panose="020F0502020204030204" pitchFamily="34" charset="0"/>
              </a:rPr>
              <a:t>Se la efectúa a través de estándares previamente conocidos y cuyo vínculo con del evaluador no es mas que la evaluación misma.</a:t>
            </a:r>
          </a:p>
          <a:p>
            <a:r>
              <a:rPr lang="es-AR" sz="2400" b="1" dirty="0" smtClean="0">
                <a:latin typeface="Calibri" panose="020F0502020204030204" pitchFamily="34" charset="0"/>
              </a:rPr>
              <a:t>Que tiene como cualidades de ser voluntarias, confidencial, periódica….</a:t>
            </a:r>
            <a:endParaRPr lang="es-ES" sz="2400" b="1" dirty="0" smtClean="0">
              <a:latin typeface="Calibri" panose="020F0502020204030204" pitchFamily="34" charset="0"/>
            </a:endParaRPr>
          </a:p>
          <a:p>
            <a:endParaRPr lang="es-ES" sz="2400" dirty="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b="1" dirty="0" smtClean="0"/>
              <a:t>ALTA DIRECCIÓN</a:t>
            </a:r>
            <a:endParaRPr lang="es-ES" b="1" dirty="0"/>
          </a:p>
        </p:txBody>
      </p:sp>
      <p:sp>
        <p:nvSpPr>
          <p:cNvPr id="3" name="2 Marcador de contenido"/>
          <p:cNvSpPr>
            <a:spLocks noGrp="1"/>
          </p:cNvSpPr>
          <p:nvPr>
            <p:ph idx="1"/>
          </p:nvPr>
        </p:nvSpPr>
        <p:spPr/>
        <p:txBody>
          <a:bodyPr/>
          <a:lstStyle/>
          <a:p>
            <a:endParaRPr lang="es-ES" dirty="0" smtClean="0"/>
          </a:p>
          <a:p>
            <a:r>
              <a:rPr lang="es-ES" b="1" dirty="0" smtClean="0">
                <a:latin typeface="Calibri" panose="020F0502020204030204" pitchFamily="34" charset="0"/>
              </a:rPr>
              <a:t>A través de una Asamblea Extraordinaria de la Sociedad aprobar  y dar mandato a los Altos Directos del Instituto Medico Rio Cuarto:</a:t>
            </a:r>
          </a:p>
          <a:p>
            <a:pPr>
              <a:buNone/>
            </a:pPr>
            <a:endParaRPr lang="es-ES" b="1" dirty="0" smtClean="0">
              <a:latin typeface="Calibri" panose="020F0502020204030204" pitchFamily="34" charset="0"/>
            </a:endParaRPr>
          </a:p>
          <a:p>
            <a:pPr>
              <a:buNone/>
            </a:pPr>
            <a:r>
              <a:rPr lang="es-ES" b="1" dirty="0" smtClean="0">
                <a:latin typeface="Calibri" panose="020F0502020204030204" pitchFamily="34" charset="0"/>
              </a:rPr>
              <a:t>  1. Proponer como meta: la acreditación de calidad.</a:t>
            </a:r>
          </a:p>
          <a:p>
            <a:pPr>
              <a:buNone/>
            </a:pPr>
            <a:r>
              <a:rPr lang="es-ES" b="1" dirty="0" smtClean="0">
                <a:latin typeface="Calibri" panose="020F0502020204030204" pitchFamily="34" charset="0"/>
              </a:rPr>
              <a:t>  2. Como objetivo: lograr la Institucionalización de la cultura de calidad</a:t>
            </a:r>
            <a:r>
              <a:rPr lang="es-ES" b="1" dirty="0" smtClean="0"/>
              <a:t>.</a:t>
            </a:r>
            <a:endParaRPr lang="es-ES" b="1" dirty="0"/>
          </a:p>
        </p:txBody>
      </p:sp>
      <p:pic>
        <p:nvPicPr>
          <p:cNvPr id="5" name="Picture 10" descr="Resultado de imagen para logo instituto medico rio cuarto"/>
          <p:cNvPicPr>
            <a:picLocks noChangeAspect="1" noChangeArrowheads="1"/>
          </p:cNvPicPr>
          <p:nvPr/>
        </p:nvPicPr>
        <p:blipFill>
          <a:blip r:embed="rId2" cstate="print"/>
          <a:srcRect/>
          <a:stretch>
            <a:fillRect/>
          </a:stretch>
        </p:blipFill>
        <p:spPr bwMode="auto">
          <a:xfrm>
            <a:off x="9652000" y="5486400"/>
            <a:ext cx="1930400" cy="817306"/>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Resultado de imagen para logo instituto medico rio cuarto"/>
          <p:cNvPicPr>
            <a:picLocks noChangeAspect="1" noChangeArrowheads="1"/>
          </p:cNvPicPr>
          <p:nvPr/>
        </p:nvPicPr>
        <p:blipFill>
          <a:blip r:embed="rId2" cstate="print"/>
          <a:srcRect/>
          <a:stretch>
            <a:fillRect/>
          </a:stretch>
        </p:blipFill>
        <p:spPr bwMode="auto">
          <a:xfrm>
            <a:off x="9575452" y="5687860"/>
            <a:ext cx="1930400" cy="817306"/>
          </a:xfrm>
          <a:prstGeom prst="rect">
            <a:avLst/>
          </a:prstGeom>
          <a:noFill/>
        </p:spPr>
      </p:pic>
      <p:sp>
        <p:nvSpPr>
          <p:cNvPr id="87042" name="AutoShape 2" descr="blob:https://web.whatsapp.com/21dde1cb-3698-4269-bb7d-646370a1916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87044" name="AutoShape 4" descr="blob:https://web.whatsapp.com/21dde1cb-3698-4269-bb7d-646370a1916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87045" name="Picture 5" descr="C:\Users\Dirección Médica\Desktop\FOTOS CHARLA\21dde1cb-3698-4269-bb7d-646370a1916a.jpg"/>
          <p:cNvPicPr>
            <a:picLocks noChangeAspect="1" noChangeArrowheads="1"/>
          </p:cNvPicPr>
          <p:nvPr/>
        </p:nvPicPr>
        <p:blipFill>
          <a:blip r:embed="rId3" cstate="print"/>
          <a:srcRect/>
          <a:stretch>
            <a:fillRect/>
          </a:stretch>
        </p:blipFill>
        <p:spPr bwMode="auto">
          <a:xfrm>
            <a:off x="3128836" y="1997966"/>
            <a:ext cx="5376337" cy="4381940"/>
          </a:xfrm>
          <a:prstGeom prst="rect">
            <a:avLst/>
          </a:prstGeom>
          <a:noFill/>
        </p:spPr>
      </p:pic>
      <p:pic>
        <p:nvPicPr>
          <p:cNvPr id="6" name="Imagen 5"/>
          <p:cNvPicPr>
            <a:picLocks noChangeAspect="1"/>
          </p:cNvPicPr>
          <p:nvPr/>
        </p:nvPicPr>
        <p:blipFill>
          <a:blip r:embed="rId4"/>
          <a:stretch>
            <a:fillRect/>
          </a:stretch>
        </p:blipFill>
        <p:spPr>
          <a:xfrm>
            <a:off x="1114817" y="515284"/>
            <a:ext cx="10620152" cy="1329043"/>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S" b="1" dirty="0" smtClean="0"/>
              <a:t>ALTA DIRECCIÓN: VALORES</a:t>
            </a:r>
            <a:endParaRPr lang="es-ES" b="1" dirty="0"/>
          </a:p>
        </p:txBody>
      </p:sp>
      <p:sp>
        <p:nvSpPr>
          <p:cNvPr id="3" name="2 Marcador de contenido"/>
          <p:cNvSpPr>
            <a:spLocks noGrp="1"/>
          </p:cNvSpPr>
          <p:nvPr>
            <p:ph idx="1"/>
          </p:nvPr>
        </p:nvSpPr>
        <p:spPr>
          <a:xfrm>
            <a:off x="775138" y="1510313"/>
            <a:ext cx="10733690" cy="4764361"/>
          </a:xfrm>
        </p:spPr>
        <p:txBody>
          <a:bodyPr>
            <a:normAutofit fontScale="25000" lnSpcReduction="20000"/>
          </a:bodyPr>
          <a:lstStyle/>
          <a:p>
            <a:pPr>
              <a:buNone/>
            </a:pPr>
            <a:endParaRPr lang="es-ES" sz="3600" dirty="0" smtClean="0"/>
          </a:p>
          <a:p>
            <a:r>
              <a:rPr lang="es-ES" sz="11200" b="1" u="sng" dirty="0" smtClean="0">
                <a:latin typeface="Calibri" panose="020F0502020204030204" pitchFamily="34" charset="0"/>
              </a:rPr>
              <a:t>Respeto: </a:t>
            </a:r>
            <a:endParaRPr lang="es-ES" sz="11200" u="sng" dirty="0" smtClean="0">
              <a:latin typeface="Calibri" panose="020F0502020204030204" pitchFamily="34" charset="0"/>
            </a:endParaRPr>
          </a:p>
          <a:p>
            <a:pPr>
              <a:buNone/>
            </a:pPr>
            <a:r>
              <a:rPr lang="es-ES" sz="11200" dirty="0" smtClean="0">
                <a:latin typeface="Calibri" panose="020F0502020204030204" pitchFamily="34" charset="0"/>
              </a:rPr>
              <a:t>       A la identidad individual, de su familia y al trabajador de la salud.</a:t>
            </a:r>
          </a:p>
          <a:p>
            <a:r>
              <a:rPr lang="es-AR" sz="11200" b="1" u="sng" dirty="0" smtClean="0">
                <a:latin typeface="Calibri" panose="020F0502020204030204" pitchFamily="34" charset="0"/>
              </a:rPr>
              <a:t>Compromiso con el paciente y su familia:</a:t>
            </a:r>
            <a:endParaRPr lang="es-ES" sz="11200" u="sng" dirty="0" smtClean="0">
              <a:latin typeface="Calibri" panose="020F0502020204030204" pitchFamily="34" charset="0"/>
            </a:endParaRPr>
          </a:p>
          <a:p>
            <a:pPr>
              <a:buNone/>
            </a:pPr>
            <a:r>
              <a:rPr lang="es-AR" sz="11200" dirty="0" smtClean="0">
                <a:latin typeface="Calibri" panose="020F0502020204030204" pitchFamily="34" charset="0"/>
              </a:rPr>
              <a:t>        Llevar a cabo lo prometido y empeñarse a dar algo más de lo      establecido.</a:t>
            </a:r>
            <a:endParaRPr lang="es-ES" sz="11200" dirty="0" smtClean="0">
              <a:latin typeface="Calibri" panose="020F0502020204030204" pitchFamily="34" charset="0"/>
            </a:endParaRPr>
          </a:p>
          <a:p>
            <a:r>
              <a:rPr lang="es-AR" sz="11200" b="1" u="sng" dirty="0" smtClean="0">
                <a:latin typeface="Calibri" panose="020F0502020204030204" pitchFamily="34" charset="0"/>
              </a:rPr>
              <a:t>Honestidad:</a:t>
            </a:r>
            <a:endParaRPr lang="es-ES" sz="11200" b="1" u="sng" dirty="0" smtClean="0">
              <a:latin typeface="Calibri" panose="020F0502020204030204" pitchFamily="34" charset="0"/>
            </a:endParaRPr>
          </a:p>
          <a:p>
            <a:pPr>
              <a:buNone/>
            </a:pPr>
            <a:r>
              <a:rPr lang="es-ES" sz="11200" b="1" dirty="0" smtClean="0">
                <a:latin typeface="Calibri" panose="020F0502020204030204" pitchFamily="34" charset="0"/>
              </a:rPr>
              <a:t>       </a:t>
            </a:r>
            <a:r>
              <a:rPr lang="es-AR" sz="11200" dirty="0" smtClean="0">
                <a:latin typeface="Calibri" panose="020F0502020204030204" pitchFamily="34" charset="0"/>
              </a:rPr>
              <a:t>Llevar a cabo en forma íntegra las normas y compromisos.</a:t>
            </a:r>
            <a:endParaRPr lang="es-ES" sz="11200" dirty="0" smtClean="0">
              <a:latin typeface="Calibri" panose="020F0502020204030204" pitchFamily="34" charset="0"/>
            </a:endParaRPr>
          </a:p>
          <a:p>
            <a:r>
              <a:rPr lang="es-AR" sz="11200" b="1" dirty="0" smtClean="0">
                <a:latin typeface="Calibri" panose="020F0502020204030204" pitchFamily="34" charset="0"/>
              </a:rPr>
              <a:t> </a:t>
            </a:r>
            <a:r>
              <a:rPr lang="es-AR" sz="11200" b="1" u="sng" dirty="0" smtClean="0">
                <a:latin typeface="Calibri" panose="020F0502020204030204" pitchFamily="34" charset="0"/>
              </a:rPr>
              <a:t>Solidaridad:</a:t>
            </a:r>
            <a:endParaRPr lang="es-ES" sz="11200" u="sng" dirty="0" smtClean="0">
              <a:latin typeface="Calibri" panose="020F0502020204030204" pitchFamily="34" charset="0"/>
            </a:endParaRPr>
          </a:p>
          <a:p>
            <a:pPr>
              <a:buNone/>
            </a:pPr>
            <a:r>
              <a:rPr lang="es-AR" sz="11200" dirty="0" smtClean="0">
                <a:latin typeface="Calibri" panose="020F0502020204030204" pitchFamily="34" charset="0"/>
              </a:rPr>
              <a:t>       Trabajar por el bien común, exaltando la dignidad humana.</a:t>
            </a:r>
            <a:endParaRPr lang="es-ES" sz="11200" dirty="0" smtClean="0">
              <a:latin typeface="Calibri" panose="020F0502020204030204" pitchFamily="34" charset="0"/>
            </a:endParaRPr>
          </a:p>
          <a:p>
            <a:r>
              <a:rPr lang="es-AR" sz="11200" b="1" u="sng" dirty="0" smtClean="0">
                <a:latin typeface="Calibri" panose="020F0502020204030204" pitchFamily="34" charset="0"/>
              </a:rPr>
              <a:t>Responsabilidad:</a:t>
            </a:r>
            <a:endParaRPr lang="es-ES" sz="11200" u="sng" dirty="0" smtClean="0">
              <a:latin typeface="Calibri" panose="020F0502020204030204" pitchFamily="34" charset="0"/>
            </a:endParaRPr>
          </a:p>
          <a:p>
            <a:pPr>
              <a:buNone/>
            </a:pPr>
            <a:r>
              <a:rPr lang="es-AR" sz="11200" dirty="0" smtClean="0">
                <a:latin typeface="Calibri" panose="020F0502020204030204" pitchFamily="34" charset="0"/>
              </a:rPr>
              <a:t>        Llevar a cabo los actos médicos, con eficiencia, equidad y  calidad.</a:t>
            </a:r>
            <a:endParaRPr lang="es-ES" sz="11200" dirty="0" smtClean="0">
              <a:latin typeface="Calibri" panose="020F0502020204030204" pitchFamily="34" charset="0"/>
            </a:endParaRPr>
          </a:p>
          <a:p>
            <a:pPr>
              <a:buNone/>
            </a:pPr>
            <a:r>
              <a:rPr lang="es-ES" sz="11200" dirty="0" smtClean="0">
                <a:latin typeface="Calibri" panose="020F0502020204030204" pitchFamily="34" charset="0"/>
              </a:rPr>
              <a:t> </a:t>
            </a:r>
          </a:p>
          <a:p>
            <a:pPr>
              <a:buNone/>
            </a:pPr>
            <a:r>
              <a:rPr lang="es-AR" dirty="0" smtClean="0"/>
              <a:t> </a:t>
            </a:r>
            <a:endParaRPr lang="es-ES" dirty="0" smtClean="0"/>
          </a:p>
          <a:p>
            <a:pPr>
              <a:buNone/>
            </a:pPr>
            <a:endParaRPr lang="es-ES" dirty="0"/>
          </a:p>
        </p:txBody>
      </p:sp>
      <p:pic>
        <p:nvPicPr>
          <p:cNvPr id="5" name="Picture 10" descr="Resultado de imagen para logo instituto medico rio cuarto"/>
          <p:cNvPicPr>
            <a:picLocks noChangeAspect="1" noChangeArrowheads="1"/>
          </p:cNvPicPr>
          <p:nvPr/>
        </p:nvPicPr>
        <p:blipFill>
          <a:blip r:embed="rId2" cstate="print"/>
          <a:srcRect/>
          <a:stretch>
            <a:fillRect/>
          </a:stretch>
        </p:blipFill>
        <p:spPr bwMode="auto">
          <a:xfrm>
            <a:off x="10384077" y="6149703"/>
            <a:ext cx="1287589" cy="545148"/>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Resultado de imagen para trabajo en equipo calida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4919" y="3422854"/>
            <a:ext cx="7039429" cy="3185652"/>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0" y="0"/>
            <a:ext cx="12192000" cy="2123658"/>
          </a:xfrm>
          <a:prstGeom prst="rect">
            <a:avLst/>
          </a:prstGeom>
        </p:spPr>
        <p:txBody>
          <a:bodyPr wrap="square">
            <a:spAutoFit/>
          </a:bodyPr>
          <a:lstStyle/>
          <a:p>
            <a:pPr algn="ctr"/>
            <a:r>
              <a:rPr lang="es-ES" sz="6600" b="1" dirty="0" smtClean="0">
                <a:solidFill>
                  <a:schemeClr val="tx1">
                    <a:lumMod val="65000"/>
                    <a:lumOff val="35000"/>
                  </a:schemeClr>
                </a:solidFill>
                <a:effectLst>
                  <a:outerShdw blurRad="38100" dist="38100" dir="2700000" algn="tl">
                    <a:srgbClr val="000000">
                      <a:alpha val="43137"/>
                    </a:srgbClr>
                  </a:outerShdw>
                </a:effectLst>
                <a:latin typeface="Aharoni" pitchFamily="2" charset="-79"/>
                <a:ea typeface="+mj-ea"/>
                <a:cs typeface="Aharoni" pitchFamily="2" charset="-79"/>
              </a:rPr>
              <a:t>Nuestro camino hacia la calidad </a:t>
            </a:r>
          </a:p>
        </p:txBody>
      </p:sp>
      <p:pic>
        <p:nvPicPr>
          <p:cNvPr id="61442" name="Picture 2" descr="Resultado de imagen para ITAES"/>
          <p:cNvPicPr>
            <a:picLocks noChangeAspect="1" noChangeArrowheads="1"/>
          </p:cNvPicPr>
          <p:nvPr/>
        </p:nvPicPr>
        <p:blipFill>
          <a:blip r:embed="rId3" cstate="print"/>
          <a:srcRect/>
          <a:stretch>
            <a:fillRect/>
          </a:stretch>
        </p:blipFill>
        <p:spPr bwMode="auto">
          <a:xfrm>
            <a:off x="7006330" y="1994636"/>
            <a:ext cx="1799478" cy="1557240"/>
          </a:xfrm>
          <a:prstGeom prst="rect">
            <a:avLst/>
          </a:prstGeom>
          <a:noFill/>
        </p:spPr>
      </p:pic>
      <p:pic>
        <p:nvPicPr>
          <p:cNvPr id="5" name="Picture 10" descr="Resultado de imagen para logo instituto medico rio cuarto"/>
          <p:cNvPicPr>
            <a:picLocks noChangeAspect="1" noChangeArrowheads="1"/>
          </p:cNvPicPr>
          <p:nvPr/>
        </p:nvPicPr>
        <p:blipFill>
          <a:blip r:embed="rId4" cstate="print"/>
          <a:srcRect/>
          <a:stretch>
            <a:fillRect/>
          </a:stretch>
        </p:blipFill>
        <p:spPr bwMode="auto">
          <a:xfrm>
            <a:off x="9652000" y="5791200"/>
            <a:ext cx="1930400" cy="817306"/>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977029" y="939453"/>
            <a:ext cx="10252863" cy="5136872"/>
          </a:xfrm>
          <a:prstGeom prst="rect">
            <a:avLst/>
          </a:prstGeom>
        </p:spPr>
      </p:pic>
    </p:spTree>
    <p:extLst>
      <p:ext uri="{BB962C8B-B14F-4D97-AF65-F5344CB8AC3E}">
        <p14:creationId xmlns:p14="http://schemas.microsoft.com/office/powerpoint/2010/main" val="32714451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1074375" y="0"/>
            <a:ext cx="10075406" cy="1143000"/>
          </a:xfrm>
          <a:prstGeom prst="rect">
            <a:avLst/>
          </a:prstGeom>
          <a:noFill/>
          <a:ln w="9525">
            <a:noFill/>
            <a:miter lim="800000"/>
            <a:headEnd/>
            <a:tailEnd/>
          </a:ln>
          <a:effectLst/>
        </p:spPr>
        <p:txBody>
          <a:bodyPr lIns="92075" tIns="46038" rIns="92075" bIns="46038" anchor="ctr"/>
          <a:lstStyle/>
          <a:p>
            <a:pPr algn="ctr"/>
            <a:r>
              <a:rPr lang="es-MX" sz="5000" b="1" dirty="0" smtClean="0">
                <a:solidFill>
                  <a:schemeClr val="tx1">
                    <a:lumMod val="65000"/>
                    <a:lumOff val="35000"/>
                  </a:schemeClr>
                </a:solidFill>
                <a:effectLst>
                  <a:outerShdw blurRad="38100" dist="38100" dir="2700000" algn="tl">
                    <a:srgbClr val="000000">
                      <a:alpha val="43137"/>
                    </a:srgbClr>
                  </a:outerShdw>
                </a:effectLst>
                <a:latin typeface="Aharoni" pitchFamily="2" charset="-79"/>
                <a:ea typeface="+mj-ea"/>
                <a:cs typeface="Aharoni" pitchFamily="2" charset="-79"/>
              </a:rPr>
              <a:t>Primeras acciones</a:t>
            </a:r>
            <a:endParaRPr lang="es-ES" sz="5000" b="1" dirty="0">
              <a:solidFill>
                <a:schemeClr val="tx1">
                  <a:lumMod val="65000"/>
                  <a:lumOff val="35000"/>
                </a:schemeClr>
              </a:solidFill>
              <a:effectLst>
                <a:outerShdw blurRad="38100" dist="38100" dir="2700000" algn="tl">
                  <a:srgbClr val="000000">
                    <a:alpha val="43137"/>
                  </a:srgbClr>
                </a:outerShdw>
              </a:effectLst>
              <a:latin typeface="Aharoni" pitchFamily="2" charset="-79"/>
              <a:ea typeface="+mj-ea"/>
              <a:cs typeface="Aharoni" pitchFamily="2" charset="-79"/>
            </a:endParaRPr>
          </a:p>
        </p:txBody>
      </p:sp>
      <p:sp>
        <p:nvSpPr>
          <p:cNvPr id="5" name="4 Rectángulo"/>
          <p:cNvSpPr/>
          <p:nvPr/>
        </p:nvSpPr>
        <p:spPr>
          <a:xfrm>
            <a:off x="-294967" y="952571"/>
            <a:ext cx="12192000" cy="1538883"/>
          </a:xfrm>
          <a:prstGeom prst="rect">
            <a:avLst/>
          </a:prstGeom>
        </p:spPr>
        <p:txBody>
          <a:bodyPr wrap="square">
            <a:spAutoFit/>
          </a:bodyPr>
          <a:lstStyle/>
          <a:p>
            <a:pPr marL="742950" indent="-742950"/>
            <a:r>
              <a:rPr lang="es-ES" sz="4000" b="1" dirty="0" smtClean="0">
                <a:effectLst>
                  <a:outerShdw blurRad="38100" dist="38100" dir="2700000" algn="tl">
                    <a:srgbClr val="000000">
                      <a:alpha val="43137"/>
                    </a:srgbClr>
                  </a:outerShdw>
                </a:effectLst>
              </a:rPr>
              <a:t>      Contratación de un asesor en el Programa de  Acreditación de Calidad ITAES     </a:t>
            </a:r>
            <a:r>
              <a:rPr lang="es-ES" sz="5400" b="1" dirty="0" smtClean="0">
                <a:solidFill>
                  <a:srgbClr val="00B0F0"/>
                </a:solidFill>
                <a:effectLst>
                  <a:outerShdw blurRad="38100" dist="38100" dir="2700000" algn="tl">
                    <a:srgbClr val="000000">
                      <a:alpha val="43137"/>
                    </a:srgbClr>
                  </a:outerShdw>
                </a:effectLst>
              </a:rPr>
              <a:t>“El Alistador”</a:t>
            </a:r>
          </a:p>
        </p:txBody>
      </p:sp>
      <p:pic>
        <p:nvPicPr>
          <p:cNvPr id="2" name="Imagen 1"/>
          <p:cNvPicPr>
            <a:picLocks noChangeAspect="1"/>
          </p:cNvPicPr>
          <p:nvPr/>
        </p:nvPicPr>
        <p:blipFill>
          <a:blip r:embed="rId2"/>
          <a:stretch>
            <a:fillRect/>
          </a:stretch>
        </p:blipFill>
        <p:spPr>
          <a:xfrm>
            <a:off x="726510" y="2981195"/>
            <a:ext cx="6135022" cy="3446157"/>
          </a:xfrm>
          <a:prstGeom prst="rect">
            <a:avLst/>
          </a:prstGeom>
        </p:spPr>
      </p:pic>
      <p:sp>
        <p:nvSpPr>
          <p:cNvPr id="3" name="Elipse 2"/>
          <p:cNvSpPr/>
          <p:nvPr/>
        </p:nvSpPr>
        <p:spPr>
          <a:xfrm>
            <a:off x="2668044" y="3494129"/>
            <a:ext cx="901874" cy="80229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b="1" dirty="0"/>
          </a:p>
        </p:txBody>
      </p:sp>
      <p:pic>
        <p:nvPicPr>
          <p:cNvPr id="6" name="Imagen 5"/>
          <p:cNvPicPr>
            <a:picLocks noChangeAspect="1"/>
          </p:cNvPicPr>
          <p:nvPr/>
        </p:nvPicPr>
        <p:blipFill>
          <a:blip r:embed="rId3"/>
          <a:stretch>
            <a:fillRect/>
          </a:stretch>
        </p:blipFill>
        <p:spPr>
          <a:xfrm>
            <a:off x="6861532" y="2993721"/>
            <a:ext cx="4445257" cy="3416399"/>
          </a:xfrm>
          <a:prstGeom prst="rect">
            <a:avLst/>
          </a:prstGeom>
        </p:spPr>
      </p:pic>
    </p:spTree>
    <p:extLst>
      <p:ext uri="{BB962C8B-B14F-4D97-AF65-F5344CB8AC3E}">
        <p14:creationId xmlns:p14="http://schemas.microsoft.com/office/powerpoint/2010/main" val="38029104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1 Entrada.JPG"/>
          <p:cNvPicPr>
            <a:picLocks noChangeAspect="1"/>
          </p:cNvPicPr>
          <p:nvPr/>
        </p:nvPicPr>
        <p:blipFill>
          <a:blip r:embed="rId2" cstate="print"/>
          <a:stretch>
            <a:fillRect/>
          </a:stretch>
        </p:blipFill>
        <p:spPr>
          <a:xfrm>
            <a:off x="2223126" y="2071291"/>
            <a:ext cx="7910431" cy="4468366"/>
          </a:xfrm>
          <a:prstGeom prst="rect">
            <a:avLst/>
          </a:prstGeom>
        </p:spPr>
      </p:pic>
      <p:sp>
        <p:nvSpPr>
          <p:cNvPr id="5" name="1 Título"/>
          <p:cNvSpPr txBox="1">
            <a:spLocks/>
          </p:cNvSpPr>
          <p:nvPr/>
        </p:nvSpPr>
        <p:spPr>
          <a:xfrm>
            <a:off x="838200" y="365125"/>
            <a:ext cx="10515600" cy="1325563"/>
          </a:xfrm>
          <a:prstGeom prst="rect">
            <a:avLst/>
          </a:prstGeom>
        </p:spPr>
        <p:txBody>
          <a:bodyPr vert="horz" lIns="91440" tIns="45720" rIns="91440" bIns="45720" rtlCol="0" anchor="b">
            <a:normAutofit fontScale="92500" lnSpcReduction="20000"/>
          </a:body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s-ES" sz="6000" b="0" i="0" u="none" strike="noStrike" kern="1200" cap="none" spc="0" normalizeH="0" baseline="0" noProof="0" dirty="0" smtClean="0">
              <a:ln>
                <a:noFill/>
              </a:ln>
              <a:solidFill>
                <a:schemeClr val="tx1"/>
              </a:solidFill>
              <a:effectLst/>
              <a:uLnTx/>
              <a:uFillTx/>
              <a:latin typeface="+mj-lt"/>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lang="es-ES" sz="6000" b="1" noProof="0" dirty="0" smtClean="0">
                <a:latin typeface="+mj-lt"/>
                <a:ea typeface="+mj-ea"/>
                <a:cs typeface="+mj-cs"/>
              </a:rPr>
              <a:t>INSTITUTO MEDICO RIO CUARTO</a:t>
            </a:r>
            <a:endParaRPr kumimoji="0" lang="es-ES" sz="6000" b="1" i="0" u="none" strike="noStrike" kern="1200" cap="none" spc="0" normalizeH="0" baseline="0" noProof="0" dirty="0">
              <a:ln>
                <a:noFill/>
              </a:ln>
              <a:solidFill>
                <a:schemeClr val="tx1"/>
              </a:solidFill>
              <a:effectLst/>
              <a:uLnTx/>
              <a:uFillTx/>
              <a:latin typeface="+mj-lt"/>
              <a:ea typeface="+mj-ea"/>
              <a:cs typeface="+mj-cs"/>
            </a:endParaRPr>
          </a:p>
        </p:txBody>
      </p:sp>
      <p:sp>
        <p:nvSpPr>
          <p:cNvPr id="6" name="5 Rectángulo"/>
          <p:cNvSpPr/>
          <p:nvPr/>
        </p:nvSpPr>
        <p:spPr>
          <a:xfrm>
            <a:off x="8267700" y="2343150"/>
            <a:ext cx="1676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70 años</a:t>
            </a:r>
            <a:endParaRPr lang="es-E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2" name="Imagen 1"/>
          <p:cNvPicPr>
            <a:picLocks noChangeAspect="1"/>
          </p:cNvPicPr>
          <p:nvPr/>
        </p:nvPicPr>
        <p:blipFill>
          <a:blip r:embed="rId3"/>
          <a:stretch>
            <a:fillRect/>
          </a:stretch>
        </p:blipFill>
        <p:spPr>
          <a:xfrm>
            <a:off x="10634410" y="6075123"/>
            <a:ext cx="1096300" cy="464534"/>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870155" y="0"/>
            <a:ext cx="1065691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GT" sz="5100" b="1" dirty="0" smtClean="0">
                <a:solidFill>
                  <a:schemeClr val="tx1">
                    <a:lumMod val="65000"/>
                    <a:lumOff val="35000"/>
                  </a:schemeClr>
                </a:solidFill>
                <a:effectLst>
                  <a:outerShdw blurRad="38100" dist="38100" dir="2700000" algn="tl">
                    <a:srgbClr val="000000">
                      <a:alpha val="43137"/>
                    </a:srgbClr>
                  </a:outerShdw>
                </a:effectLst>
                <a:latin typeface="Aharoni" pitchFamily="2" charset="-79"/>
                <a:ea typeface="+mj-ea"/>
                <a:cs typeface="Aharoni" pitchFamily="2" charset="-79"/>
              </a:rPr>
              <a:t>¿</a:t>
            </a:r>
          </a:p>
          <a:p>
            <a:pPr algn="ctr" eaLnBrk="1" hangingPunct="1"/>
            <a:r>
              <a:rPr lang="es-GT" sz="5100" b="1" dirty="0" smtClean="0">
                <a:solidFill>
                  <a:schemeClr val="tx1">
                    <a:lumMod val="65000"/>
                    <a:lumOff val="35000"/>
                  </a:schemeClr>
                </a:solidFill>
                <a:effectLst>
                  <a:outerShdw blurRad="38100" dist="38100" dir="2700000" algn="tl">
                    <a:srgbClr val="000000">
                      <a:alpha val="43137"/>
                    </a:srgbClr>
                  </a:outerShdw>
                </a:effectLst>
                <a:latin typeface="Aharoni" pitchFamily="2" charset="-79"/>
                <a:ea typeface="+mj-ea"/>
                <a:cs typeface="Aharoni" pitchFamily="2" charset="-79"/>
              </a:rPr>
              <a:t>Qué </a:t>
            </a:r>
            <a:r>
              <a:rPr lang="es-GT" sz="5100" b="1" dirty="0">
                <a:solidFill>
                  <a:schemeClr val="tx1">
                    <a:lumMod val="65000"/>
                    <a:lumOff val="35000"/>
                  </a:schemeClr>
                </a:solidFill>
                <a:effectLst>
                  <a:outerShdw blurRad="38100" dist="38100" dir="2700000" algn="tl">
                    <a:srgbClr val="000000">
                      <a:alpha val="43137"/>
                    </a:srgbClr>
                  </a:outerShdw>
                </a:effectLst>
                <a:latin typeface="Aharoni" pitchFamily="2" charset="-79"/>
                <a:ea typeface="+mj-ea"/>
                <a:cs typeface="Aharoni" pitchFamily="2" charset="-79"/>
              </a:rPr>
              <a:t>es </a:t>
            </a:r>
            <a:r>
              <a:rPr lang="es-GT" sz="5100" b="1" dirty="0" smtClean="0">
                <a:solidFill>
                  <a:schemeClr val="tx1">
                    <a:lumMod val="65000"/>
                    <a:lumOff val="35000"/>
                  </a:schemeClr>
                </a:solidFill>
                <a:effectLst>
                  <a:outerShdw blurRad="38100" dist="38100" dir="2700000" algn="tl">
                    <a:srgbClr val="000000">
                      <a:alpha val="43137"/>
                    </a:srgbClr>
                  </a:outerShdw>
                </a:effectLst>
                <a:latin typeface="Aharoni" pitchFamily="2" charset="-79"/>
                <a:ea typeface="+mj-ea"/>
                <a:cs typeface="Aharoni" pitchFamily="2" charset="-79"/>
              </a:rPr>
              <a:t>calidad para el IMRC </a:t>
            </a:r>
            <a:endParaRPr lang="es-GT" sz="5100" b="1" dirty="0">
              <a:solidFill>
                <a:schemeClr val="tx1">
                  <a:lumMod val="65000"/>
                  <a:lumOff val="35000"/>
                </a:schemeClr>
              </a:solidFill>
              <a:effectLst>
                <a:outerShdw blurRad="38100" dist="38100" dir="2700000" algn="tl">
                  <a:srgbClr val="000000">
                    <a:alpha val="43137"/>
                  </a:srgbClr>
                </a:outerShdw>
              </a:effectLst>
              <a:latin typeface="Aharoni" pitchFamily="2" charset="-79"/>
              <a:ea typeface="+mj-ea"/>
              <a:cs typeface="Aharoni" pitchFamily="2" charset="-79"/>
            </a:endParaRPr>
          </a:p>
        </p:txBody>
      </p:sp>
      <p:sp>
        <p:nvSpPr>
          <p:cNvPr id="143363" name="Rectangle 3"/>
          <p:cNvSpPr>
            <a:spLocks noChangeArrowheads="1"/>
          </p:cNvSpPr>
          <p:nvPr/>
        </p:nvSpPr>
        <p:spPr bwMode="auto">
          <a:xfrm>
            <a:off x="530942" y="1105465"/>
            <a:ext cx="11006051" cy="4451091"/>
          </a:xfrm>
          <a:prstGeom prst="rect">
            <a:avLst/>
          </a:prstGeom>
          <a:noFill/>
          <a:ln w="9525">
            <a:noFill/>
            <a:miter lim="800000"/>
            <a:headEnd/>
            <a:tailEnd/>
          </a:ln>
          <a:effectLst/>
        </p:spPr>
        <p:txBody>
          <a:bodyPr wrap="square" lIns="92075" tIns="46038" rIns="92075" bIns="46038">
            <a:spAutoFit/>
          </a:bodyPr>
          <a:lstStyle/>
          <a:p>
            <a:pPr marL="577850" lvl="1" indent="-577850" algn="ctr">
              <a:lnSpc>
                <a:spcPct val="90000"/>
              </a:lnSpc>
              <a:spcBef>
                <a:spcPct val="20000"/>
              </a:spcBef>
              <a:buClr>
                <a:srgbClr val="3333CC"/>
              </a:buClr>
              <a:buSzPct val="80000"/>
              <a:tabLst>
                <a:tab pos="4098925" algn="l"/>
              </a:tabLst>
              <a:defRPr/>
            </a:pPr>
            <a:r>
              <a:rPr kumimoji="1" lang="es-ES_tradnl" sz="4000" dirty="0">
                <a:solidFill>
                  <a:srgbClr val="002060"/>
                </a:solidFill>
                <a:effectLst>
                  <a:outerShdw blurRad="38100" dist="38100" dir="2700000" algn="tl">
                    <a:srgbClr val="C0C0C0"/>
                  </a:outerShdw>
                </a:effectLst>
                <a:latin typeface="Tahoma" pitchFamily="34" charset="0"/>
                <a:cs typeface="Arial" charset="0"/>
              </a:rPr>
              <a:t> </a:t>
            </a:r>
            <a:r>
              <a:rPr lang="es-ES_tradnl" sz="3200" b="1" dirty="0">
                <a:solidFill>
                  <a:srgbClr val="002060"/>
                </a:solidFill>
                <a:effectLst>
                  <a:outerShdw blurRad="38100" dist="38100" dir="2700000" algn="tl">
                    <a:srgbClr val="000000">
                      <a:alpha val="43137"/>
                    </a:srgbClr>
                  </a:outerShdw>
                </a:effectLst>
                <a:latin typeface="Arial" charset="0"/>
              </a:rPr>
              <a:t>Hacer lo correcto, en forma correcta </a:t>
            </a:r>
          </a:p>
          <a:p>
            <a:pPr marL="577850" lvl="1" indent="-577850" algn="ctr">
              <a:lnSpc>
                <a:spcPct val="90000"/>
              </a:lnSpc>
              <a:spcBef>
                <a:spcPct val="20000"/>
              </a:spcBef>
              <a:buClr>
                <a:srgbClr val="3333CC"/>
              </a:buClr>
              <a:buSzPct val="80000"/>
              <a:tabLst>
                <a:tab pos="4098925" algn="l"/>
              </a:tabLst>
              <a:defRPr/>
            </a:pPr>
            <a:r>
              <a:rPr lang="es-ES_tradnl" sz="3200" b="1" dirty="0">
                <a:solidFill>
                  <a:srgbClr val="002060"/>
                </a:solidFill>
                <a:effectLst>
                  <a:outerShdw blurRad="38100" dist="38100" dir="2700000" algn="tl">
                    <a:srgbClr val="000000">
                      <a:alpha val="43137"/>
                    </a:srgbClr>
                  </a:outerShdw>
                </a:effectLst>
                <a:latin typeface="Arial" charset="0"/>
              </a:rPr>
              <a:t> A </a:t>
            </a:r>
            <a:r>
              <a:rPr lang="es-ES_tradnl" sz="3200" b="1" dirty="0" smtClean="0">
                <a:solidFill>
                  <a:srgbClr val="002060"/>
                </a:solidFill>
                <a:effectLst>
                  <a:outerShdw blurRad="38100" dist="38100" dir="2700000" algn="tl">
                    <a:srgbClr val="000000">
                      <a:alpha val="43137"/>
                    </a:srgbClr>
                  </a:outerShdw>
                </a:effectLst>
                <a:latin typeface="Arial" charset="0"/>
              </a:rPr>
              <a:t>tiempo </a:t>
            </a:r>
            <a:r>
              <a:rPr lang="es-ES_tradnl" sz="3200" b="1" dirty="0">
                <a:solidFill>
                  <a:srgbClr val="002060"/>
                </a:solidFill>
                <a:effectLst>
                  <a:outerShdw blurRad="38100" dist="38100" dir="2700000" algn="tl">
                    <a:srgbClr val="000000">
                      <a:alpha val="43137"/>
                    </a:srgbClr>
                  </a:outerShdw>
                </a:effectLst>
                <a:latin typeface="Arial" charset="0"/>
              </a:rPr>
              <a:t>todo el </a:t>
            </a:r>
            <a:r>
              <a:rPr lang="es-ES_tradnl" sz="3200" b="1" dirty="0" smtClean="0">
                <a:solidFill>
                  <a:srgbClr val="002060"/>
                </a:solidFill>
                <a:effectLst>
                  <a:outerShdw blurRad="38100" dist="38100" dir="2700000" algn="tl">
                    <a:srgbClr val="000000">
                      <a:alpha val="43137"/>
                    </a:srgbClr>
                  </a:outerShdw>
                </a:effectLst>
                <a:latin typeface="Arial" charset="0"/>
              </a:rPr>
              <a:t>tiempo,</a:t>
            </a:r>
            <a:endParaRPr lang="es-ES_tradnl" sz="3200" b="1" dirty="0">
              <a:solidFill>
                <a:srgbClr val="002060"/>
              </a:solidFill>
              <a:effectLst>
                <a:outerShdw blurRad="38100" dist="38100" dir="2700000" algn="tl">
                  <a:srgbClr val="000000">
                    <a:alpha val="43137"/>
                  </a:srgbClr>
                </a:outerShdw>
              </a:effectLst>
              <a:latin typeface="Arial" charset="0"/>
            </a:endParaRPr>
          </a:p>
          <a:p>
            <a:pPr marL="577850" lvl="1" indent="-577850" algn="ctr">
              <a:lnSpc>
                <a:spcPct val="90000"/>
              </a:lnSpc>
              <a:spcBef>
                <a:spcPct val="20000"/>
              </a:spcBef>
              <a:buClr>
                <a:srgbClr val="3333CC"/>
              </a:buClr>
              <a:buSzPct val="80000"/>
              <a:tabLst>
                <a:tab pos="4098925" algn="l"/>
              </a:tabLst>
              <a:defRPr/>
            </a:pPr>
            <a:r>
              <a:rPr lang="es-ES_tradnl" sz="3200" b="1" dirty="0">
                <a:solidFill>
                  <a:srgbClr val="002060"/>
                </a:solidFill>
                <a:effectLst>
                  <a:outerShdw blurRad="38100" dist="38100" dir="2700000" algn="tl">
                    <a:srgbClr val="000000">
                      <a:alpha val="43137"/>
                    </a:srgbClr>
                  </a:outerShdw>
                </a:effectLst>
                <a:latin typeface="Arial" charset="0"/>
              </a:rPr>
              <a:t> Desde la primera </a:t>
            </a:r>
            <a:r>
              <a:rPr lang="es-ES_tradnl" sz="3200" b="1" dirty="0" smtClean="0">
                <a:solidFill>
                  <a:srgbClr val="002060"/>
                </a:solidFill>
                <a:effectLst>
                  <a:outerShdw blurRad="38100" dist="38100" dir="2700000" algn="tl">
                    <a:srgbClr val="000000">
                      <a:alpha val="43137"/>
                    </a:srgbClr>
                  </a:outerShdw>
                </a:effectLst>
                <a:latin typeface="Arial" charset="0"/>
              </a:rPr>
              <a:t>vez,</a:t>
            </a:r>
            <a:endParaRPr lang="es-ES_tradnl" sz="3200" b="1" dirty="0">
              <a:solidFill>
                <a:srgbClr val="002060"/>
              </a:solidFill>
              <a:effectLst>
                <a:outerShdw blurRad="38100" dist="38100" dir="2700000" algn="tl">
                  <a:srgbClr val="000000">
                    <a:alpha val="43137"/>
                  </a:srgbClr>
                </a:outerShdw>
              </a:effectLst>
              <a:latin typeface="Arial" charset="0"/>
            </a:endParaRPr>
          </a:p>
          <a:p>
            <a:pPr marL="577850" lvl="1" indent="-577850" algn="ctr">
              <a:lnSpc>
                <a:spcPct val="90000"/>
              </a:lnSpc>
              <a:spcBef>
                <a:spcPct val="20000"/>
              </a:spcBef>
              <a:buClr>
                <a:srgbClr val="3333CC"/>
              </a:buClr>
              <a:buSzPct val="80000"/>
              <a:tabLst>
                <a:tab pos="4098925" algn="l"/>
              </a:tabLst>
              <a:defRPr/>
            </a:pPr>
            <a:r>
              <a:rPr lang="es-ES_tradnl" sz="3200" b="1" dirty="0">
                <a:solidFill>
                  <a:srgbClr val="002060"/>
                </a:solidFill>
                <a:effectLst>
                  <a:outerShdw blurRad="38100" dist="38100" dir="2700000" algn="tl">
                    <a:srgbClr val="000000">
                      <a:alpha val="43137"/>
                    </a:srgbClr>
                  </a:outerShdw>
                </a:effectLst>
                <a:latin typeface="Arial" charset="0"/>
              </a:rPr>
              <a:t> Mejorando </a:t>
            </a:r>
            <a:r>
              <a:rPr lang="es-ES_tradnl" sz="3200" b="1" dirty="0" smtClean="0">
                <a:solidFill>
                  <a:srgbClr val="002060"/>
                </a:solidFill>
                <a:effectLst>
                  <a:outerShdw blurRad="38100" dist="38100" dir="2700000" algn="tl">
                    <a:srgbClr val="000000">
                      <a:alpha val="43137"/>
                    </a:srgbClr>
                  </a:outerShdw>
                </a:effectLst>
                <a:latin typeface="Arial" charset="0"/>
              </a:rPr>
              <a:t>siempre,</a:t>
            </a:r>
            <a:endParaRPr lang="es-ES_tradnl" sz="3200" b="1" dirty="0">
              <a:solidFill>
                <a:srgbClr val="002060"/>
              </a:solidFill>
              <a:effectLst>
                <a:outerShdw blurRad="38100" dist="38100" dir="2700000" algn="tl">
                  <a:srgbClr val="000000">
                    <a:alpha val="43137"/>
                  </a:srgbClr>
                </a:outerShdw>
              </a:effectLst>
              <a:latin typeface="Arial" charset="0"/>
            </a:endParaRPr>
          </a:p>
          <a:p>
            <a:pPr marL="577850" lvl="1" indent="-577850" algn="ctr">
              <a:lnSpc>
                <a:spcPct val="90000"/>
              </a:lnSpc>
              <a:spcBef>
                <a:spcPct val="20000"/>
              </a:spcBef>
              <a:buClr>
                <a:srgbClr val="3333CC"/>
              </a:buClr>
              <a:buSzPct val="80000"/>
              <a:tabLst>
                <a:tab pos="4098925" algn="l"/>
              </a:tabLst>
              <a:defRPr/>
            </a:pPr>
            <a:r>
              <a:rPr lang="es-ES_tradnl" sz="3200" b="1" dirty="0">
                <a:solidFill>
                  <a:srgbClr val="002060"/>
                </a:solidFill>
                <a:effectLst>
                  <a:outerShdw blurRad="38100" dist="38100" dir="2700000" algn="tl">
                    <a:srgbClr val="000000">
                      <a:alpha val="43137"/>
                    </a:srgbClr>
                  </a:outerShdw>
                </a:effectLst>
                <a:latin typeface="Arial" charset="0"/>
              </a:rPr>
              <a:t> Innovando siempre </a:t>
            </a:r>
            <a:endParaRPr lang="es-ES_tradnl" sz="3200" b="1" dirty="0" smtClean="0">
              <a:solidFill>
                <a:srgbClr val="002060"/>
              </a:solidFill>
              <a:effectLst>
                <a:outerShdw blurRad="38100" dist="38100" dir="2700000" algn="tl">
                  <a:srgbClr val="000000">
                    <a:alpha val="43137"/>
                  </a:srgbClr>
                </a:outerShdw>
              </a:effectLst>
              <a:latin typeface="Arial" charset="0"/>
            </a:endParaRPr>
          </a:p>
          <a:p>
            <a:pPr marL="577850" lvl="1" indent="-577850" algn="ctr">
              <a:lnSpc>
                <a:spcPct val="90000"/>
              </a:lnSpc>
              <a:spcBef>
                <a:spcPct val="20000"/>
              </a:spcBef>
              <a:buClr>
                <a:srgbClr val="3333CC"/>
              </a:buClr>
              <a:buSzPct val="80000"/>
              <a:tabLst>
                <a:tab pos="4098925" algn="l"/>
              </a:tabLst>
              <a:defRPr/>
            </a:pPr>
            <a:r>
              <a:rPr lang="es-ES_tradnl" sz="3200" b="1" dirty="0" smtClean="0">
                <a:solidFill>
                  <a:srgbClr val="002060"/>
                </a:solidFill>
                <a:effectLst>
                  <a:outerShdw blurRad="38100" dist="38100" dir="2700000" algn="tl">
                    <a:srgbClr val="000000">
                      <a:alpha val="43137"/>
                    </a:srgbClr>
                  </a:outerShdw>
                </a:effectLst>
                <a:latin typeface="Arial" charset="0"/>
              </a:rPr>
              <a:t>y</a:t>
            </a:r>
            <a:endParaRPr lang="es-ES_tradnl" sz="3200" b="1" dirty="0">
              <a:solidFill>
                <a:srgbClr val="002060"/>
              </a:solidFill>
              <a:effectLst>
                <a:outerShdw blurRad="38100" dist="38100" dir="2700000" algn="tl">
                  <a:srgbClr val="000000">
                    <a:alpha val="43137"/>
                  </a:srgbClr>
                </a:outerShdw>
              </a:effectLst>
              <a:latin typeface="Arial" charset="0"/>
            </a:endParaRPr>
          </a:p>
          <a:p>
            <a:pPr marL="577850" lvl="1" indent="-577850" algn="ctr">
              <a:lnSpc>
                <a:spcPct val="90000"/>
              </a:lnSpc>
              <a:spcBef>
                <a:spcPct val="20000"/>
              </a:spcBef>
              <a:buClr>
                <a:srgbClr val="3333CC"/>
              </a:buClr>
              <a:buSzPct val="80000"/>
              <a:tabLst>
                <a:tab pos="4098925" algn="l"/>
              </a:tabLst>
              <a:defRPr/>
            </a:pPr>
            <a:r>
              <a:rPr lang="es-ES_tradnl" sz="3200" b="1" dirty="0">
                <a:solidFill>
                  <a:srgbClr val="0070C0"/>
                </a:solidFill>
                <a:effectLst>
                  <a:outerShdw blurRad="38100" dist="38100" dir="2700000" algn="tl">
                    <a:srgbClr val="000000">
                      <a:alpha val="43137"/>
                    </a:srgbClr>
                  </a:outerShdw>
                </a:effectLst>
                <a:latin typeface="Arial" charset="0"/>
              </a:rPr>
              <a:t> Siempre satisfaciendo a nuestros </a:t>
            </a:r>
            <a:r>
              <a:rPr lang="es-ES_tradnl" sz="3200" b="1" dirty="0" smtClean="0">
                <a:solidFill>
                  <a:srgbClr val="0070C0"/>
                </a:solidFill>
                <a:effectLst>
                  <a:outerShdw blurRad="38100" dist="38100" dir="2700000" algn="tl">
                    <a:srgbClr val="000000">
                      <a:alpha val="43137"/>
                    </a:srgbClr>
                  </a:outerShdw>
                </a:effectLst>
                <a:latin typeface="Arial" charset="0"/>
              </a:rPr>
              <a:t>clientes</a:t>
            </a:r>
            <a:endParaRPr lang="es-ES_tradnl" sz="3200" b="1" dirty="0">
              <a:solidFill>
                <a:srgbClr val="0070C0"/>
              </a:solidFill>
              <a:effectLst>
                <a:outerShdw blurRad="38100" dist="38100" dir="2700000" algn="tl">
                  <a:srgbClr val="000000">
                    <a:alpha val="43137"/>
                  </a:srgbClr>
                </a:outerShdw>
              </a:effectLst>
              <a:latin typeface="Arial" charset="0"/>
            </a:endParaRPr>
          </a:p>
          <a:p>
            <a:pPr eaLnBrk="0" hangingPunct="0">
              <a:spcBef>
                <a:spcPct val="50000"/>
              </a:spcBef>
              <a:buClr>
                <a:schemeClr val="accent2"/>
              </a:buClr>
              <a:buSzPct val="80000"/>
              <a:tabLst>
                <a:tab pos="4098925" algn="l"/>
              </a:tabLst>
              <a:defRPr/>
            </a:pPr>
            <a:endParaRPr kumimoji="1" lang="es-GT" sz="2400" i="1" dirty="0">
              <a:latin typeface="Tahoma" pitchFamily="34" charset="0"/>
              <a:cs typeface="Arial" charset="0"/>
            </a:endParaRPr>
          </a:p>
        </p:txBody>
      </p:sp>
      <p:sp>
        <p:nvSpPr>
          <p:cNvPr id="37890" name="Rectangle 2"/>
          <p:cNvSpPr>
            <a:spLocks noChangeArrowheads="1"/>
          </p:cNvSpPr>
          <p:nvPr/>
        </p:nvSpPr>
        <p:spPr bwMode="auto">
          <a:xfrm rot="194806">
            <a:off x="2910303" y="5329534"/>
            <a:ext cx="5834611" cy="923330"/>
          </a:xfrm>
          <a:prstGeom prst="rect">
            <a:avLst/>
          </a:prstGeom>
          <a:solidFill>
            <a:schemeClr val="accent1">
              <a:lumMod val="60000"/>
              <a:lumOff val="40000"/>
            </a:schemeClr>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1" fontAlgn="base" hangingPunct="1">
              <a:spcBef>
                <a:spcPct val="0"/>
              </a:spcBef>
              <a:spcAft>
                <a:spcPct val="0"/>
              </a:spcAft>
              <a:buFontTx/>
              <a:buChar char="•"/>
              <a:tabLst>
                <a:tab pos="1066800" algn="l"/>
              </a:tabLst>
            </a:pPr>
            <a:r>
              <a:rPr lang="es-ES" b="1" dirty="0" smtClean="0">
                <a:effectLst>
                  <a:outerShdw blurRad="38100" dist="38100" dir="2700000" algn="tl">
                    <a:srgbClr val="000000">
                      <a:alpha val="43137"/>
                    </a:srgbClr>
                  </a:outerShdw>
                </a:effectLst>
                <a:latin typeface="Arial" pitchFamily="34" charset="0"/>
                <a:ea typeface="Calibri" pitchFamily="34" charset="0"/>
                <a:cs typeface="Arial" pitchFamily="34" charset="0"/>
              </a:rPr>
              <a:t>PRINCIPIO DE LA MÁXIMA CAPACIDAD TÉCNICA. </a:t>
            </a:r>
          </a:p>
          <a:p>
            <a:pPr eaLnBrk="0" fontAlgn="base" hangingPunct="0">
              <a:spcBef>
                <a:spcPct val="0"/>
              </a:spcBef>
              <a:spcAft>
                <a:spcPct val="0"/>
              </a:spcAft>
              <a:buFontTx/>
              <a:buChar char="•"/>
              <a:tabLst>
                <a:tab pos="1066800" algn="l"/>
              </a:tabLst>
            </a:pPr>
            <a:r>
              <a:rPr lang="es-ES" b="1" dirty="0" smtClean="0">
                <a:effectLst>
                  <a:outerShdw blurRad="38100" dist="38100" dir="2700000" algn="tl">
                    <a:srgbClr val="000000">
                      <a:alpha val="43137"/>
                    </a:srgbClr>
                  </a:outerShdw>
                </a:effectLst>
                <a:latin typeface="Arial" pitchFamily="34" charset="0"/>
                <a:ea typeface="Calibri" pitchFamily="34" charset="0"/>
                <a:cs typeface="Arial" pitchFamily="34" charset="0"/>
              </a:rPr>
              <a:t>PRINCIPIO DE LA OBRA BIEN HECHA. </a:t>
            </a:r>
          </a:p>
          <a:p>
            <a:pPr eaLnBrk="0" fontAlgn="base" hangingPunct="0">
              <a:spcBef>
                <a:spcPct val="0"/>
              </a:spcBef>
              <a:spcAft>
                <a:spcPct val="0"/>
              </a:spcAft>
              <a:buFontTx/>
              <a:buChar char="•"/>
              <a:tabLst>
                <a:tab pos="1066800" algn="l"/>
              </a:tabLst>
            </a:pPr>
            <a:r>
              <a:rPr lang="es-ES" b="1" dirty="0" smtClean="0">
                <a:effectLst>
                  <a:outerShdw blurRad="38100" dist="38100" dir="2700000" algn="tl">
                    <a:srgbClr val="000000">
                      <a:alpha val="43137"/>
                    </a:srgbClr>
                  </a:outerShdw>
                </a:effectLst>
                <a:latin typeface="Arial" pitchFamily="34" charset="0"/>
                <a:ea typeface="Calibri" pitchFamily="34" charset="0"/>
                <a:cs typeface="Arial" pitchFamily="34" charset="0"/>
              </a:rPr>
              <a:t>PRINCIPIO DE LA  AUTENTICIDAD DEL BIEN. </a:t>
            </a:r>
          </a:p>
        </p:txBody>
      </p:sp>
      <p:sp>
        <p:nvSpPr>
          <p:cNvPr id="37891" name="Rectangle 3"/>
          <p:cNvSpPr>
            <a:spLocks noChangeArrowheads="1"/>
          </p:cNvSpPr>
          <p:nvPr/>
        </p:nvSpPr>
        <p:spPr bwMode="auto">
          <a:xfrm rot="2052093">
            <a:off x="8428468" y="2869344"/>
            <a:ext cx="1972910" cy="923330"/>
          </a:xfrm>
          <a:prstGeom prst="rect">
            <a:avLst/>
          </a:prstGeom>
          <a:solidFill>
            <a:schemeClr val="accent6">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lang="es-ES" b="1" dirty="0" smtClean="0">
                <a:effectLst>
                  <a:outerShdw blurRad="38100" dist="38100" dir="2700000" algn="tl">
                    <a:srgbClr val="000000">
                      <a:alpha val="43137"/>
                    </a:srgbClr>
                  </a:outerShdw>
                </a:effectLst>
                <a:latin typeface="Arial" pitchFamily="34" charset="0"/>
                <a:ea typeface="Calibri" pitchFamily="34" charset="0"/>
                <a:cs typeface="Arial" pitchFamily="34" charset="0"/>
              </a:rPr>
              <a:t>EFICACIA</a:t>
            </a:r>
          </a:p>
          <a:p>
            <a:pPr marL="0" marR="0" lvl="0" indent="0" algn="just" defTabSz="914400" rtl="0" eaLnBrk="0" fontAlgn="base" latinLnBrk="0" hangingPunct="0">
              <a:lnSpc>
                <a:spcPct val="100000"/>
              </a:lnSpc>
              <a:spcBef>
                <a:spcPct val="0"/>
              </a:spcBef>
              <a:spcAft>
                <a:spcPct val="0"/>
              </a:spcAft>
              <a:buClrTx/>
              <a:buSzTx/>
              <a:buFontTx/>
              <a:buChar char="•"/>
              <a:tabLst/>
            </a:pPr>
            <a:r>
              <a:rPr lang="es-ES" b="1" dirty="0" smtClean="0">
                <a:effectLst>
                  <a:outerShdw blurRad="38100" dist="38100" dir="2700000" algn="tl">
                    <a:srgbClr val="000000">
                      <a:alpha val="43137"/>
                    </a:srgbClr>
                  </a:outerShdw>
                </a:effectLst>
                <a:latin typeface="Arial" pitchFamily="34" charset="0"/>
                <a:ea typeface="Calibri" pitchFamily="34" charset="0"/>
                <a:cs typeface="Arial" pitchFamily="34" charset="0"/>
              </a:rPr>
              <a:t>EFECTIVIDAD</a:t>
            </a:r>
          </a:p>
          <a:p>
            <a:pPr marL="0" marR="0" lvl="0" indent="0" algn="just" defTabSz="914400" rtl="0" eaLnBrk="0" fontAlgn="base" latinLnBrk="0" hangingPunct="0">
              <a:lnSpc>
                <a:spcPct val="100000"/>
              </a:lnSpc>
              <a:spcBef>
                <a:spcPct val="0"/>
              </a:spcBef>
              <a:spcAft>
                <a:spcPct val="0"/>
              </a:spcAft>
              <a:buClrTx/>
              <a:buSzTx/>
              <a:buFontTx/>
              <a:buChar char="•"/>
              <a:tabLst/>
            </a:pPr>
            <a:r>
              <a:rPr lang="es-ES" b="1" dirty="0" smtClean="0">
                <a:effectLst>
                  <a:outerShdw blurRad="38100" dist="38100" dir="2700000" algn="tl">
                    <a:srgbClr val="000000">
                      <a:alpha val="43137"/>
                    </a:srgbClr>
                  </a:outerShdw>
                </a:effectLst>
                <a:latin typeface="Arial" pitchFamily="34" charset="0"/>
                <a:ea typeface="Calibri" pitchFamily="34" charset="0"/>
                <a:cs typeface="Arial" pitchFamily="34" charset="0"/>
              </a:rPr>
              <a:t>EFICIENCIA</a:t>
            </a:r>
          </a:p>
        </p:txBody>
      </p:sp>
      <p:pic>
        <p:nvPicPr>
          <p:cNvPr id="8" name="Picture 10" descr="Resultado de imagen para logo instituto medico rio cuarto"/>
          <p:cNvPicPr>
            <a:picLocks noChangeAspect="1" noChangeArrowheads="1"/>
          </p:cNvPicPr>
          <p:nvPr/>
        </p:nvPicPr>
        <p:blipFill>
          <a:blip r:embed="rId3" cstate="print"/>
          <a:srcRect/>
          <a:stretch>
            <a:fillRect/>
          </a:stretch>
        </p:blipFill>
        <p:spPr bwMode="auto">
          <a:xfrm>
            <a:off x="9652000" y="5791200"/>
            <a:ext cx="1930400" cy="817306"/>
          </a:xfrm>
          <a:prstGeom prst="rect">
            <a:avLst/>
          </a:prstGeom>
          <a:noFill/>
        </p:spPr>
      </p:pic>
      <p:sp>
        <p:nvSpPr>
          <p:cNvPr id="3" name="Rectángulo 2"/>
          <p:cNvSpPr/>
          <p:nvPr/>
        </p:nvSpPr>
        <p:spPr>
          <a:xfrm>
            <a:off x="137786" y="1302708"/>
            <a:ext cx="3419606" cy="33955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b="1" dirty="0" smtClean="0">
              <a:solidFill>
                <a:schemeClr val="tx1"/>
              </a:solidFill>
            </a:endParaRPr>
          </a:p>
          <a:p>
            <a:pPr algn="ctr"/>
            <a:r>
              <a:rPr lang="es-AR" b="1" dirty="0" smtClean="0">
                <a:solidFill>
                  <a:schemeClr val="tx1"/>
                </a:solidFill>
              </a:rPr>
              <a:t>EQUIDAD</a:t>
            </a:r>
          </a:p>
          <a:p>
            <a:pPr algn="ctr"/>
            <a:r>
              <a:rPr lang="es-AR" b="1" dirty="0" smtClean="0">
                <a:solidFill>
                  <a:schemeClr val="tx1"/>
                </a:solidFill>
              </a:rPr>
              <a:t>SINCERIDAD</a:t>
            </a:r>
          </a:p>
          <a:p>
            <a:pPr algn="ctr"/>
            <a:r>
              <a:rPr lang="es-AR" b="1" dirty="0" smtClean="0">
                <a:solidFill>
                  <a:schemeClr val="tx1"/>
                </a:solidFill>
              </a:rPr>
              <a:t>VERACIDAD</a:t>
            </a:r>
          </a:p>
          <a:p>
            <a:pPr algn="ctr"/>
            <a:r>
              <a:rPr lang="es-AR" b="1" dirty="0" smtClean="0">
                <a:solidFill>
                  <a:schemeClr val="tx1"/>
                </a:solidFill>
              </a:rPr>
              <a:t>HUMANIZACION</a:t>
            </a:r>
          </a:p>
          <a:p>
            <a:pPr algn="ctr"/>
            <a:r>
              <a:rPr lang="es-AR" b="1" dirty="0" smtClean="0">
                <a:solidFill>
                  <a:schemeClr val="tx1"/>
                </a:solidFill>
              </a:rPr>
              <a:t>EMPONDERAMIENTO</a:t>
            </a:r>
          </a:p>
          <a:p>
            <a:pPr algn="ctr"/>
            <a:r>
              <a:rPr lang="es-AR" b="1" dirty="0" smtClean="0">
                <a:solidFill>
                  <a:schemeClr val="tx1"/>
                </a:solidFill>
              </a:rPr>
              <a:t>TRABAJO EN EQUIPO</a:t>
            </a:r>
          </a:p>
          <a:p>
            <a:pPr algn="ctr"/>
            <a:r>
              <a:rPr lang="es-AR" b="1" dirty="0" smtClean="0">
                <a:solidFill>
                  <a:schemeClr val="tx1"/>
                </a:solidFill>
              </a:rPr>
              <a:t>ESTANDAR</a:t>
            </a:r>
          </a:p>
          <a:p>
            <a:pPr algn="ctr"/>
            <a:r>
              <a:rPr lang="es-AR" b="1" dirty="0" smtClean="0">
                <a:solidFill>
                  <a:schemeClr val="tx1"/>
                </a:solidFill>
              </a:rPr>
              <a:t>EQUIDAD</a:t>
            </a:r>
          </a:p>
          <a:p>
            <a:pPr algn="ctr"/>
            <a:r>
              <a:rPr lang="es-AR" b="1" dirty="0" smtClean="0">
                <a:solidFill>
                  <a:schemeClr val="tx1"/>
                </a:solidFill>
              </a:rPr>
              <a:t>TRAZABILIDAD</a:t>
            </a:r>
          </a:p>
          <a:p>
            <a:pPr algn="ctr"/>
            <a:r>
              <a:rPr lang="es-AR" b="1" dirty="0" smtClean="0">
                <a:solidFill>
                  <a:schemeClr val="tx1"/>
                </a:solidFill>
              </a:rPr>
              <a:t>CONVICCION</a:t>
            </a:r>
          </a:p>
          <a:p>
            <a:pPr algn="ctr"/>
            <a:r>
              <a:rPr lang="es-AR" b="1" dirty="0" smtClean="0">
                <a:solidFill>
                  <a:schemeClr val="tx1"/>
                </a:solidFill>
              </a:rPr>
              <a:t>COMUNICACIÓN..</a:t>
            </a:r>
          </a:p>
          <a:p>
            <a:pPr algn="ctr"/>
            <a:endParaRPr lang="es-AR" dirty="0" smtClean="0">
              <a:solidFill>
                <a:schemeClr val="tx1"/>
              </a:solidFill>
            </a:endParaRPr>
          </a:p>
          <a:p>
            <a:pPr algn="ctr"/>
            <a:endParaRPr lang="es-AR" dirty="0">
              <a:solidFill>
                <a:schemeClr val="tx1"/>
              </a:solidFill>
            </a:endParaRPr>
          </a:p>
        </p:txBody>
      </p:sp>
    </p:spTree>
    <p:extLst>
      <p:ext uri="{BB962C8B-B14F-4D97-AF65-F5344CB8AC3E}">
        <p14:creationId xmlns:p14="http://schemas.microsoft.com/office/powerpoint/2010/main" val="21472296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b="1" dirty="0" smtClean="0"/>
              <a:t>MISION VISION DE DIFERENTES AREAS</a:t>
            </a:r>
            <a:endParaRPr lang="es-ES" b="1" dirty="0"/>
          </a:p>
        </p:txBody>
      </p:sp>
      <p:pic>
        <p:nvPicPr>
          <p:cNvPr id="5" name="Picture 2"/>
          <p:cNvPicPr>
            <a:picLocks noGrp="1" noChangeAspect="1" noChangeArrowheads="1"/>
          </p:cNvPicPr>
          <p:nvPr>
            <p:ph sz="half" idx="2"/>
          </p:nvPr>
        </p:nvPicPr>
        <p:blipFill>
          <a:blip r:embed="rId2" cstate="print"/>
          <a:srcRect b="29557"/>
          <a:stretch>
            <a:fillRect/>
          </a:stretch>
        </p:blipFill>
        <p:spPr bwMode="auto">
          <a:xfrm>
            <a:off x="6632271" y="1978025"/>
            <a:ext cx="4909157" cy="4351338"/>
          </a:xfrm>
          <a:prstGeom prst="rect">
            <a:avLst/>
          </a:prstGeom>
          <a:noFill/>
          <a:ln w="9525">
            <a:noFill/>
            <a:miter lim="800000"/>
            <a:headEnd/>
            <a:tailEnd/>
          </a:ln>
          <a:effectLst/>
        </p:spPr>
      </p:pic>
      <p:pic>
        <p:nvPicPr>
          <p:cNvPr id="6" name="Picture 5" descr="C:\Users\Dirección Médica\Desktop\417f119e-0653-4ed0-8662-17aa1ebc068f.jpg"/>
          <p:cNvPicPr>
            <a:picLocks noGrp="1" noChangeAspect="1" noChangeArrowheads="1"/>
          </p:cNvPicPr>
          <p:nvPr>
            <p:ph sz="half" idx="1"/>
          </p:nvPr>
        </p:nvPicPr>
        <p:blipFill>
          <a:blip r:embed="rId3" cstate="print"/>
          <a:srcRect/>
          <a:stretch>
            <a:fillRect/>
          </a:stretch>
        </p:blipFill>
        <p:spPr bwMode="auto">
          <a:xfrm>
            <a:off x="738981" y="1997075"/>
            <a:ext cx="4351338" cy="4351338"/>
          </a:xfrm>
          <a:prstGeom prst="rect">
            <a:avLst/>
          </a:prstGeom>
          <a:noFill/>
        </p:spPr>
      </p:pic>
      <p:pic>
        <p:nvPicPr>
          <p:cNvPr id="7" name="Picture 3"/>
          <p:cNvPicPr>
            <a:picLocks noChangeAspect="1" noChangeArrowheads="1"/>
          </p:cNvPicPr>
          <p:nvPr/>
        </p:nvPicPr>
        <p:blipFill>
          <a:blip r:embed="rId4" cstate="print"/>
          <a:srcRect l="12558" b="24493"/>
          <a:stretch>
            <a:fillRect/>
          </a:stretch>
        </p:blipFill>
        <p:spPr>
          <a:xfrm>
            <a:off x="4057650" y="3863064"/>
            <a:ext cx="3143250" cy="2499636"/>
          </a:xfrm>
          <a:prstGeom prst="rect">
            <a:avLst/>
          </a:prstGeom>
          <a:noFill/>
        </p:spPr>
      </p:pic>
      <p:pic>
        <p:nvPicPr>
          <p:cNvPr id="8" name="Picture 6"/>
          <p:cNvPicPr>
            <a:picLocks noChangeAspect="1" noChangeArrowheads="1"/>
          </p:cNvPicPr>
          <p:nvPr/>
        </p:nvPicPr>
        <p:blipFill>
          <a:blip r:embed="rId5" cstate="print"/>
          <a:srcRect/>
          <a:stretch>
            <a:fillRect/>
          </a:stretch>
        </p:blipFill>
        <p:spPr bwMode="auto">
          <a:xfrm>
            <a:off x="9692354" y="0"/>
            <a:ext cx="1848465" cy="1900699"/>
          </a:xfrm>
          <a:prstGeom prst="rect">
            <a:avLst/>
          </a:prstGeom>
          <a:noFill/>
          <a:ln w="9525">
            <a:noFill/>
            <a:miter lim="800000"/>
            <a:headEnd/>
            <a:tailEnd/>
          </a:ln>
        </p:spPr>
      </p:pic>
      <p:pic>
        <p:nvPicPr>
          <p:cNvPr id="3" name="Imagen 2"/>
          <p:cNvPicPr>
            <a:picLocks noChangeAspect="1"/>
          </p:cNvPicPr>
          <p:nvPr/>
        </p:nvPicPr>
        <p:blipFill>
          <a:blip r:embed="rId6"/>
          <a:stretch>
            <a:fillRect/>
          </a:stretch>
        </p:blipFill>
        <p:spPr>
          <a:xfrm>
            <a:off x="10519569" y="6062597"/>
            <a:ext cx="1238565" cy="1342604"/>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profesionalesenior.com.ar/img/45.jpg"/>
          <p:cNvPicPr>
            <a:picLocks noChangeAspect="1" noChangeArrowheads="1"/>
          </p:cNvPicPr>
          <p:nvPr/>
        </p:nvPicPr>
        <p:blipFill>
          <a:blip r:embed="rId2" cstate="print">
            <a:clrChange>
              <a:clrFrom>
                <a:srgbClr val="FFFFFF"/>
              </a:clrFrom>
              <a:clrTo>
                <a:srgbClr val="FFFFFF">
                  <a:alpha val="0"/>
                </a:srgbClr>
              </a:clrTo>
            </a:clrChange>
            <a:extLst/>
          </a:blip>
          <a:srcRect/>
          <a:stretch>
            <a:fillRect/>
          </a:stretch>
        </p:blipFill>
        <p:spPr bwMode="auto">
          <a:xfrm>
            <a:off x="10528853" y="5992610"/>
            <a:ext cx="1413987" cy="798219"/>
          </a:xfrm>
          <a:prstGeom prst="rect">
            <a:avLst/>
          </a:prstGeom>
          <a:noFill/>
          <a:effectLst>
            <a:outerShdw blurRad="50800" dist="50800" dir="5400000" algn="ctr" rotWithShape="0">
              <a:srgbClr val="000000">
                <a:alpha val="13000"/>
              </a:srgbClr>
            </a:outerShdw>
            <a:reflection stA="0" endPos="64000" dist="50800" dir="5400000" sy="-100000" algn="bl" rotWithShape="0"/>
          </a:effectLst>
          <a:extLst/>
        </p:spPr>
      </p:pic>
      <p:sp>
        <p:nvSpPr>
          <p:cNvPr id="5" name="Rectángulo 4"/>
          <p:cNvSpPr/>
          <p:nvPr/>
        </p:nvSpPr>
        <p:spPr>
          <a:xfrm>
            <a:off x="805084" y="155411"/>
            <a:ext cx="10371551" cy="10897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4000" dirty="0" smtClean="0">
                <a:solidFill>
                  <a:schemeClr val="tx1"/>
                </a:solidFill>
              </a:rPr>
              <a:t>BLOQUE QUIRURGICO</a:t>
            </a:r>
            <a:endParaRPr lang="es-AR" sz="4000" dirty="0">
              <a:solidFill>
                <a:schemeClr val="tx1"/>
              </a:solidFill>
            </a:endParaRPr>
          </a:p>
        </p:txBody>
      </p:sp>
      <p:pic>
        <p:nvPicPr>
          <p:cNvPr id="7" name="Imagen 6"/>
          <p:cNvPicPr>
            <a:picLocks noChangeAspect="1"/>
          </p:cNvPicPr>
          <p:nvPr/>
        </p:nvPicPr>
        <p:blipFill>
          <a:blip r:embed="rId3"/>
          <a:stretch>
            <a:fillRect/>
          </a:stretch>
        </p:blipFill>
        <p:spPr>
          <a:xfrm>
            <a:off x="527207" y="1245175"/>
            <a:ext cx="4740275" cy="4747435"/>
          </a:xfrm>
          <a:prstGeom prst="rect">
            <a:avLst/>
          </a:prstGeom>
        </p:spPr>
      </p:pic>
      <p:pic>
        <p:nvPicPr>
          <p:cNvPr id="10" name="Imagen 9"/>
          <p:cNvPicPr>
            <a:picLocks noChangeAspect="1"/>
          </p:cNvPicPr>
          <p:nvPr/>
        </p:nvPicPr>
        <p:blipFill>
          <a:blip r:embed="rId4"/>
          <a:stretch>
            <a:fillRect/>
          </a:stretch>
        </p:blipFill>
        <p:spPr>
          <a:xfrm>
            <a:off x="6487803" y="1221515"/>
            <a:ext cx="3617914" cy="4794756"/>
          </a:xfrm>
          <a:prstGeom prst="rect">
            <a:avLst/>
          </a:prstGeom>
        </p:spPr>
      </p:pic>
      <p:pic>
        <p:nvPicPr>
          <p:cNvPr id="11" name="Imagen 10"/>
          <p:cNvPicPr>
            <a:picLocks noChangeAspect="1"/>
          </p:cNvPicPr>
          <p:nvPr/>
        </p:nvPicPr>
        <p:blipFill>
          <a:blip r:embed="rId5"/>
          <a:stretch>
            <a:fillRect/>
          </a:stretch>
        </p:blipFill>
        <p:spPr>
          <a:xfrm>
            <a:off x="3342677" y="5129555"/>
            <a:ext cx="1728445" cy="1728445"/>
          </a:xfrm>
          <a:prstGeom prst="rect">
            <a:avLst/>
          </a:prstGeom>
        </p:spPr>
      </p:pic>
      <p:sp>
        <p:nvSpPr>
          <p:cNvPr id="13" name="Rectángulo 12"/>
          <p:cNvSpPr/>
          <p:nvPr/>
        </p:nvSpPr>
        <p:spPr>
          <a:xfrm>
            <a:off x="5334447" y="5930054"/>
            <a:ext cx="4931080" cy="923330"/>
          </a:xfrm>
          <a:prstGeom prst="rect">
            <a:avLst/>
          </a:prstGeom>
        </p:spPr>
        <p:txBody>
          <a:bodyPr wrap="square">
            <a:spAutoFit/>
          </a:bodyPr>
          <a:lstStyle/>
          <a:p>
            <a:r>
              <a:rPr lang="es-AR" dirty="0"/>
              <a:t>INGRESAMOS AL SENDERO DE LA CALIDAD</a:t>
            </a:r>
          </a:p>
          <a:p>
            <a:r>
              <a:rPr lang="es-AR" dirty="0"/>
              <a:t>TOMA DE CONCIENCIA DE LA MISION Y VISION INSTITUCIONAL</a:t>
            </a:r>
          </a:p>
        </p:txBody>
      </p:sp>
    </p:spTree>
    <p:extLst>
      <p:ext uri="{BB962C8B-B14F-4D97-AF65-F5344CB8AC3E}">
        <p14:creationId xmlns:p14="http://schemas.microsoft.com/office/powerpoint/2010/main" val="6791845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rtlCol="0">
            <a:normAutofit/>
          </a:bodyPr>
          <a:lstStyle/>
          <a:p>
            <a:pPr algn="ctr">
              <a:defRPr/>
            </a:pPr>
            <a:r>
              <a:rPr lang="x-none" b="1" dirty="0" smtClean="0"/>
              <a:t>A ENFRENTARSE CON LA </a:t>
            </a:r>
            <a:r>
              <a:rPr lang="x-none" b="1" smtClean="0"/>
              <a:t>REALIDAD AUTOEVALUACION</a:t>
            </a:r>
            <a:r>
              <a:rPr lang="es-ES" b="1" dirty="0" smtClean="0"/>
              <a:t> (QUIROFANO)</a:t>
            </a:r>
            <a:endParaRPr lang="es-AR" b="1" dirty="0"/>
          </a:p>
        </p:txBody>
      </p:sp>
      <p:pic>
        <p:nvPicPr>
          <p:cNvPr id="8" name="Marcador de contenido 7"/>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6128" t="1427" b="4352"/>
          <a:stretch>
            <a:fillRect/>
          </a:stretch>
        </p:blipFill>
        <p:spPr>
          <a:xfrm>
            <a:off x="2008189" y="1781175"/>
            <a:ext cx="8010525" cy="4248150"/>
          </a:xfrm>
        </p:spPr>
      </p:pic>
      <p:sp>
        <p:nvSpPr>
          <p:cNvPr id="9" name="Marcador de texto 8"/>
          <p:cNvSpPr>
            <a:spLocks noGrp="1"/>
          </p:cNvSpPr>
          <p:nvPr>
            <p:ph type="body" idx="1"/>
          </p:nvPr>
        </p:nvSpPr>
        <p:spPr>
          <a:xfrm rot="19901847">
            <a:off x="2093913" y="3708401"/>
            <a:ext cx="8043862" cy="639763"/>
          </a:xfrm>
        </p:spPr>
        <p:txBody>
          <a:bodyPr>
            <a:normAutofit fontScale="77500" lnSpcReduction="20000"/>
          </a:bodyPr>
          <a:lstStyle/>
          <a:p>
            <a:pPr algn="ctr"/>
            <a:r>
              <a:rPr lang="es-ES" sz="6600">
                <a:solidFill>
                  <a:srgbClr val="FF0000"/>
                </a:solidFill>
              </a:rPr>
              <a:t>ESTAMOS AL HORNO</a:t>
            </a:r>
            <a:endParaRPr lang="es-AR" sz="6600">
              <a:solidFill>
                <a:srgbClr val="FF0000"/>
              </a:solidFill>
            </a:endParaRPr>
          </a:p>
        </p:txBody>
      </p:sp>
      <p:pic>
        <p:nvPicPr>
          <p:cNvPr id="3074" name="Picture 2" descr="http://www.profesionalesenior.com.ar/img/45.jpg"/>
          <p:cNvPicPr>
            <a:picLocks noChangeAspect="1" noChangeArrowheads="1"/>
          </p:cNvPicPr>
          <p:nvPr/>
        </p:nvPicPr>
        <p:blipFill>
          <a:blip r:embed="rId3" cstate="print">
            <a:clrChange>
              <a:clrFrom>
                <a:srgbClr val="FFFFFF"/>
              </a:clrFrom>
              <a:clrTo>
                <a:srgbClr val="FFFFFF">
                  <a:alpha val="0"/>
                </a:srgbClr>
              </a:clrTo>
            </a:clrChange>
            <a:extLst/>
          </a:blip>
          <a:srcRect/>
          <a:stretch>
            <a:fillRect/>
          </a:stretch>
        </p:blipFill>
        <p:spPr bwMode="auto">
          <a:xfrm>
            <a:off x="10554872" y="6127675"/>
            <a:ext cx="1054647" cy="595365"/>
          </a:xfrm>
          <a:prstGeom prst="rect">
            <a:avLst/>
          </a:prstGeom>
          <a:noFill/>
          <a:effectLst>
            <a:outerShdw blurRad="50800" dist="50800" dir="5400000" algn="ctr" rotWithShape="0">
              <a:srgbClr val="000000">
                <a:alpha val="13000"/>
              </a:srgbClr>
            </a:outerShdw>
            <a:reflection stA="0" endPos="64000" dist="50800" dir="5400000" sy="-100000" algn="bl" rotWithShape="0"/>
          </a:effectLst>
          <a:extLst/>
        </p:spPr>
      </p:pic>
    </p:spTree>
    <p:extLst>
      <p:ext uri="{BB962C8B-B14F-4D97-AF65-F5344CB8AC3E}">
        <p14:creationId xmlns:p14="http://schemas.microsoft.com/office/powerpoint/2010/main" val="30010190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ítulo 1"/>
          <p:cNvSpPr>
            <a:spLocks noGrp="1"/>
          </p:cNvSpPr>
          <p:nvPr>
            <p:ph type="title"/>
          </p:nvPr>
        </p:nvSpPr>
        <p:spPr/>
        <p:txBody>
          <a:bodyPr/>
          <a:lstStyle/>
          <a:p>
            <a:r>
              <a:rPr lang="es-ES" b="1" dirty="0" smtClean="0"/>
              <a:t>PLAN ESTRATEGICO BLOQUE QUIROFANO </a:t>
            </a:r>
            <a:endParaRPr lang="es-AR" b="1" dirty="0" smtClean="0"/>
          </a:p>
        </p:txBody>
      </p:sp>
      <p:sp>
        <p:nvSpPr>
          <p:cNvPr id="18434" name="Marcador de contenido 2"/>
          <p:cNvSpPr>
            <a:spLocks noGrp="1"/>
          </p:cNvSpPr>
          <p:nvPr>
            <p:ph idx="1"/>
          </p:nvPr>
        </p:nvSpPr>
        <p:spPr/>
        <p:txBody>
          <a:bodyPr/>
          <a:lstStyle/>
          <a:p>
            <a:endParaRPr lang="es-ES" b="1" i="1" dirty="0" smtClean="0"/>
          </a:p>
          <a:p>
            <a:r>
              <a:rPr lang="es-ES" b="1" i="1" dirty="0" smtClean="0"/>
              <a:t>MISION-VISION.</a:t>
            </a:r>
          </a:p>
          <a:p>
            <a:r>
              <a:rPr lang="es-ES" b="1" i="1" dirty="0" smtClean="0"/>
              <a:t>CAMBIOS EDILICIOS.</a:t>
            </a:r>
          </a:p>
          <a:p>
            <a:r>
              <a:rPr lang="es-ES" b="1" i="1" dirty="0" smtClean="0"/>
              <a:t>EQUIPAMIENTO.</a:t>
            </a:r>
          </a:p>
          <a:p>
            <a:r>
              <a:rPr lang="es-ES" b="1" i="1" dirty="0" smtClean="0"/>
              <a:t>NORMAS Y PROCEDIMIENTOS.</a:t>
            </a:r>
          </a:p>
          <a:p>
            <a:r>
              <a:rPr lang="es-ES" b="1" i="1" dirty="0" smtClean="0"/>
              <a:t>RECURSOS HUMANOS</a:t>
            </a:r>
            <a:r>
              <a:rPr lang="es-AR" b="1" i="1" dirty="0" smtClean="0"/>
              <a:t> CAPACITADOS.</a:t>
            </a:r>
          </a:p>
          <a:p>
            <a:r>
              <a:rPr lang="es-AR" b="1" i="1" dirty="0" smtClean="0"/>
              <a:t>COMUNICACIÓN EFECTIVA Y OPORTUNA.</a:t>
            </a:r>
          </a:p>
          <a:p>
            <a:r>
              <a:rPr lang="es-AR" b="1" i="1" dirty="0" smtClean="0"/>
              <a:t>INDICADORES.</a:t>
            </a:r>
          </a:p>
          <a:p>
            <a:pPr>
              <a:buFont typeface="Arial" charset="0"/>
              <a:buNone/>
            </a:pPr>
            <a:endParaRPr lang="es-AR" b="1" i="1" dirty="0" smtClean="0"/>
          </a:p>
          <a:p>
            <a:pPr marL="0" indent="0">
              <a:buNone/>
            </a:pPr>
            <a:endParaRPr lang="es-ES" b="1" i="1" dirty="0" smtClean="0"/>
          </a:p>
          <a:p>
            <a:pPr marL="0" indent="0">
              <a:buNone/>
            </a:pPr>
            <a:endParaRPr lang="es-ES" b="1" i="1" dirty="0" smtClean="0"/>
          </a:p>
        </p:txBody>
      </p:sp>
      <p:pic>
        <p:nvPicPr>
          <p:cNvPr id="3074" name="Picture 2" descr="http://www.profesionalesenior.com.ar/img/45.jpg"/>
          <p:cNvPicPr>
            <a:picLocks noChangeAspect="1" noChangeArrowheads="1"/>
          </p:cNvPicPr>
          <p:nvPr/>
        </p:nvPicPr>
        <p:blipFill>
          <a:blip r:embed="rId2" cstate="print">
            <a:clrChange>
              <a:clrFrom>
                <a:srgbClr val="FFFFFF"/>
              </a:clrFrom>
              <a:clrTo>
                <a:srgbClr val="FFFFFF">
                  <a:alpha val="0"/>
                </a:srgbClr>
              </a:clrTo>
            </a:clrChange>
            <a:extLst/>
          </a:blip>
          <a:srcRect/>
          <a:stretch>
            <a:fillRect/>
          </a:stretch>
        </p:blipFill>
        <p:spPr bwMode="auto">
          <a:xfrm>
            <a:off x="10723734" y="6176963"/>
            <a:ext cx="1013154" cy="571942"/>
          </a:xfrm>
          <a:prstGeom prst="rect">
            <a:avLst/>
          </a:prstGeom>
          <a:noFill/>
          <a:effectLst>
            <a:outerShdw blurRad="50800" dist="50800" dir="5400000" algn="ctr" rotWithShape="0">
              <a:srgbClr val="000000">
                <a:alpha val="13000"/>
              </a:srgbClr>
            </a:outerShdw>
            <a:reflection stA="0" endPos="64000" dist="50800" dir="5400000" sy="-100000" algn="bl" rotWithShape="0"/>
          </a:effectLst>
          <a:extLst/>
        </p:spPr>
      </p:pic>
    </p:spTree>
    <p:extLst>
      <p:ext uri="{BB962C8B-B14F-4D97-AF65-F5344CB8AC3E}">
        <p14:creationId xmlns:p14="http://schemas.microsoft.com/office/powerpoint/2010/main" val="7746579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ítulo 1"/>
          <p:cNvSpPr>
            <a:spLocks noGrp="1"/>
          </p:cNvSpPr>
          <p:nvPr>
            <p:ph type="title"/>
          </p:nvPr>
        </p:nvSpPr>
        <p:spPr/>
        <p:txBody>
          <a:bodyPr/>
          <a:lstStyle/>
          <a:p>
            <a:r>
              <a:rPr lang="es-ES" b="1" dirty="0" smtClean="0"/>
              <a:t>NORMAS Y PROCEDIMIENTOS</a:t>
            </a:r>
            <a:endParaRPr lang="es-AR" b="1" dirty="0" smtClean="0"/>
          </a:p>
        </p:txBody>
      </p:sp>
      <p:sp>
        <p:nvSpPr>
          <p:cNvPr id="7" name="6 Marcador de texto"/>
          <p:cNvSpPr>
            <a:spLocks noGrp="1"/>
          </p:cNvSpPr>
          <p:nvPr>
            <p:ph type="body" sz="half" idx="1"/>
          </p:nvPr>
        </p:nvSpPr>
        <p:spPr/>
        <p:txBody>
          <a:bodyPr>
            <a:normAutofit lnSpcReduction="10000"/>
          </a:bodyPr>
          <a:lstStyle/>
          <a:p>
            <a:r>
              <a:rPr lang="es-AR" sz="2000" b="1" dirty="0" smtClean="0">
                <a:solidFill>
                  <a:prstClr val="black"/>
                </a:solidFill>
                <a:latin typeface="Calibri" panose="020F0502020204030204" pitchFamily="34" charset="0"/>
              </a:rPr>
              <a:t>0rganigrama.</a:t>
            </a:r>
            <a:endParaRPr lang="es-AR" sz="2000" b="1" dirty="0">
              <a:solidFill>
                <a:prstClr val="black"/>
              </a:solidFill>
              <a:latin typeface="Calibri" panose="020F0502020204030204" pitchFamily="34" charset="0"/>
            </a:endParaRPr>
          </a:p>
          <a:p>
            <a:r>
              <a:rPr lang="es-AR" sz="2000" b="1" dirty="0" smtClean="0">
                <a:solidFill>
                  <a:prstClr val="black"/>
                </a:solidFill>
                <a:latin typeface="Calibri" panose="020F0502020204030204" pitchFamily="34" charset="0"/>
              </a:rPr>
              <a:t>Identificación</a:t>
            </a:r>
            <a:r>
              <a:rPr lang="es-AR" sz="2000" b="1" dirty="0">
                <a:solidFill>
                  <a:prstClr val="black"/>
                </a:solidFill>
                <a:latin typeface="Calibri" panose="020F0502020204030204" pitchFamily="34" charset="0"/>
              </a:rPr>
              <a:t>, rotulación y conservación de </a:t>
            </a:r>
            <a:r>
              <a:rPr lang="es-AR" sz="2000" b="1" dirty="0" smtClean="0">
                <a:solidFill>
                  <a:prstClr val="black"/>
                </a:solidFill>
                <a:latin typeface="Calibri" panose="020F0502020204030204" pitchFamily="34" charset="0"/>
              </a:rPr>
              <a:t>  muestras </a:t>
            </a:r>
            <a:r>
              <a:rPr lang="es-AR" sz="2000" b="1" dirty="0">
                <a:solidFill>
                  <a:prstClr val="black"/>
                </a:solidFill>
                <a:latin typeface="Calibri" panose="020F0502020204030204" pitchFamily="34" charset="0"/>
              </a:rPr>
              <a:t>para anatomía </a:t>
            </a:r>
            <a:r>
              <a:rPr lang="es-AR" sz="2000" b="1" dirty="0" smtClean="0">
                <a:solidFill>
                  <a:prstClr val="black"/>
                </a:solidFill>
                <a:latin typeface="Calibri" panose="020F0502020204030204" pitchFamily="34" charset="0"/>
              </a:rPr>
              <a:t>patológica.</a:t>
            </a:r>
          </a:p>
          <a:p>
            <a:r>
              <a:rPr lang="es-AR" sz="2000" b="1" dirty="0" smtClean="0">
                <a:solidFill>
                  <a:prstClr val="black"/>
                </a:solidFill>
                <a:latin typeface="Calibri" panose="020F0502020204030204" pitchFamily="34" charset="0"/>
              </a:rPr>
              <a:t>Recepción del paciente (</a:t>
            </a:r>
            <a:r>
              <a:rPr lang="es-AR" sz="2000" b="1" dirty="0" err="1" smtClean="0">
                <a:solidFill>
                  <a:prstClr val="black"/>
                </a:solidFill>
                <a:latin typeface="Calibri" panose="020F0502020204030204" pitchFamily="34" charset="0"/>
              </a:rPr>
              <a:t>Check</a:t>
            </a:r>
            <a:r>
              <a:rPr lang="es-AR" sz="2000" b="1" dirty="0" smtClean="0">
                <a:solidFill>
                  <a:prstClr val="black"/>
                </a:solidFill>
                <a:latin typeface="Calibri" panose="020F0502020204030204" pitchFamily="34" charset="0"/>
              </a:rPr>
              <a:t> </a:t>
            </a:r>
            <a:r>
              <a:rPr lang="es-AR" sz="2000" b="1" dirty="0" err="1" smtClean="0">
                <a:solidFill>
                  <a:prstClr val="black"/>
                </a:solidFill>
                <a:latin typeface="Calibri" panose="020F0502020204030204" pitchFamily="34" charset="0"/>
              </a:rPr>
              <a:t>list</a:t>
            </a:r>
            <a:r>
              <a:rPr lang="es-AR" sz="2000" b="1" dirty="0" smtClean="0">
                <a:solidFill>
                  <a:prstClr val="black"/>
                </a:solidFill>
                <a:latin typeface="Calibri" panose="020F0502020204030204" pitchFamily="34" charset="0"/>
              </a:rPr>
              <a:t>).</a:t>
            </a:r>
            <a:endParaRPr lang="es-AR" sz="2000" b="1" dirty="0">
              <a:solidFill>
                <a:prstClr val="black"/>
              </a:solidFill>
              <a:latin typeface="Calibri" panose="020F0502020204030204" pitchFamily="34" charset="0"/>
            </a:endParaRPr>
          </a:p>
          <a:p>
            <a:r>
              <a:rPr lang="es-AR" sz="2000" b="1" dirty="0" smtClean="0">
                <a:solidFill>
                  <a:prstClr val="black"/>
                </a:solidFill>
                <a:latin typeface="Calibri" panose="020F0502020204030204" pitchFamily="34" charset="0"/>
              </a:rPr>
              <a:t>Requisitos </a:t>
            </a:r>
            <a:r>
              <a:rPr lang="es-AR" sz="2000" b="1" dirty="0">
                <a:solidFill>
                  <a:prstClr val="black"/>
                </a:solidFill>
                <a:latin typeface="Calibri" panose="020F0502020204030204" pitchFamily="34" charset="0"/>
              </a:rPr>
              <a:t>para la entrega de </a:t>
            </a:r>
            <a:r>
              <a:rPr lang="es-AR" sz="2000" b="1" dirty="0" smtClean="0">
                <a:solidFill>
                  <a:prstClr val="black"/>
                </a:solidFill>
                <a:latin typeface="Calibri" panose="020F0502020204030204" pitchFamily="34" charset="0"/>
              </a:rPr>
              <a:t>amputaciones.</a:t>
            </a:r>
            <a:endParaRPr lang="es-AR" sz="2000" b="1" dirty="0">
              <a:solidFill>
                <a:prstClr val="black"/>
              </a:solidFill>
              <a:latin typeface="Calibri" panose="020F0502020204030204" pitchFamily="34" charset="0"/>
            </a:endParaRPr>
          </a:p>
          <a:p>
            <a:r>
              <a:rPr lang="es-AR" sz="2000" b="1" dirty="0" smtClean="0">
                <a:solidFill>
                  <a:prstClr val="black"/>
                </a:solidFill>
                <a:latin typeface="Calibri" panose="020F0502020204030204" pitchFamily="34" charset="0"/>
              </a:rPr>
              <a:t>Identificación</a:t>
            </a:r>
            <a:r>
              <a:rPr lang="es-AR" sz="2000" b="1" dirty="0">
                <a:solidFill>
                  <a:prstClr val="black"/>
                </a:solidFill>
                <a:latin typeface="Calibri" panose="020F0502020204030204" pitchFamily="34" charset="0"/>
              </a:rPr>
              <a:t>, rotulación y conservación de </a:t>
            </a:r>
            <a:r>
              <a:rPr lang="es-AR" sz="2000" b="1" dirty="0" smtClean="0">
                <a:solidFill>
                  <a:prstClr val="black"/>
                </a:solidFill>
                <a:latin typeface="Calibri" panose="020F0502020204030204" pitchFamily="34" charset="0"/>
              </a:rPr>
              <a:t> muestras </a:t>
            </a:r>
            <a:r>
              <a:rPr lang="es-AR" sz="2000" b="1" dirty="0">
                <a:solidFill>
                  <a:prstClr val="black"/>
                </a:solidFill>
                <a:latin typeface="Calibri" panose="020F0502020204030204" pitchFamily="34" charset="0"/>
              </a:rPr>
              <a:t>para </a:t>
            </a:r>
            <a:r>
              <a:rPr lang="es-AR" sz="2000" b="1" dirty="0" smtClean="0">
                <a:solidFill>
                  <a:prstClr val="black"/>
                </a:solidFill>
                <a:latin typeface="Calibri" panose="020F0502020204030204" pitchFamily="34" charset="0"/>
              </a:rPr>
              <a:t>microbiología.</a:t>
            </a:r>
            <a:endParaRPr lang="es-AR" sz="2000" b="1" dirty="0">
              <a:solidFill>
                <a:prstClr val="black"/>
              </a:solidFill>
              <a:latin typeface="Calibri" panose="020F0502020204030204" pitchFamily="34" charset="0"/>
            </a:endParaRPr>
          </a:p>
          <a:p>
            <a:r>
              <a:rPr lang="es-AR" sz="2000" b="1" dirty="0" smtClean="0">
                <a:solidFill>
                  <a:prstClr val="black"/>
                </a:solidFill>
                <a:latin typeface="Calibri" panose="020F0502020204030204" pitchFamily="34" charset="0"/>
              </a:rPr>
              <a:t>Diferenciación </a:t>
            </a:r>
            <a:r>
              <a:rPr lang="es-AR" sz="2000" b="1" dirty="0">
                <a:solidFill>
                  <a:prstClr val="black"/>
                </a:solidFill>
                <a:latin typeface="Calibri" panose="020F0502020204030204" pitchFamily="34" charset="0"/>
              </a:rPr>
              <a:t>de quirófano por </a:t>
            </a:r>
            <a:r>
              <a:rPr lang="es-AR" sz="2000" b="1" dirty="0" smtClean="0">
                <a:solidFill>
                  <a:prstClr val="black"/>
                </a:solidFill>
                <a:latin typeface="Calibri" panose="020F0502020204030204" pitchFamily="34" charset="0"/>
              </a:rPr>
              <a:t>especialidades.</a:t>
            </a:r>
          </a:p>
          <a:p>
            <a:r>
              <a:rPr lang="es-AR" sz="2000" b="1" dirty="0" smtClean="0">
                <a:solidFill>
                  <a:prstClr val="black"/>
                </a:solidFill>
                <a:latin typeface="Calibri" panose="020F0502020204030204" pitchFamily="34" charset="0"/>
              </a:rPr>
              <a:t>Recién nacido no vivo.</a:t>
            </a:r>
          </a:p>
          <a:p>
            <a:r>
              <a:rPr lang="es-AR" sz="2000" b="1" dirty="0" smtClean="0">
                <a:solidFill>
                  <a:prstClr val="black"/>
                </a:solidFill>
                <a:latin typeface="Calibri" panose="020F0502020204030204" pitchFamily="34" charset="0"/>
              </a:rPr>
              <a:t> Ingreso de familiar al nacimiento.</a:t>
            </a:r>
          </a:p>
          <a:p>
            <a:r>
              <a:rPr lang="es-AR" sz="2000" b="1" dirty="0" smtClean="0">
                <a:solidFill>
                  <a:prstClr val="black"/>
                </a:solidFill>
                <a:latin typeface="Calibri" panose="020F0502020204030204" pitchFamily="34" charset="0"/>
              </a:rPr>
              <a:t>Comunicación de complicaciones y eventos adversos.</a:t>
            </a:r>
            <a:endParaRPr lang="es-AR" sz="2000" b="1" dirty="0">
              <a:solidFill>
                <a:prstClr val="black"/>
              </a:solidFill>
              <a:latin typeface="Calibri" panose="020F0502020204030204" pitchFamily="34" charset="0"/>
            </a:endParaRPr>
          </a:p>
          <a:p>
            <a:endParaRPr lang="es-ES" dirty="0"/>
          </a:p>
        </p:txBody>
      </p:sp>
      <p:pic>
        <p:nvPicPr>
          <p:cNvPr id="3074" name="Picture 2" descr="http://www.profesionalesenior.com.ar/img/45.jpg"/>
          <p:cNvPicPr>
            <a:picLocks noChangeAspect="1" noChangeArrowheads="1"/>
          </p:cNvPicPr>
          <p:nvPr/>
        </p:nvPicPr>
        <p:blipFill>
          <a:blip r:embed="rId2" cstate="print">
            <a:clrChange>
              <a:clrFrom>
                <a:srgbClr val="FFFFFF"/>
              </a:clrFrom>
              <a:clrTo>
                <a:srgbClr val="FFFFFF">
                  <a:alpha val="0"/>
                </a:srgbClr>
              </a:clrTo>
            </a:clrChange>
            <a:extLst/>
          </a:blip>
          <a:srcRect/>
          <a:stretch>
            <a:fillRect/>
          </a:stretch>
        </p:blipFill>
        <p:spPr bwMode="auto">
          <a:xfrm>
            <a:off x="10489169" y="6240853"/>
            <a:ext cx="1093231" cy="617147"/>
          </a:xfrm>
          <a:prstGeom prst="rect">
            <a:avLst/>
          </a:prstGeom>
          <a:noFill/>
          <a:effectLst>
            <a:outerShdw blurRad="50800" dist="50800" dir="5400000" algn="ctr" rotWithShape="0">
              <a:srgbClr val="000000">
                <a:alpha val="13000"/>
              </a:srgbClr>
            </a:outerShdw>
            <a:reflection stA="0" endPos="64000" dist="50800" dir="5400000" sy="-100000" algn="bl" rotWithShape="0"/>
          </a:effectLst>
          <a:extLst/>
        </p:spPr>
      </p:pic>
      <p:pic>
        <p:nvPicPr>
          <p:cNvPr id="3" name="Imagen 2"/>
          <p:cNvPicPr>
            <a:picLocks noChangeAspect="1"/>
          </p:cNvPicPr>
          <p:nvPr/>
        </p:nvPicPr>
        <p:blipFill>
          <a:blip r:embed="rId3"/>
          <a:stretch>
            <a:fillRect/>
          </a:stretch>
        </p:blipFill>
        <p:spPr>
          <a:xfrm>
            <a:off x="7221419" y="4297565"/>
            <a:ext cx="1792379" cy="1341236"/>
          </a:xfrm>
          <a:prstGeom prst="rect">
            <a:avLst/>
          </a:prstGeom>
        </p:spPr>
      </p:pic>
      <p:pic>
        <p:nvPicPr>
          <p:cNvPr id="5" name="Imagen 4"/>
          <p:cNvPicPr>
            <a:picLocks noChangeAspect="1"/>
          </p:cNvPicPr>
          <p:nvPr/>
        </p:nvPicPr>
        <p:blipFill>
          <a:blip r:embed="rId4"/>
          <a:stretch>
            <a:fillRect/>
          </a:stretch>
        </p:blipFill>
        <p:spPr>
          <a:xfrm>
            <a:off x="9668590" y="4007943"/>
            <a:ext cx="1437792" cy="1920480"/>
          </a:xfrm>
          <a:prstGeom prst="rect">
            <a:avLst/>
          </a:prstGeom>
        </p:spPr>
      </p:pic>
      <p:pic>
        <p:nvPicPr>
          <p:cNvPr id="6" name="Imagen 5"/>
          <p:cNvPicPr>
            <a:picLocks noChangeAspect="1"/>
          </p:cNvPicPr>
          <p:nvPr/>
        </p:nvPicPr>
        <p:blipFill>
          <a:blip r:embed="rId5"/>
          <a:stretch>
            <a:fillRect/>
          </a:stretch>
        </p:blipFill>
        <p:spPr>
          <a:xfrm>
            <a:off x="7666212" y="1296721"/>
            <a:ext cx="3369572" cy="2527179"/>
          </a:xfrm>
          <a:prstGeom prst="rect">
            <a:avLst/>
          </a:prstGeom>
        </p:spPr>
      </p:pic>
    </p:spTree>
    <p:extLst>
      <p:ext uri="{BB962C8B-B14F-4D97-AF65-F5344CB8AC3E}">
        <p14:creationId xmlns:p14="http://schemas.microsoft.com/office/powerpoint/2010/main" val="34636051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2" name="Rectangle 8"/>
          <p:cNvSpPr>
            <a:spLocks noGrp="1"/>
          </p:cNvSpPr>
          <p:nvPr>
            <p:ph sz="half" idx="2"/>
          </p:nvPr>
        </p:nvSpPr>
        <p:spPr>
          <a:xfrm>
            <a:off x="5951538" y="1515649"/>
            <a:ext cx="5096418" cy="4434214"/>
          </a:xfrm>
        </p:spPr>
        <p:txBody>
          <a:bodyPr>
            <a:normAutofit fontScale="92500" lnSpcReduction="20000"/>
          </a:bodyPr>
          <a:lstStyle/>
          <a:p>
            <a:pPr>
              <a:buFont typeface="Arial" charset="0"/>
              <a:buNone/>
            </a:pPr>
            <a:endParaRPr lang="es-AR" sz="2400" dirty="0"/>
          </a:p>
          <a:p>
            <a:pPr>
              <a:buFont typeface="Arial" charset="0"/>
              <a:buNone/>
            </a:pPr>
            <a:endParaRPr lang="es-AR" sz="2400" dirty="0"/>
          </a:p>
          <a:p>
            <a:r>
              <a:rPr lang="es-AR" sz="2400" b="1" dirty="0" smtClean="0"/>
              <a:t>Gestión </a:t>
            </a:r>
            <a:r>
              <a:rPr lang="es-AR" sz="2400" b="1" dirty="0"/>
              <a:t>de la valoración </a:t>
            </a:r>
            <a:r>
              <a:rPr lang="es-AR" sz="2400" b="1" dirty="0" smtClean="0"/>
              <a:t>pre-quirúrgica.</a:t>
            </a:r>
            <a:endParaRPr lang="es-AR" sz="2400" b="1" dirty="0"/>
          </a:p>
          <a:p>
            <a:r>
              <a:rPr lang="es-AR" sz="2400" b="1" dirty="0" smtClean="0"/>
              <a:t>Ingreso </a:t>
            </a:r>
            <a:r>
              <a:rPr lang="es-AR" sz="2400" b="1" dirty="0"/>
              <a:t>del personal al Área </a:t>
            </a:r>
            <a:r>
              <a:rPr lang="es-AR" sz="2400" b="1" dirty="0" smtClean="0"/>
              <a:t>quirúrgica.</a:t>
            </a:r>
            <a:endParaRPr lang="es-AR" sz="2400" b="1" dirty="0"/>
          </a:p>
          <a:p>
            <a:r>
              <a:rPr lang="es-AR" sz="2400" b="1" dirty="0" smtClean="0"/>
              <a:t>Ingreso </a:t>
            </a:r>
            <a:r>
              <a:rPr lang="es-AR" sz="2400" b="1" dirty="0"/>
              <a:t>de los </a:t>
            </a:r>
            <a:r>
              <a:rPr lang="es-AR" sz="2400" b="1" dirty="0" err="1"/>
              <a:t>Tec</a:t>
            </a:r>
            <a:r>
              <a:rPr lang="es-AR" sz="2400" b="1" dirty="0"/>
              <a:t>. </a:t>
            </a:r>
            <a:r>
              <a:rPr lang="es-AR" sz="2400" b="1" dirty="0" smtClean="0"/>
              <a:t>Radiólogos y profesionales ajenos </a:t>
            </a:r>
            <a:r>
              <a:rPr lang="es-AR" sz="2400" b="1" dirty="0"/>
              <a:t>al área </a:t>
            </a:r>
            <a:r>
              <a:rPr lang="es-AR" sz="2400" b="1" dirty="0" smtClean="0"/>
              <a:t>quirúrgica.</a:t>
            </a:r>
            <a:endParaRPr lang="es-AR" sz="2400" b="1" dirty="0"/>
          </a:p>
          <a:p>
            <a:r>
              <a:rPr lang="es-AR" sz="2400" b="1" dirty="0" smtClean="0"/>
              <a:t> Preparación </a:t>
            </a:r>
            <a:r>
              <a:rPr lang="es-AR" sz="2400" b="1" dirty="0"/>
              <a:t>del </a:t>
            </a:r>
            <a:r>
              <a:rPr lang="es-AR" sz="2400" b="1" dirty="0" smtClean="0"/>
              <a:t>quirófano seguro.</a:t>
            </a:r>
            <a:endParaRPr lang="es-AR" sz="2400" b="1" dirty="0"/>
          </a:p>
          <a:p>
            <a:r>
              <a:rPr lang="es-AR" sz="2400" b="1" dirty="0" smtClean="0"/>
              <a:t>Procedimientos </a:t>
            </a:r>
            <a:r>
              <a:rPr lang="es-AR" sz="2400" b="1" dirty="0"/>
              <a:t>asistenciales de enfermería y los relacionados con la seguridad del </a:t>
            </a:r>
            <a:r>
              <a:rPr lang="es-AR" sz="2400" b="1" dirty="0" smtClean="0"/>
              <a:t>paciente.</a:t>
            </a:r>
          </a:p>
          <a:p>
            <a:r>
              <a:rPr lang="es-AR" sz="2400" b="1" dirty="0"/>
              <a:t>Requisitos para la entrega de amputaciones</a:t>
            </a:r>
            <a:r>
              <a:rPr lang="es-AR" sz="2400" b="1" dirty="0" smtClean="0"/>
              <a:t>.</a:t>
            </a:r>
          </a:p>
          <a:p>
            <a:r>
              <a:rPr lang="es-AR" sz="2400" b="1" dirty="0" smtClean="0"/>
              <a:t>Desinfección del bloque quirúrgico.</a:t>
            </a:r>
            <a:endParaRPr lang="es-AR" sz="2400" b="1" dirty="0"/>
          </a:p>
          <a:p>
            <a:pPr>
              <a:buFont typeface="Arial" charset="0"/>
              <a:buNone/>
            </a:pPr>
            <a:endParaRPr lang="es-AR" sz="2400" b="1" dirty="0"/>
          </a:p>
          <a:p>
            <a:pPr>
              <a:buFont typeface="Arial" charset="0"/>
              <a:buNone/>
            </a:pPr>
            <a:endParaRPr lang="es-AR" sz="2400" dirty="0"/>
          </a:p>
          <a:p>
            <a:pPr>
              <a:buFont typeface="Arial" charset="0"/>
              <a:buNone/>
            </a:pPr>
            <a:endParaRPr lang="es-AR" sz="2400" dirty="0"/>
          </a:p>
          <a:p>
            <a:pPr>
              <a:buFont typeface="Arial" charset="0"/>
              <a:buNone/>
            </a:pPr>
            <a:endParaRPr lang="es-AR" sz="2400" dirty="0"/>
          </a:p>
          <a:p>
            <a:pPr>
              <a:buFont typeface="Arial" charset="0"/>
              <a:buNone/>
            </a:pPr>
            <a:endParaRPr lang="en-US" sz="2400" dirty="0"/>
          </a:p>
        </p:txBody>
      </p:sp>
      <p:pic>
        <p:nvPicPr>
          <p:cNvPr id="31756" name="Picture 12" descr="IMG-20161021-WA00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6246" y="2193392"/>
            <a:ext cx="3346275" cy="37564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www.profesionalesenior.com.ar/img/45.jpg"/>
          <p:cNvPicPr>
            <a:picLocks noChangeAspect="1" noChangeArrowheads="1"/>
          </p:cNvPicPr>
          <p:nvPr/>
        </p:nvPicPr>
        <p:blipFill>
          <a:blip r:embed="rId3" cstate="print">
            <a:clrChange>
              <a:clrFrom>
                <a:srgbClr val="FFFFFF"/>
              </a:clrFrom>
              <a:clrTo>
                <a:srgbClr val="FFFFFF">
                  <a:alpha val="0"/>
                </a:srgbClr>
              </a:clrTo>
            </a:clrChange>
            <a:extLst/>
          </a:blip>
          <a:srcRect/>
          <a:stretch>
            <a:fillRect/>
          </a:stretch>
        </p:blipFill>
        <p:spPr bwMode="auto">
          <a:xfrm>
            <a:off x="9732980" y="6237312"/>
            <a:ext cx="1099504" cy="620688"/>
          </a:xfrm>
          <a:prstGeom prst="rect">
            <a:avLst/>
          </a:prstGeom>
          <a:noFill/>
          <a:effectLst>
            <a:outerShdw blurRad="50800" dist="50800" dir="5400000" algn="ctr" rotWithShape="0">
              <a:srgbClr val="000000">
                <a:alpha val="13000"/>
              </a:srgbClr>
            </a:outerShdw>
            <a:reflection stA="0" endPos="64000" dist="50800" dir="5400000" sy="-100000" algn="bl" rotWithShape="0"/>
          </a:effectLst>
          <a:extLst/>
        </p:spPr>
      </p:pic>
      <p:pic>
        <p:nvPicPr>
          <p:cNvPr id="2" name="Imagen 1"/>
          <p:cNvPicPr>
            <a:picLocks noChangeAspect="1"/>
          </p:cNvPicPr>
          <p:nvPr/>
        </p:nvPicPr>
        <p:blipFill>
          <a:blip r:embed="rId4"/>
          <a:stretch>
            <a:fillRect/>
          </a:stretch>
        </p:blipFill>
        <p:spPr>
          <a:xfrm>
            <a:off x="524773" y="454975"/>
            <a:ext cx="11217612" cy="1213209"/>
          </a:xfrm>
          <a:prstGeom prst="rect">
            <a:avLst/>
          </a:prstGeom>
        </p:spPr>
      </p:pic>
    </p:spTree>
    <p:extLst>
      <p:ext uri="{BB962C8B-B14F-4D97-AF65-F5344CB8AC3E}">
        <p14:creationId xmlns:p14="http://schemas.microsoft.com/office/powerpoint/2010/main" val="35260257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668794" y="592941"/>
            <a:ext cx="3188484" cy="1914310"/>
          </a:xfrm>
          <a:prstGeom prst="rect">
            <a:avLst/>
          </a:prstGeom>
        </p:spPr>
      </p:pic>
      <p:pic>
        <p:nvPicPr>
          <p:cNvPr id="4" name="Imagen 3"/>
          <p:cNvPicPr>
            <a:picLocks noChangeAspect="1"/>
          </p:cNvPicPr>
          <p:nvPr/>
        </p:nvPicPr>
        <p:blipFill>
          <a:blip r:embed="rId3"/>
          <a:stretch>
            <a:fillRect/>
          </a:stretch>
        </p:blipFill>
        <p:spPr>
          <a:xfrm>
            <a:off x="7959772" y="495948"/>
            <a:ext cx="3350583" cy="2011303"/>
          </a:xfrm>
          <a:prstGeom prst="rect">
            <a:avLst/>
          </a:prstGeom>
        </p:spPr>
      </p:pic>
      <p:pic>
        <p:nvPicPr>
          <p:cNvPr id="5" name="Imagen 4"/>
          <p:cNvPicPr>
            <a:picLocks noChangeAspect="1"/>
          </p:cNvPicPr>
          <p:nvPr/>
        </p:nvPicPr>
        <p:blipFill>
          <a:blip r:embed="rId4"/>
          <a:stretch>
            <a:fillRect/>
          </a:stretch>
        </p:blipFill>
        <p:spPr>
          <a:xfrm>
            <a:off x="926462" y="2892169"/>
            <a:ext cx="2518196" cy="3355902"/>
          </a:xfrm>
          <a:prstGeom prst="rect">
            <a:avLst/>
          </a:prstGeom>
        </p:spPr>
      </p:pic>
      <p:pic>
        <p:nvPicPr>
          <p:cNvPr id="6" name="Imagen 5"/>
          <p:cNvPicPr>
            <a:picLocks noChangeAspect="1"/>
          </p:cNvPicPr>
          <p:nvPr/>
        </p:nvPicPr>
        <p:blipFill>
          <a:blip r:embed="rId5"/>
          <a:stretch>
            <a:fillRect/>
          </a:stretch>
        </p:blipFill>
        <p:spPr>
          <a:xfrm>
            <a:off x="8387813" y="2779434"/>
            <a:ext cx="2494500" cy="3319454"/>
          </a:xfrm>
          <a:prstGeom prst="rect">
            <a:avLst/>
          </a:prstGeom>
        </p:spPr>
      </p:pic>
      <p:pic>
        <p:nvPicPr>
          <p:cNvPr id="7" name="Imagen 6"/>
          <p:cNvPicPr>
            <a:picLocks noChangeAspect="1"/>
          </p:cNvPicPr>
          <p:nvPr/>
        </p:nvPicPr>
        <p:blipFill>
          <a:blip r:embed="rId6"/>
          <a:stretch>
            <a:fillRect/>
          </a:stretch>
        </p:blipFill>
        <p:spPr>
          <a:xfrm>
            <a:off x="10433755" y="4761319"/>
            <a:ext cx="1076794" cy="1434231"/>
          </a:xfrm>
          <a:prstGeom prst="rect">
            <a:avLst/>
          </a:prstGeom>
        </p:spPr>
      </p:pic>
      <p:pic>
        <p:nvPicPr>
          <p:cNvPr id="8" name="Imagen 7"/>
          <p:cNvPicPr>
            <a:picLocks noChangeAspect="1"/>
          </p:cNvPicPr>
          <p:nvPr/>
        </p:nvPicPr>
        <p:blipFill>
          <a:blip r:embed="rId7"/>
          <a:stretch>
            <a:fillRect/>
          </a:stretch>
        </p:blipFill>
        <p:spPr>
          <a:xfrm>
            <a:off x="4182692" y="1480917"/>
            <a:ext cx="3467086" cy="4617971"/>
          </a:xfrm>
          <a:prstGeom prst="rect">
            <a:avLst/>
          </a:prstGeom>
        </p:spPr>
      </p:pic>
      <p:sp>
        <p:nvSpPr>
          <p:cNvPr id="10" name="Rectángulo 9"/>
          <p:cNvSpPr/>
          <p:nvPr/>
        </p:nvSpPr>
        <p:spPr>
          <a:xfrm>
            <a:off x="4182692" y="300625"/>
            <a:ext cx="3570919" cy="9645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400" b="1" dirty="0" smtClean="0">
                <a:solidFill>
                  <a:schemeClr val="tx1"/>
                </a:solidFill>
              </a:rPr>
              <a:t>CAMBIOS EDILICIOS Y EQUIPAMIENTOS</a:t>
            </a:r>
            <a:endParaRPr lang="es-AR" sz="2400" b="1" dirty="0">
              <a:solidFill>
                <a:schemeClr val="tx1"/>
              </a:solidFill>
            </a:endParaRPr>
          </a:p>
        </p:txBody>
      </p:sp>
    </p:spTree>
    <p:extLst>
      <p:ext uri="{BB962C8B-B14F-4D97-AF65-F5344CB8AC3E}">
        <p14:creationId xmlns:p14="http://schemas.microsoft.com/office/powerpoint/2010/main" val="12393659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8138532" y="1985886"/>
            <a:ext cx="2891356" cy="3855141"/>
          </a:xfrm>
          <a:prstGeom prst="rect">
            <a:avLst/>
          </a:prstGeom>
        </p:spPr>
      </p:pic>
      <p:pic>
        <p:nvPicPr>
          <p:cNvPr id="4" name="Imagen 3"/>
          <p:cNvPicPr>
            <a:picLocks noChangeAspect="1"/>
          </p:cNvPicPr>
          <p:nvPr/>
        </p:nvPicPr>
        <p:blipFill>
          <a:blip r:embed="rId3"/>
          <a:stretch>
            <a:fillRect/>
          </a:stretch>
        </p:blipFill>
        <p:spPr>
          <a:xfrm>
            <a:off x="4499208" y="2080352"/>
            <a:ext cx="2820506" cy="3760675"/>
          </a:xfrm>
          <a:prstGeom prst="rect">
            <a:avLst/>
          </a:prstGeom>
        </p:spPr>
      </p:pic>
      <p:pic>
        <p:nvPicPr>
          <p:cNvPr id="5" name="Imagen 4"/>
          <p:cNvPicPr>
            <a:picLocks noChangeAspect="1"/>
          </p:cNvPicPr>
          <p:nvPr/>
        </p:nvPicPr>
        <p:blipFill>
          <a:blip r:embed="rId4"/>
          <a:stretch>
            <a:fillRect/>
          </a:stretch>
        </p:blipFill>
        <p:spPr>
          <a:xfrm>
            <a:off x="574697" y="653765"/>
            <a:ext cx="10516511" cy="1426588"/>
          </a:xfrm>
          <a:prstGeom prst="rect">
            <a:avLst/>
          </a:prstGeom>
        </p:spPr>
      </p:pic>
      <p:pic>
        <p:nvPicPr>
          <p:cNvPr id="6" name="Imagen 5"/>
          <p:cNvPicPr>
            <a:picLocks noChangeAspect="1"/>
          </p:cNvPicPr>
          <p:nvPr/>
        </p:nvPicPr>
        <p:blipFill>
          <a:blip r:embed="rId5"/>
          <a:stretch>
            <a:fillRect/>
          </a:stretch>
        </p:blipFill>
        <p:spPr>
          <a:xfrm>
            <a:off x="322144" y="2502109"/>
            <a:ext cx="3767655" cy="2822693"/>
          </a:xfrm>
          <a:prstGeom prst="rect">
            <a:avLst/>
          </a:prstGeom>
        </p:spPr>
      </p:pic>
    </p:spTree>
    <p:extLst>
      <p:ext uri="{BB962C8B-B14F-4D97-AF65-F5344CB8AC3E}">
        <p14:creationId xmlns:p14="http://schemas.microsoft.com/office/powerpoint/2010/main" val="38656452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865468" y="1489795"/>
            <a:ext cx="4749196" cy="4749196"/>
          </a:xfrm>
          <a:prstGeom prst="rect">
            <a:avLst/>
          </a:prstGeom>
        </p:spPr>
      </p:pic>
      <p:pic>
        <p:nvPicPr>
          <p:cNvPr id="3" name="Imagen 2"/>
          <p:cNvPicPr>
            <a:picLocks noChangeAspect="1"/>
          </p:cNvPicPr>
          <p:nvPr/>
        </p:nvPicPr>
        <p:blipFill>
          <a:blip r:embed="rId3"/>
          <a:stretch>
            <a:fillRect/>
          </a:stretch>
        </p:blipFill>
        <p:spPr>
          <a:xfrm>
            <a:off x="6332912" y="1489795"/>
            <a:ext cx="4737003" cy="4749196"/>
          </a:xfrm>
          <a:prstGeom prst="rect">
            <a:avLst/>
          </a:prstGeom>
        </p:spPr>
      </p:pic>
      <p:pic>
        <p:nvPicPr>
          <p:cNvPr id="4" name="Imagen 3"/>
          <p:cNvPicPr>
            <a:picLocks noChangeAspect="1"/>
          </p:cNvPicPr>
          <p:nvPr/>
        </p:nvPicPr>
        <p:blipFill>
          <a:blip r:embed="rId4"/>
          <a:stretch>
            <a:fillRect/>
          </a:stretch>
        </p:blipFill>
        <p:spPr>
          <a:xfrm>
            <a:off x="553404" y="323235"/>
            <a:ext cx="10516511" cy="1426588"/>
          </a:xfrm>
          <a:prstGeom prst="rect">
            <a:avLst/>
          </a:prstGeom>
        </p:spPr>
      </p:pic>
    </p:spTree>
    <p:extLst>
      <p:ext uri="{BB962C8B-B14F-4D97-AF65-F5344CB8AC3E}">
        <p14:creationId xmlns:p14="http://schemas.microsoft.com/office/powerpoint/2010/main" val="9579355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z="4000" b="1" dirty="0" smtClean="0"/>
              <a:t>Departamento y Zona de Influencia (mas de  600.000 </a:t>
            </a:r>
            <a:r>
              <a:rPr lang="es-ES" sz="4000" b="1" dirty="0" err="1" smtClean="0"/>
              <a:t>hab</a:t>
            </a:r>
            <a:r>
              <a:rPr lang="es-ES" sz="4000" b="1" dirty="0" smtClean="0"/>
              <a:t>.</a:t>
            </a:r>
            <a:r>
              <a:rPr lang="es-ES" sz="4000" dirty="0" smtClean="0"/>
              <a:t>)</a:t>
            </a:r>
            <a:endParaRPr lang="es-ES" sz="4000" dirty="0"/>
          </a:p>
        </p:txBody>
      </p:sp>
      <p:pic>
        <p:nvPicPr>
          <p:cNvPr id="6" name="Picture 2" descr="Resultado de imagen de imagenes del departamento rio cuarto provincia de cordoba"/>
          <p:cNvPicPr>
            <a:picLocks noGrp="1" noChangeAspect="1" noChangeArrowheads="1"/>
          </p:cNvPicPr>
          <p:nvPr>
            <p:ph sz="half" idx="1"/>
          </p:nvPr>
        </p:nvPicPr>
        <p:blipFill>
          <a:blip r:embed="rId2" cstate="print"/>
          <a:srcRect/>
          <a:stretch>
            <a:fillRect/>
          </a:stretch>
        </p:blipFill>
        <p:spPr bwMode="auto">
          <a:xfrm>
            <a:off x="1477347" y="1956589"/>
            <a:ext cx="4265799" cy="4026767"/>
          </a:xfrm>
          <a:prstGeom prst="rect">
            <a:avLst/>
          </a:prstGeom>
          <a:noFill/>
        </p:spPr>
      </p:pic>
      <p:sp>
        <p:nvSpPr>
          <p:cNvPr id="4" name="3 Marcador de contenido"/>
          <p:cNvSpPr>
            <a:spLocks noGrp="1"/>
          </p:cNvSpPr>
          <p:nvPr>
            <p:ph sz="half" idx="2"/>
          </p:nvPr>
        </p:nvSpPr>
        <p:spPr>
          <a:xfrm>
            <a:off x="6192011" y="1916832"/>
            <a:ext cx="5080000" cy="4114800"/>
          </a:xfrm>
        </p:spPr>
        <p:txBody>
          <a:bodyPr/>
          <a:lstStyle/>
          <a:p>
            <a:r>
              <a:rPr lang="es-ES" sz="2400" b="1" dirty="0" smtClean="0"/>
              <a:t>Departamentos:</a:t>
            </a:r>
          </a:p>
          <a:p>
            <a:pPr>
              <a:buNone/>
            </a:pPr>
            <a:r>
              <a:rPr lang="es-ES" sz="2400" b="1" dirty="0" smtClean="0"/>
              <a:t>     Gral. Roca.</a:t>
            </a:r>
          </a:p>
          <a:p>
            <a:pPr>
              <a:buNone/>
            </a:pPr>
            <a:r>
              <a:rPr lang="es-ES" sz="2400" b="1" dirty="0" smtClean="0"/>
              <a:t>     Sáenz Peña.</a:t>
            </a:r>
          </a:p>
          <a:p>
            <a:pPr>
              <a:buNone/>
            </a:pPr>
            <a:r>
              <a:rPr lang="es-ES" sz="2400" b="1" dirty="0" smtClean="0"/>
              <a:t>     Marcos Juárez.</a:t>
            </a:r>
          </a:p>
          <a:p>
            <a:pPr>
              <a:buNone/>
            </a:pPr>
            <a:r>
              <a:rPr lang="es-ES" sz="2400" b="1" dirty="0" smtClean="0"/>
              <a:t>     Juárez </a:t>
            </a:r>
            <a:r>
              <a:rPr lang="es-ES" sz="2400" b="1" dirty="0" err="1" smtClean="0"/>
              <a:t>Celman</a:t>
            </a:r>
            <a:r>
              <a:rPr lang="es-ES" sz="2400" b="1" dirty="0" smtClean="0"/>
              <a:t>.</a:t>
            </a:r>
          </a:p>
          <a:p>
            <a:pPr>
              <a:buNone/>
            </a:pPr>
            <a:r>
              <a:rPr lang="es-ES" sz="2400" b="1" dirty="0" smtClean="0"/>
              <a:t>     Unión.</a:t>
            </a:r>
          </a:p>
          <a:p>
            <a:r>
              <a:rPr lang="es-ES" sz="2400" b="1" dirty="0" smtClean="0"/>
              <a:t>Otras provincias: </a:t>
            </a:r>
          </a:p>
          <a:p>
            <a:pPr>
              <a:buNone/>
            </a:pPr>
            <a:r>
              <a:rPr lang="es-ES" sz="2400" b="1" dirty="0" smtClean="0"/>
              <a:t>     San Luis</a:t>
            </a:r>
          </a:p>
          <a:p>
            <a:pPr>
              <a:buNone/>
            </a:pPr>
            <a:r>
              <a:rPr lang="es-ES" sz="2400" b="1" dirty="0" smtClean="0"/>
              <a:t>     La pampa</a:t>
            </a:r>
          </a:p>
          <a:p>
            <a:pPr>
              <a:buNone/>
            </a:pPr>
            <a:endParaRPr lang="es-ES" dirty="0"/>
          </a:p>
        </p:txBody>
      </p:sp>
      <p:sp>
        <p:nvSpPr>
          <p:cNvPr id="8" name="7 Elipse"/>
          <p:cNvSpPr/>
          <p:nvPr/>
        </p:nvSpPr>
        <p:spPr>
          <a:xfrm>
            <a:off x="2285973" y="3857628"/>
            <a:ext cx="2476517" cy="150019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Picture 10" descr="Resultado de imagen para logo instituto medico rio cuarto"/>
          <p:cNvPicPr>
            <a:picLocks noChangeAspect="1" noChangeArrowheads="1"/>
          </p:cNvPicPr>
          <p:nvPr/>
        </p:nvPicPr>
        <p:blipFill>
          <a:blip r:embed="rId3" cstate="print"/>
          <a:srcRect/>
          <a:stretch>
            <a:fillRect/>
          </a:stretch>
        </p:blipFill>
        <p:spPr bwMode="auto">
          <a:xfrm>
            <a:off x="10032437" y="5949281"/>
            <a:ext cx="1440160" cy="609745"/>
          </a:xfrm>
          <a:prstGeom prst="rect">
            <a:avLst/>
          </a:prstGeom>
          <a:noFill/>
        </p:spPr>
      </p:pic>
      <p:pic>
        <p:nvPicPr>
          <p:cNvPr id="3" name="Imagen 2"/>
          <p:cNvPicPr>
            <a:picLocks noChangeAspect="1"/>
          </p:cNvPicPr>
          <p:nvPr/>
        </p:nvPicPr>
        <p:blipFill>
          <a:blip r:embed="rId4"/>
          <a:stretch>
            <a:fillRect/>
          </a:stretch>
        </p:blipFill>
        <p:spPr>
          <a:xfrm>
            <a:off x="2576810" y="3964797"/>
            <a:ext cx="2285973" cy="128586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endParaRPr lang="es-AR" dirty="0"/>
          </a:p>
        </p:txBody>
      </p:sp>
      <p:pic>
        <p:nvPicPr>
          <p:cNvPr id="4" name="Imagen 3"/>
          <p:cNvPicPr>
            <a:picLocks noChangeAspect="1"/>
          </p:cNvPicPr>
          <p:nvPr/>
        </p:nvPicPr>
        <p:blipFill>
          <a:blip r:embed="rId2"/>
          <a:stretch>
            <a:fillRect/>
          </a:stretch>
        </p:blipFill>
        <p:spPr>
          <a:xfrm>
            <a:off x="637784" y="2179969"/>
            <a:ext cx="6787214" cy="3822685"/>
          </a:xfrm>
          <a:prstGeom prst="rect">
            <a:avLst/>
          </a:prstGeom>
        </p:spPr>
      </p:pic>
      <p:pic>
        <p:nvPicPr>
          <p:cNvPr id="6" name="Imagen 5"/>
          <p:cNvPicPr>
            <a:picLocks noChangeAspect="1"/>
          </p:cNvPicPr>
          <p:nvPr/>
        </p:nvPicPr>
        <p:blipFill>
          <a:blip r:embed="rId3"/>
          <a:stretch>
            <a:fillRect/>
          </a:stretch>
        </p:blipFill>
        <p:spPr>
          <a:xfrm>
            <a:off x="6707687" y="2593128"/>
            <a:ext cx="4528159" cy="2996368"/>
          </a:xfrm>
          <a:prstGeom prst="rect">
            <a:avLst/>
          </a:prstGeom>
        </p:spPr>
      </p:pic>
      <p:pic>
        <p:nvPicPr>
          <p:cNvPr id="7" name="Imagen 6"/>
          <p:cNvPicPr>
            <a:picLocks noChangeAspect="1"/>
          </p:cNvPicPr>
          <p:nvPr/>
        </p:nvPicPr>
        <p:blipFill>
          <a:blip r:embed="rId4"/>
          <a:stretch>
            <a:fillRect/>
          </a:stretch>
        </p:blipFill>
        <p:spPr>
          <a:xfrm>
            <a:off x="1145219" y="369630"/>
            <a:ext cx="10516511" cy="1426588"/>
          </a:xfrm>
          <a:prstGeom prst="rect">
            <a:avLst/>
          </a:prstGeom>
        </p:spPr>
      </p:pic>
    </p:spTree>
    <p:extLst>
      <p:ext uri="{BB962C8B-B14F-4D97-AF65-F5344CB8AC3E}">
        <p14:creationId xmlns:p14="http://schemas.microsoft.com/office/powerpoint/2010/main" val="4483662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4" descr="IMG-20161019-WA006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3667" y="4232576"/>
            <a:ext cx="1926317" cy="2193453"/>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p:cNvSpPr>
          <p:nvPr/>
        </p:nvSpPr>
        <p:spPr bwMode="auto">
          <a:xfrm>
            <a:off x="1405515" y="247886"/>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r>
              <a:rPr lang="x-none" sz="4400" dirty="0">
                <a:latin typeface="+mj-lt"/>
                <a:ea typeface="+mj-ea"/>
                <a:cs typeface="+mj-cs"/>
              </a:rPr>
              <a:t>CAPACITACIÓN  </a:t>
            </a:r>
            <a:r>
              <a:rPr lang="x-none" sz="4400" dirty="0" smtClean="0">
                <a:latin typeface="+mj-lt"/>
                <a:ea typeface="+mj-ea"/>
                <a:cs typeface="+mj-cs"/>
              </a:rPr>
              <a:t>RECURSOS </a:t>
            </a:r>
            <a:r>
              <a:rPr lang="x-none" sz="4400" dirty="0">
                <a:latin typeface="+mj-lt"/>
                <a:ea typeface="+mj-ea"/>
                <a:cs typeface="+mj-cs"/>
              </a:rPr>
              <a:t>HUMANOS</a:t>
            </a:r>
            <a:endParaRPr lang="es-AR" sz="4400" dirty="0">
              <a:latin typeface="+mj-lt"/>
              <a:ea typeface="+mj-ea"/>
              <a:cs typeface="+mj-cs"/>
            </a:endParaRPr>
          </a:p>
        </p:txBody>
      </p:sp>
      <p:sp>
        <p:nvSpPr>
          <p:cNvPr id="40967" name="Rectangle 7"/>
          <p:cNvSpPr>
            <a:spLocks noGrp="1"/>
          </p:cNvSpPr>
          <p:nvPr>
            <p:ph type="body" sz="half" idx="1"/>
          </p:nvPr>
        </p:nvSpPr>
        <p:spPr>
          <a:xfrm>
            <a:off x="1050458" y="1434998"/>
            <a:ext cx="3329117" cy="2753466"/>
          </a:xfrm>
        </p:spPr>
        <p:txBody>
          <a:bodyPr>
            <a:normAutofit fontScale="77500" lnSpcReduction="20000"/>
          </a:bodyPr>
          <a:lstStyle/>
          <a:p>
            <a:r>
              <a:rPr lang="es-AR" sz="2400" dirty="0" smtClean="0"/>
              <a:t>Capacitación sobre el uso de matafuegos.</a:t>
            </a:r>
          </a:p>
          <a:p>
            <a:r>
              <a:rPr lang="es-AR" sz="2400" dirty="0" smtClean="0"/>
              <a:t>Simulacro de plan de evacuación</a:t>
            </a:r>
          </a:p>
          <a:p>
            <a:r>
              <a:rPr lang="es-AR" sz="2400" dirty="0" smtClean="0"/>
              <a:t>Actualización RCP.</a:t>
            </a:r>
          </a:p>
          <a:p>
            <a:r>
              <a:rPr lang="es-AR" sz="2400" dirty="0" smtClean="0"/>
              <a:t>Comunicación efectiva y oportuna.</a:t>
            </a:r>
          </a:p>
          <a:p>
            <a:r>
              <a:rPr lang="es-AR" sz="2400" dirty="0" smtClean="0"/>
              <a:t>Manejo de nueva tecnología.</a:t>
            </a:r>
          </a:p>
          <a:p>
            <a:r>
              <a:rPr lang="es-AR" sz="2400" dirty="0" smtClean="0"/>
              <a:t>Derechos y deberes de los pacientes.</a:t>
            </a:r>
            <a:endParaRPr lang="en-US" sz="2400" dirty="0" smtClean="0"/>
          </a:p>
        </p:txBody>
      </p:sp>
      <p:pic>
        <p:nvPicPr>
          <p:cNvPr id="5" name="Picture 2" descr="http://www.profesionalesenior.com.ar/img/45.jpg"/>
          <p:cNvPicPr>
            <a:picLocks noChangeAspect="1" noChangeArrowheads="1"/>
          </p:cNvPicPr>
          <p:nvPr/>
        </p:nvPicPr>
        <p:blipFill>
          <a:blip r:embed="rId3" cstate="print">
            <a:clrChange>
              <a:clrFrom>
                <a:srgbClr val="FFFFFF"/>
              </a:clrFrom>
              <a:clrTo>
                <a:srgbClr val="FFFFFF">
                  <a:alpha val="0"/>
                </a:srgbClr>
              </a:clrTo>
            </a:clrChange>
            <a:extLst/>
          </a:blip>
          <a:srcRect/>
          <a:stretch>
            <a:fillRect/>
          </a:stretch>
        </p:blipFill>
        <p:spPr bwMode="auto">
          <a:xfrm>
            <a:off x="9477866" y="6093296"/>
            <a:ext cx="1354618" cy="764704"/>
          </a:xfrm>
          <a:prstGeom prst="rect">
            <a:avLst/>
          </a:prstGeom>
          <a:noFill/>
          <a:effectLst>
            <a:outerShdw blurRad="50800" dist="50800" dir="5400000" algn="ctr" rotWithShape="0">
              <a:srgbClr val="000000">
                <a:alpha val="13000"/>
              </a:srgbClr>
            </a:outerShdw>
            <a:reflection stA="0" endPos="64000" dist="50800" dir="5400000" sy="-100000" algn="bl" rotWithShape="0"/>
          </a:effectLst>
          <a:extLst/>
        </p:spPr>
      </p:pic>
      <p:pic>
        <p:nvPicPr>
          <p:cNvPr id="3" name="Imagen 2"/>
          <p:cNvPicPr>
            <a:picLocks noChangeAspect="1"/>
          </p:cNvPicPr>
          <p:nvPr/>
        </p:nvPicPr>
        <p:blipFill>
          <a:blip r:embed="rId4"/>
          <a:stretch>
            <a:fillRect/>
          </a:stretch>
        </p:blipFill>
        <p:spPr>
          <a:xfrm>
            <a:off x="6460756" y="4232576"/>
            <a:ext cx="1974073" cy="2221952"/>
          </a:xfrm>
          <a:prstGeom prst="rect">
            <a:avLst/>
          </a:prstGeom>
        </p:spPr>
      </p:pic>
      <p:pic>
        <p:nvPicPr>
          <p:cNvPr id="4" name="Imagen 3"/>
          <p:cNvPicPr>
            <a:picLocks noChangeAspect="1"/>
          </p:cNvPicPr>
          <p:nvPr/>
        </p:nvPicPr>
        <p:blipFill>
          <a:blip r:embed="rId5"/>
          <a:stretch>
            <a:fillRect/>
          </a:stretch>
        </p:blipFill>
        <p:spPr>
          <a:xfrm>
            <a:off x="2948288" y="4232576"/>
            <a:ext cx="2862575" cy="2141550"/>
          </a:xfrm>
          <a:prstGeom prst="rect">
            <a:avLst/>
          </a:prstGeom>
        </p:spPr>
      </p:pic>
      <p:pic>
        <p:nvPicPr>
          <p:cNvPr id="7" name="Imagen 6"/>
          <p:cNvPicPr>
            <a:picLocks noChangeAspect="1"/>
          </p:cNvPicPr>
          <p:nvPr/>
        </p:nvPicPr>
        <p:blipFill>
          <a:blip r:embed="rId6"/>
          <a:stretch>
            <a:fillRect/>
          </a:stretch>
        </p:blipFill>
        <p:spPr>
          <a:xfrm>
            <a:off x="8909721" y="1183861"/>
            <a:ext cx="2981202" cy="5291787"/>
          </a:xfrm>
          <a:prstGeom prst="rect">
            <a:avLst/>
          </a:prstGeom>
        </p:spPr>
      </p:pic>
      <p:pic>
        <p:nvPicPr>
          <p:cNvPr id="8" name="Imagen 7"/>
          <p:cNvPicPr>
            <a:picLocks noChangeAspect="1"/>
          </p:cNvPicPr>
          <p:nvPr/>
        </p:nvPicPr>
        <p:blipFill>
          <a:blip r:embed="rId7"/>
          <a:stretch>
            <a:fillRect/>
          </a:stretch>
        </p:blipFill>
        <p:spPr>
          <a:xfrm>
            <a:off x="6181793" y="1390886"/>
            <a:ext cx="2531997" cy="2494305"/>
          </a:xfrm>
          <a:prstGeom prst="rect">
            <a:avLst/>
          </a:prstGeom>
        </p:spPr>
      </p:pic>
    </p:spTree>
    <p:extLst>
      <p:ext uri="{BB962C8B-B14F-4D97-AF65-F5344CB8AC3E}">
        <p14:creationId xmlns:p14="http://schemas.microsoft.com/office/powerpoint/2010/main" val="17173543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p:cNvSpPr>
          <p:nvPr>
            <p:ph type="title"/>
          </p:nvPr>
        </p:nvSpPr>
        <p:spPr/>
        <p:txBody>
          <a:bodyPr>
            <a:normAutofit/>
          </a:bodyPr>
          <a:lstStyle/>
          <a:p>
            <a:r>
              <a:rPr lang="es-AR" b="1" dirty="0"/>
              <a:t>PROBLEMAS DE MAYOR IMPORTANCIA  CAMBIO </a:t>
            </a:r>
            <a:r>
              <a:rPr lang="es-AR" b="1" dirty="0" smtClean="0"/>
              <a:t>CULTURAL (BLOQUE QUIRURGICO)</a:t>
            </a:r>
            <a:endParaRPr lang="en-US" b="1" dirty="0"/>
          </a:p>
        </p:txBody>
      </p:sp>
      <p:sp>
        <p:nvSpPr>
          <p:cNvPr id="27651" name="Rectangle 3"/>
          <p:cNvSpPr>
            <a:spLocks noGrp="1"/>
          </p:cNvSpPr>
          <p:nvPr>
            <p:ph type="body" idx="1"/>
          </p:nvPr>
        </p:nvSpPr>
        <p:spPr>
          <a:xfrm>
            <a:off x="2042864" y="1600201"/>
            <a:ext cx="8229600" cy="4525963"/>
          </a:xfrm>
        </p:spPr>
        <p:txBody>
          <a:bodyPr>
            <a:normAutofit fontScale="92500" lnSpcReduction="10000"/>
          </a:bodyPr>
          <a:lstStyle/>
          <a:p>
            <a:endParaRPr lang="es-AR" dirty="0" smtClean="0"/>
          </a:p>
          <a:p>
            <a:r>
              <a:rPr lang="es-AR" b="1" dirty="0" smtClean="0"/>
              <a:t>Choque generacional.</a:t>
            </a:r>
          </a:p>
          <a:p>
            <a:r>
              <a:rPr lang="es-AR" b="1" dirty="0" smtClean="0"/>
              <a:t>Enfermeras empíricas.</a:t>
            </a:r>
          </a:p>
          <a:p>
            <a:r>
              <a:rPr lang="es-AR" b="1" dirty="0" smtClean="0"/>
              <a:t>Instrumentadoras sin experiencia.</a:t>
            </a:r>
          </a:p>
          <a:p>
            <a:r>
              <a:rPr lang="es-AR" b="1" dirty="0" smtClean="0"/>
              <a:t>Pensamiento hegemónico del médico.</a:t>
            </a:r>
          </a:p>
          <a:p>
            <a:r>
              <a:rPr lang="es-AR" b="1" dirty="0" smtClean="0"/>
              <a:t> Hábitos quirúrgicos inadecuados.</a:t>
            </a:r>
          </a:p>
          <a:p>
            <a:r>
              <a:rPr lang="es-AR" b="1" dirty="0" smtClean="0"/>
              <a:t>Educar a los  médicos residentes.</a:t>
            </a:r>
          </a:p>
          <a:p>
            <a:r>
              <a:rPr lang="es-AR" b="1" dirty="0" smtClean="0"/>
              <a:t>Respetar las normas para ingresar al área.</a:t>
            </a:r>
          </a:p>
          <a:p>
            <a:r>
              <a:rPr lang="es-AR" b="1" dirty="0" smtClean="0"/>
              <a:t>Uso de elementos de bioseguridad.</a:t>
            </a:r>
          </a:p>
          <a:p>
            <a:r>
              <a:rPr lang="es-AR" b="1" dirty="0" smtClean="0"/>
              <a:t>Otros.</a:t>
            </a:r>
          </a:p>
          <a:p>
            <a:pPr>
              <a:buFont typeface="Arial" charset="0"/>
              <a:buNone/>
            </a:pPr>
            <a:endParaRPr lang="es-AR" dirty="0" smtClean="0"/>
          </a:p>
          <a:p>
            <a:endParaRPr lang="es-AR" dirty="0" smtClean="0"/>
          </a:p>
          <a:p>
            <a:endParaRPr lang="es-AR" dirty="0" smtClean="0"/>
          </a:p>
          <a:p>
            <a:pPr>
              <a:buFont typeface="Arial" charset="0"/>
              <a:buNone/>
            </a:pPr>
            <a:endParaRPr lang="es-AR" dirty="0" smtClean="0"/>
          </a:p>
          <a:p>
            <a:endParaRPr lang="es-AR" dirty="0" smtClean="0"/>
          </a:p>
          <a:p>
            <a:endParaRPr lang="en-US" dirty="0" smtClean="0"/>
          </a:p>
        </p:txBody>
      </p:sp>
      <p:pic>
        <p:nvPicPr>
          <p:cNvPr id="4" name="Picture 2" descr="http://www.profesionalesenior.com.ar/img/45.jpg"/>
          <p:cNvPicPr>
            <a:picLocks noChangeAspect="1" noChangeArrowheads="1"/>
          </p:cNvPicPr>
          <p:nvPr/>
        </p:nvPicPr>
        <p:blipFill>
          <a:blip r:embed="rId2" cstate="print">
            <a:clrChange>
              <a:clrFrom>
                <a:srgbClr val="FFFFFF"/>
              </a:clrFrom>
              <a:clrTo>
                <a:srgbClr val="FFFFFF">
                  <a:alpha val="0"/>
                </a:srgbClr>
              </a:clrTo>
            </a:clrChange>
            <a:extLst/>
          </a:blip>
          <a:srcRect/>
          <a:stretch>
            <a:fillRect/>
          </a:stretch>
        </p:blipFill>
        <p:spPr bwMode="auto">
          <a:xfrm>
            <a:off x="10315594" y="6126164"/>
            <a:ext cx="1038206" cy="586084"/>
          </a:xfrm>
          <a:prstGeom prst="rect">
            <a:avLst/>
          </a:prstGeom>
          <a:noFill/>
          <a:effectLst>
            <a:outerShdw blurRad="50800" dist="50800" dir="5400000" algn="ctr" rotWithShape="0">
              <a:srgbClr val="000000">
                <a:alpha val="13000"/>
              </a:srgbClr>
            </a:outerShdw>
            <a:reflection stA="0" endPos="64000" dist="50800" dir="5400000" sy="-100000" algn="bl" rotWithShape="0"/>
          </a:effectLst>
          <a:extLst/>
        </p:spPr>
      </p:pic>
    </p:spTree>
    <p:extLst>
      <p:ext uri="{BB962C8B-B14F-4D97-AF65-F5344CB8AC3E}">
        <p14:creationId xmlns:p14="http://schemas.microsoft.com/office/powerpoint/2010/main" val="16263567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normAutofit/>
          </a:bodyPr>
          <a:lstStyle/>
          <a:p>
            <a:pPr>
              <a:defRPr/>
            </a:pPr>
            <a:r>
              <a:rPr lang="es-AR" dirty="0" smtClean="0"/>
              <a:t>Meses antes de la fecha pautada…EVALUACION PRELIMINAR</a:t>
            </a:r>
            <a:endParaRPr lang="es-AR" dirty="0"/>
          </a:p>
        </p:txBody>
      </p:sp>
      <p:sp>
        <p:nvSpPr>
          <p:cNvPr id="23554" name="5 Marcador de texto"/>
          <p:cNvSpPr>
            <a:spLocks noGrp="1"/>
          </p:cNvSpPr>
          <p:nvPr>
            <p:ph type="body" idx="1"/>
          </p:nvPr>
        </p:nvSpPr>
        <p:spPr/>
        <p:txBody>
          <a:bodyPr/>
          <a:lstStyle/>
          <a:p>
            <a:r>
              <a:rPr lang="es-ES" smtClean="0"/>
              <a:t>RESULTADO:</a:t>
            </a:r>
          </a:p>
        </p:txBody>
      </p:sp>
      <p:pic>
        <p:nvPicPr>
          <p:cNvPr id="23555" name="9 Marcador de contenido"/>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2135188" y="2492376"/>
            <a:ext cx="3535362" cy="3457575"/>
          </a:xfrm>
        </p:spPr>
      </p:pic>
      <p:sp>
        <p:nvSpPr>
          <p:cNvPr id="16" name="15 Rectángulo"/>
          <p:cNvSpPr/>
          <p:nvPr/>
        </p:nvSpPr>
        <p:spPr>
          <a:xfrm>
            <a:off x="5474437" y="3057998"/>
            <a:ext cx="5307864" cy="923329"/>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s-E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¿Cómo hacemos?</a:t>
            </a:r>
          </a:p>
        </p:txBody>
      </p:sp>
      <p:sp>
        <p:nvSpPr>
          <p:cNvPr id="17" name="16 Rectángulo"/>
          <p:cNvSpPr/>
          <p:nvPr/>
        </p:nvSpPr>
        <p:spPr>
          <a:xfrm>
            <a:off x="6022978" y="1689176"/>
            <a:ext cx="4262065" cy="923329"/>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s-E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¡No llegamos!</a:t>
            </a:r>
          </a:p>
        </p:txBody>
      </p:sp>
      <p:pic>
        <p:nvPicPr>
          <p:cNvPr id="3074" name="Picture 2" descr="http://www.profesionalesenior.com.ar/img/45.jpg"/>
          <p:cNvPicPr>
            <a:picLocks noChangeAspect="1" noChangeArrowheads="1"/>
          </p:cNvPicPr>
          <p:nvPr/>
        </p:nvPicPr>
        <p:blipFill>
          <a:blip r:embed="rId3" cstate="print">
            <a:clrChange>
              <a:clrFrom>
                <a:srgbClr val="FFFFFF"/>
              </a:clrFrom>
              <a:clrTo>
                <a:srgbClr val="FFFFFF">
                  <a:alpha val="0"/>
                </a:srgbClr>
              </a:clrTo>
            </a:clrChange>
            <a:extLst/>
          </a:blip>
          <a:srcRect/>
          <a:stretch>
            <a:fillRect/>
          </a:stretch>
        </p:blipFill>
        <p:spPr bwMode="auto">
          <a:xfrm>
            <a:off x="9471131" y="5774340"/>
            <a:ext cx="1311170" cy="740177"/>
          </a:xfrm>
          <a:prstGeom prst="rect">
            <a:avLst/>
          </a:prstGeom>
          <a:noFill/>
          <a:effectLst>
            <a:outerShdw blurRad="50800" dist="50800" dir="5400000" algn="ctr" rotWithShape="0">
              <a:srgbClr val="000000">
                <a:alpha val="13000"/>
              </a:srgbClr>
            </a:outerShdw>
            <a:reflection stA="0" endPos="64000" dist="50800" dir="5400000" sy="-100000" algn="bl" rotWithShape="0"/>
          </a:effectLst>
          <a:extLst/>
        </p:spPr>
      </p:pic>
    </p:spTree>
    <p:extLst>
      <p:ext uri="{BB962C8B-B14F-4D97-AF65-F5344CB8AC3E}">
        <p14:creationId xmlns:p14="http://schemas.microsoft.com/office/powerpoint/2010/main" val="16368997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title"/>
          </p:nvPr>
        </p:nvSpPr>
        <p:spPr/>
        <p:txBody>
          <a:bodyPr rtlCol="0">
            <a:normAutofit/>
          </a:bodyPr>
          <a:lstStyle/>
          <a:p>
            <a:pPr>
              <a:defRPr/>
            </a:pPr>
            <a:r>
              <a:rPr lang="es-ES" dirty="0" smtClean="0"/>
              <a:t>CON EL ESFUERZO DE MUCHOS… Y DE OTROS NO TANTO!!!</a:t>
            </a:r>
            <a:endParaRPr lang="es-ES" dirty="0"/>
          </a:p>
        </p:txBody>
      </p:sp>
      <p:pic>
        <p:nvPicPr>
          <p:cNvPr id="24578" name="1 Marcador de contenido"/>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2135188" y="1584761"/>
            <a:ext cx="2925327" cy="2925328"/>
          </a:xfrm>
        </p:spPr>
      </p:pic>
      <p:pic>
        <p:nvPicPr>
          <p:cNvPr id="24579" name="2 Marcador de contenido"/>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6055464" y="1601833"/>
            <a:ext cx="3877675" cy="2908256"/>
          </a:xfrm>
        </p:spPr>
      </p:pic>
      <p:pic>
        <p:nvPicPr>
          <p:cNvPr id="24580" name="3 Image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2713" y="4652964"/>
            <a:ext cx="3924300"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http://www.profesionalesenior.com.ar/img/45.jpg"/>
          <p:cNvPicPr>
            <a:picLocks noChangeAspect="1" noChangeArrowheads="1"/>
          </p:cNvPicPr>
          <p:nvPr/>
        </p:nvPicPr>
        <p:blipFill>
          <a:blip r:embed="rId5" cstate="print">
            <a:clrChange>
              <a:clrFrom>
                <a:srgbClr val="FFFFFF"/>
              </a:clrFrom>
              <a:clrTo>
                <a:srgbClr val="FFFFFF">
                  <a:alpha val="0"/>
                </a:srgbClr>
              </a:clrTo>
            </a:clrChange>
            <a:extLst/>
          </a:blip>
          <a:srcRect/>
          <a:stretch>
            <a:fillRect/>
          </a:stretch>
        </p:blipFill>
        <p:spPr bwMode="auto">
          <a:xfrm>
            <a:off x="8832304" y="5728866"/>
            <a:ext cx="2000180" cy="1129134"/>
          </a:xfrm>
          <a:prstGeom prst="rect">
            <a:avLst/>
          </a:prstGeom>
          <a:noFill/>
          <a:effectLst>
            <a:outerShdw blurRad="50800" dist="50800" dir="5400000" algn="ctr" rotWithShape="0">
              <a:srgbClr val="000000">
                <a:alpha val="13000"/>
              </a:srgbClr>
            </a:outerShdw>
            <a:reflection stA="0" endPos="64000" dist="50800" dir="5400000" sy="-100000" algn="bl" rotWithShape="0"/>
          </a:effectLst>
          <a:extLst/>
        </p:spPr>
      </p:pic>
    </p:spTree>
    <p:extLst>
      <p:ext uri="{BB962C8B-B14F-4D97-AF65-F5344CB8AC3E}">
        <p14:creationId xmlns:p14="http://schemas.microsoft.com/office/powerpoint/2010/main" val="1726384852"/>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92313" y="404813"/>
            <a:ext cx="8229600" cy="1282700"/>
          </a:xfrm>
        </p:spPr>
        <p:txBody>
          <a:bodyPr rtlCol="0">
            <a:normAutofit fontScale="90000"/>
          </a:bodyPr>
          <a:lstStyle/>
          <a:p>
            <a:pPr>
              <a:defRPr/>
            </a:pPr>
            <a:r>
              <a:rPr lang="es-ES" dirty="0" smtClean="0"/>
              <a:t>Y ASI LLEGAMOS AL COMIENZO DEL VERDADERO CAMBIO….</a:t>
            </a:r>
            <a:endParaRPr lang="es-ES" dirty="0"/>
          </a:p>
        </p:txBody>
      </p:sp>
      <p:pic>
        <p:nvPicPr>
          <p:cNvPr id="25602" name="10 Marcador de contenido"/>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3194355" y="1864432"/>
            <a:ext cx="2680352" cy="2010265"/>
          </a:xfrm>
        </p:spPr>
      </p:pic>
      <p:pic>
        <p:nvPicPr>
          <p:cNvPr id="25603" name="11 Marcador de contenido"/>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7433716" y="1687513"/>
            <a:ext cx="2797175" cy="4202113"/>
          </a:xfrm>
        </p:spPr>
      </p:pic>
      <p:pic>
        <p:nvPicPr>
          <p:cNvPr id="3074" name="Picture 2" descr="http://www.profesionalesenior.com.ar/img/45.jpg"/>
          <p:cNvPicPr>
            <a:picLocks noChangeAspect="1" noChangeArrowheads="1"/>
          </p:cNvPicPr>
          <p:nvPr/>
        </p:nvPicPr>
        <p:blipFill>
          <a:blip r:embed="rId4" cstate="print">
            <a:clrChange>
              <a:clrFrom>
                <a:srgbClr val="FFFFFF"/>
              </a:clrFrom>
              <a:clrTo>
                <a:srgbClr val="FFFFFF">
                  <a:alpha val="0"/>
                </a:srgbClr>
              </a:clrTo>
            </a:clrChange>
            <a:extLst/>
          </a:blip>
          <a:srcRect/>
          <a:stretch>
            <a:fillRect/>
          </a:stretch>
        </p:blipFill>
        <p:spPr bwMode="auto">
          <a:xfrm>
            <a:off x="8832304" y="5728866"/>
            <a:ext cx="2000180" cy="1129134"/>
          </a:xfrm>
          <a:prstGeom prst="rect">
            <a:avLst/>
          </a:prstGeom>
          <a:noFill/>
          <a:effectLst>
            <a:outerShdw blurRad="50800" dist="50800" dir="5400000" algn="ctr" rotWithShape="0">
              <a:srgbClr val="000000">
                <a:alpha val="13000"/>
              </a:srgbClr>
            </a:outerShdw>
            <a:reflection stA="0" endPos="64000" dist="50800" dir="5400000" sy="-100000" algn="bl" rotWithShape="0"/>
          </a:effectLst>
          <a:extLst/>
        </p:spPr>
      </p:pic>
      <p:pic>
        <p:nvPicPr>
          <p:cNvPr id="3" name="Imagen 2"/>
          <p:cNvPicPr>
            <a:picLocks noChangeAspect="1"/>
          </p:cNvPicPr>
          <p:nvPr/>
        </p:nvPicPr>
        <p:blipFill>
          <a:blip r:embed="rId5"/>
          <a:stretch>
            <a:fillRect/>
          </a:stretch>
        </p:blipFill>
        <p:spPr>
          <a:xfrm>
            <a:off x="2868678" y="4051616"/>
            <a:ext cx="3533723" cy="1989042"/>
          </a:xfrm>
          <a:prstGeom prst="rect">
            <a:avLst/>
          </a:prstGeom>
        </p:spPr>
      </p:pic>
    </p:spTree>
    <p:extLst>
      <p:ext uri="{BB962C8B-B14F-4D97-AF65-F5344CB8AC3E}">
        <p14:creationId xmlns:p14="http://schemas.microsoft.com/office/powerpoint/2010/main" val="18443241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311174" y="1560456"/>
            <a:ext cx="11680723" cy="3139321"/>
          </a:xfrm>
          <a:prstGeom prst="rect">
            <a:avLst/>
          </a:prstGeom>
          <a:ln w="25400">
            <a:noFill/>
          </a:ln>
        </p:spPr>
        <p:txBody>
          <a:bodyPr wrap="square">
            <a:spAutoFit/>
          </a:bodyPr>
          <a:lstStyle/>
          <a:p>
            <a:pPr algn="ctr"/>
            <a:r>
              <a:rPr lang="es-ES" sz="4400" b="1" dirty="0" smtClean="0">
                <a:solidFill>
                  <a:srgbClr val="0070C0"/>
                </a:solidFill>
                <a:effectLst>
                  <a:outerShdw blurRad="38100" dist="38100" dir="2700000" algn="tl">
                    <a:srgbClr val="000000">
                      <a:alpha val="43137"/>
                    </a:srgbClr>
                  </a:outerShdw>
                </a:effectLst>
                <a:latin typeface="Aharoni" pitchFamily="2" charset="-79"/>
                <a:ea typeface="+mj-ea"/>
                <a:cs typeface="Aharoni" pitchFamily="2" charset="-79"/>
              </a:rPr>
              <a:t>Desde el </a:t>
            </a:r>
            <a:r>
              <a:rPr lang="es-ES" sz="6600" b="1" dirty="0" smtClean="0">
                <a:solidFill>
                  <a:srgbClr val="0070C0"/>
                </a:solidFill>
                <a:effectLst>
                  <a:outerShdw blurRad="38100" dist="38100" dir="2700000" algn="tl">
                    <a:srgbClr val="000000">
                      <a:alpha val="43137"/>
                    </a:srgbClr>
                  </a:outerShdw>
                </a:effectLst>
                <a:latin typeface="Aharoni" pitchFamily="2" charset="-79"/>
                <a:ea typeface="+mj-ea"/>
                <a:cs typeface="Aharoni" pitchFamily="2" charset="-79"/>
              </a:rPr>
              <a:t>18 </a:t>
            </a:r>
            <a:r>
              <a:rPr lang="es-ES" sz="4400" b="1" dirty="0" smtClean="0">
                <a:solidFill>
                  <a:srgbClr val="0070C0"/>
                </a:solidFill>
                <a:effectLst>
                  <a:outerShdw blurRad="38100" dist="38100" dir="2700000" algn="tl">
                    <a:srgbClr val="000000">
                      <a:alpha val="43137"/>
                    </a:srgbClr>
                  </a:outerShdw>
                </a:effectLst>
                <a:latin typeface="Aharoni" pitchFamily="2" charset="-79"/>
                <a:ea typeface="+mj-ea"/>
                <a:cs typeface="Aharoni" pitchFamily="2" charset="-79"/>
              </a:rPr>
              <a:t>de agosto de </a:t>
            </a:r>
            <a:r>
              <a:rPr lang="es-ES" sz="6600" b="1" dirty="0" smtClean="0">
                <a:solidFill>
                  <a:srgbClr val="0070C0"/>
                </a:solidFill>
                <a:effectLst>
                  <a:outerShdw blurRad="38100" dist="38100" dir="2700000" algn="tl">
                    <a:srgbClr val="000000">
                      <a:alpha val="43137"/>
                    </a:srgbClr>
                  </a:outerShdw>
                </a:effectLst>
                <a:latin typeface="Aharoni" pitchFamily="2" charset="-79"/>
                <a:ea typeface="+mj-ea"/>
                <a:cs typeface="Aharoni" pitchFamily="2" charset="-79"/>
              </a:rPr>
              <a:t>2016 </a:t>
            </a:r>
          </a:p>
          <a:p>
            <a:pPr algn="ctr"/>
            <a:r>
              <a:rPr lang="es-ES" sz="4400" b="1" dirty="0" smtClean="0">
                <a:solidFill>
                  <a:srgbClr val="0070C0"/>
                </a:solidFill>
                <a:effectLst>
                  <a:outerShdw blurRad="38100" dist="38100" dir="2700000" algn="tl">
                    <a:srgbClr val="000000">
                      <a:alpha val="43137"/>
                    </a:srgbClr>
                  </a:outerShdw>
                </a:effectLst>
                <a:latin typeface="Aharoni" pitchFamily="2" charset="-79"/>
                <a:ea typeface="+mj-ea"/>
                <a:cs typeface="Aharoni" pitchFamily="2" charset="-79"/>
              </a:rPr>
              <a:t>y por </a:t>
            </a:r>
            <a:r>
              <a:rPr lang="es-ES" sz="6600" b="1" dirty="0" smtClean="0">
                <a:solidFill>
                  <a:srgbClr val="0070C0"/>
                </a:solidFill>
                <a:effectLst>
                  <a:outerShdw blurRad="38100" dist="38100" dir="2700000" algn="tl">
                    <a:srgbClr val="000000">
                      <a:alpha val="43137"/>
                    </a:srgbClr>
                  </a:outerShdw>
                </a:effectLst>
                <a:latin typeface="Aharoni" pitchFamily="2" charset="-79"/>
                <a:ea typeface="+mj-ea"/>
                <a:cs typeface="Aharoni" pitchFamily="2" charset="-79"/>
              </a:rPr>
              <a:t>3  </a:t>
            </a:r>
            <a:r>
              <a:rPr lang="es-ES" sz="4400" b="1" dirty="0" smtClean="0">
                <a:solidFill>
                  <a:srgbClr val="0070C0"/>
                </a:solidFill>
                <a:effectLst>
                  <a:outerShdw blurRad="38100" dist="38100" dir="2700000" algn="tl">
                    <a:srgbClr val="000000">
                      <a:alpha val="43137"/>
                    </a:srgbClr>
                  </a:outerShdw>
                </a:effectLst>
                <a:latin typeface="Aharoni" pitchFamily="2" charset="-79"/>
                <a:ea typeface="+mj-ea"/>
                <a:cs typeface="Aharoni" pitchFamily="2" charset="-79"/>
              </a:rPr>
              <a:t>años, tenemos acreditación plena </a:t>
            </a:r>
            <a:r>
              <a:rPr lang="es-ES" sz="6600" b="1" dirty="0" smtClean="0">
                <a:solidFill>
                  <a:srgbClr val="0070C0"/>
                </a:solidFill>
                <a:effectLst>
                  <a:outerShdw blurRad="38100" dist="38100" dir="2700000" algn="tl">
                    <a:srgbClr val="000000">
                      <a:alpha val="43137"/>
                    </a:srgbClr>
                  </a:outerShdw>
                </a:effectLst>
                <a:latin typeface="Aharoni" pitchFamily="2" charset="-79"/>
                <a:ea typeface="+mj-ea"/>
                <a:cs typeface="Aharoni" pitchFamily="2" charset="-79"/>
              </a:rPr>
              <a:t>ITAES.   </a:t>
            </a:r>
          </a:p>
        </p:txBody>
      </p:sp>
      <p:pic>
        <p:nvPicPr>
          <p:cNvPr id="60420" name="Picture 4" descr="Resultado de imagen para ITAES"/>
          <p:cNvPicPr>
            <a:picLocks noChangeAspect="1" noChangeArrowheads="1"/>
          </p:cNvPicPr>
          <p:nvPr/>
        </p:nvPicPr>
        <p:blipFill>
          <a:blip r:embed="rId3" cstate="print"/>
          <a:srcRect/>
          <a:stretch>
            <a:fillRect/>
          </a:stretch>
        </p:blipFill>
        <p:spPr bwMode="auto">
          <a:xfrm>
            <a:off x="9522756" y="4569008"/>
            <a:ext cx="1725561" cy="2064774"/>
          </a:xfrm>
          <a:prstGeom prst="rect">
            <a:avLst/>
          </a:prstGeom>
          <a:noFill/>
        </p:spPr>
      </p:pic>
      <p:pic>
        <p:nvPicPr>
          <p:cNvPr id="7" name="6 Imagen"/>
          <p:cNvPicPr/>
          <p:nvPr/>
        </p:nvPicPr>
        <p:blipFill>
          <a:blip r:embed="rId4" cstate="print"/>
          <a:srcRect/>
          <a:stretch>
            <a:fillRect/>
          </a:stretch>
        </p:blipFill>
        <p:spPr bwMode="auto">
          <a:xfrm>
            <a:off x="4266475" y="222065"/>
            <a:ext cx="2560210" cy="1593845"/>
          </a:xfrm>
          <a:prstGeom prst="rect">
            <a:avLst/>
          </a:prstGeom>
          <a:blipFill dpi="0" rotWithShape="1">
            <a:blip r:embed="rId5" cstate="print">
              <a:alphaModFix amt="12000"/>
            </a:blip>
            <a:srcRect/>
            <a:tile tx="0" ty="0" sx="100000" sy="100000" flip="none" algn="tl"/>
          </a:blipFill>
          <a:ln w="25400">
            <a:noFill/>
            <a:miter lim="800000"/>
            <a:headEnd/>
            <a:tailEnd/>
          </a:ln>
        </p:spPr>
      </p:pic>
      <p:pic>
        <p:nvPicPr>
          <p:cNvPr id="60422" name="Picture 6" descr="Resultado de imagen para ITAES"/>
          <p:cNvPicPr>
            <a:picLocks noChangeAspect="1" noChangeArrowheads="1"/>
          </p:cNvPicPr>
          <p:nvPr/>
        </p:nvPicPr>
        <p:blipFill>
          <a:blip r:embed="rId6" cstate="print"/>
          <a:srcRect/>
          <a:stretch>
            <a:fillRect/>
          </a:stretch>
        </p:blipFill>
        <p:spPr bwMode="auto">
          <a:xfrm>
            <a:off x="591645" y="4542503"/>
            <a:ext cx="2241755" cy="2109019"/>
          </a:xfrm>
          <a:prstGeom prst="rect">
            <a:avLst/>
          </a:prstGeom>
          <a:noFill/>
        </p:spPr>
      </p:pic>
      <p:pic>
        <p:nvPicPr>
          <p:cNvPr id="2" name="Imagen 1"/>
          <p:cNvPicPr>
            <a:picLocks noChangeAspect="1"/>
          </p:cNvPicPr>
          <p:nvPr/>
        </p:nvPicPr>
        <p:blipFill>
          <a:blip r:embed="rId7"/>
          <a:stretch>
            <a:fillRect/>
          </a:stretch>
        </p:blipFill>
        <p:spPr>
          <a:xfrm>
            <a:off x="4619172" y="4699777"/>
            <a:ext cx="3121899" cy="1757459"/>
          </a:xfrm>
          <a:prstGeom prst="rect">
            <a:avLst/>
          </a:prstGeom>
        </p:spPr>
      </p:pic>
      <p:pic>
        <p:nvPicPr>
          <p:cNvPr id="4" name="Imagen 3"/>
          <p:cNvPicPr>
            <a:picLocks noChangeAspect="1"/>
          </p:cNvPicPr>
          <p:nvPr/>
        </p:nvPicPr>
        <p:blipFill>
          <a:blip r:embed="rId8"/>
          <a:stretch>
            <a:fillRect/>
          </a:stretch>
        </p:blipFill>
        <p:spPr>
          <a:xfrm>
            <a:off x="4747437" y="4699777"/>
            <a:ext cx="3128810" cy="1757459"/>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S" b="1" dirty="0" smtClean="0"/>
              <a:t>ACREDITACION DE CALIDAD</a:t>
            </a:r>
            <a:br>
              <a:rPr lang="es-ES" b="1" dirty="0" smtClean="0"/>
            </a:br>
            <a:r>
              <a:rPr lang="es-ES" b="1" dirty="0" smtClean="0"/>
              <a:t>OBSTACULOS</a:t>
            </a:r>
            <a:endParaRPr lang="es-ES" b="1" dirty="0"/>
          </a:p>
        </p:txBody>
      </p:sp>
      <p:sp>
        <p:nvSpPr>
          <p:cNvPr id="3" name="2 Marcador de contenido"/>
          <p:cNvSpPr>
            <a:spLocks noGrp="1"/>
          </p:cNvSpPr>
          <p:nvPr>
            <p:ph idx="1"/>
          </p:nvPr>
        </p:nvSpPr>
        <p:spPr>
          <a:xfrm>
            <a:off x="704850" y="1657350"/>
            <a:ext cx="10648950" cy="4519613"/>
          </a:xfrm>
        </p:spPr>
        <p:txBody>
          <a:bodyPr>
            <a:normAutofit lnSpcReduction="10000"/>
          </a:bodyPr>
          <a:lstStyle/>
          <a:p>
            <a:endParaRPr lang="es-AR" sz="2400" dirty="0" smtClean="0">
              <a:latin typeface="Verdana" pitchFamily="34" charset="0"/>
            </a:endParaRPr>
          </a:p>
          <a:p>
            <a:pPr>
              <a:buNone/>
            </a:pPr>
            <a:r>
              <a:rPr lang="es-AR" sz="2400" dirty="0" smtClean="0">
                <a:latin typeface="Verdana" pitchFamily="34" charset="0"/>
              </a:rPr>
              <a:t>   </a:t>
            </a:r>
            <a:r>
              <a:rPr lang="es-AR" sz="2800" b="1" dirty="0" smtClean="0">
                <a:effectLst>
                  <a:outerShdw blurRad="38100" dist="38100" dir="2700000" algn="tl">
                    <a:srgbClr val="000000">
                      <a:alpha val="43137"/>
                    </a:srgbClr>
                  </a:outerShdw>
                </a:effectLst>
              </a:rPr>
              <a:t>CUMBRE ESTRATEGICA:</a:t>
            </a:r>
          </a:p>
          <a:p>
            <a:pPr>
              <a:buNone/>
            </a:pPr>
            <a:endParaRPr lang="es-AR" sz="2400" b="1" dirty="0" smtClean="0"/>
          </a:p>
          <a:p>
            <a:r>
              <a:rPr lang="es-AR" sz="2600" b="1" dirty="0" smtClean="0"/>
              <a:t>Falta de visión estratégica integradora</a:t>
            </a:r>
          </a:p>
          <a:p>
            <a:r>
              <a:rPr lang="es-AR" sz="2600" b="1" dirty="0" smtClean="0"/>
              <a:t>Intereses accionarios no alineados.</a:t>
            </a:r>
          </a:p>
          <a:p>
            <a:r>
              <a:rPr lang="es-AR" sz="2600" b="1" dirty="0" smtClean="0"/>
              <a:t>Compartimentos estancos.</a:t>
            </a:r>
          </a:p>
          <a:p>
            <a:r>
              <a:rPr lang="es-AR" sz="2600" b="1" dirty="0" smtClean="0"/>
              <a:t>Fallas comunicacionales.</a:t>
            </a:r>
          </a:p>
          <a:p>
            <a:r>
              <a:rPr lang="es-AR" sz="2600" b="1" dirty="0" smtClean="0"/>
              <a:t>Prejuicios con el plantel profesional.</a:t>
            </a:r>
          </a:p>
          <a:p>
            <a:r>
              <a:rPr lang="es-AR" sz="2600" b="1" dirty="0" smtClean="0"/>
              <a:t>Subestimación del plantel profesional.</a:t>
            </a:r>
          </a:p>
          <a:p>
            <a:r>
              <a:rPr lang="es-AR" sz="2600" b="1" dirty="0" smtClean="0"/>
              <a:t>Resistencia la cambio.</a:t>
            </a:r>
          </a:p>
          <a:p>
            <a:endParaRPr lang="es-AR" sz="2600" dirty="0" smtClean="0"/>
          </a:p>
          <a:p>
            <a:endParaRPr lang="es-AR" sz="3000" dirty="0" smtClean="0">
              <a:latin typeface="Verdana" pitchFamily="34" charset="0"/>
            </a:endParaRPr>
          </a:p>
          <a:p>
            <a:endParaRPr lang="es-ES" sz="3000" dirty="0" smtClean="0">
              <a:latin typeface="Verdana" pitchFamily="34" charset="0"/>
            </a:endParaRPr>
          </a:p>
        </p:txBody>
      </p:sp>
      <p:pic>
        <p:nvPicPr>
          <p:cNvPr id="4" name="Picture 10" descr="Resultado de imagen para logo instituto medico rio cuarto"/>
          <p:cNvPicPr>
            <a:picLocks noChangeAspect="1" noChangeArrowheads="1"/>
          </p:cNvPicPr>
          <p:nvPr/>
        </p:nvPicPr>
        <p:blipFill>
          <a:blip r:embed="rId2" cstate="print"/>
          <a:srcRect/>
          <a:stretch>
            <a:fillRect/>
          </a:stretch>
        </p:blipFill>
        <p:spPr bwMode="auto">
          <a:xfrm>
            <a:off x="9652000" y="5791200"/>
            <a:ext cx="1930400" cy="817306"/>
          </a:xfrm>
          <a:prstGeom prst="rect">
            <a:avLst/>
          </a:prstGeom>
          <a:noFill/>
        </p:spPr>
      </p:pic>
      <p:pic>
        <p:nvPicPr>
          <p:cNvPr id="5" name="Imagen 4"/>
          <p:cNvPicPr>
            <a:picLocks noChangeAspect="1"/>
          </p:cNvPicPr>
          <p:nvPr/>
        </p:nvPicPr>
        <p:blipFill>
          <a:blip r:embed="rId3"/>
          <a:stretch>
            <a:fillRect/>
          </a:stretch>
        </p:blipFill>
        <p:spPr>
          <a:xfrm>
            <a:off x="7255256" y="1916250"/>
            <a:ext cx="3191451" cy="1791450"/>
          </a:xfrm>
          <a:prstGeom prst="rect">
            <a:avLst/>
          </a:prstGeom>
        </p:spPr>
      </p:pic>
      <p:pic>
        <p:nvPicPr>
          <p:cNvPr id="6" name="Imagen 5"/>
          <p:cNvPicPr>
            <a:picLocks noChangeAspect="1"/>
          </p:cNvPicPr>
          <p:nvPr/>
        </p:nvPicPr>
        <p:blipFill>
          <a:blip r:embed="rId4"/>
          <a:stretch>
            <a:fillRect/>
          </a:stretch>
        </p:blipFill>
        <p:spPr>
          <a:xfrm>
            <a:off x="7255255" y="3994588"/>
            <a:ext cx="3191451" cy="1796612"/>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normAutofit fontScale="92500" lnSpcReduction="10000"/>
          </a:bodyPr>
          <a:lstStyle/>
          <a:p>
            <a:endParaRPr lang="es-ES" sz="2400" dirty="0" smtClean="0"/>
          </a:p>
          <a:p>
            <a:pPr>
              <a:buNone/>
            </a:pPr>
            <a:r>
              <a:rPr lang="es-ES" sz="2800" dirty="0" smtClean="0"/>
              <a:t>     </a:t>
            </a:r>
            <a:r>
              <a:rPr lang="es-ES" sz="2800" b="1" dirty="0" smtClean="0"/>
              <a:t>SEGUNDA LINEA: (AREA TACTICA)</a:t>
            </a:r>
          </a:p>
          <a:p>
            <a:pPr>
              <a:buNone/>
            </a:pPr>
            <a:endParaRPr lang="es-ES" sz="2000" b="1" dirty="0" smtClean="0"/>
          </a:p>
          <a:p>
            <a:r>
              <a:rPr lang="es-ES" b="1" dirty="0" smtClean="0"/>
              <a:t>Temor a ser evaluados / Reemplazados,</a:t>
            </a:r>
          </a:p>
          <a:p>
            <a:r>
              <a:rPr lang="es-ES" b="1" dirty="0" smtClean="0"/>
              <a:t>Temor a la perdida de autoridad.</a:t>
            </a:r>
          </a:p>
          <a:p>
            <a:r>
              <a:rPr lang="es-ES" b="1" dirty="0" smtClean="0"/>
              <a:t>Ocultamiento de la información</a:t>
            </a:r>
          </a:p>
          <a:p>
            <a:r>
              <a:rPr lang="es-ES" b="1" dirty="0" smtClean="0"/>
              <a:t>Coaliciones obstructivas.</a:t>
            </a:r>
          </a:p>
          <a:p>
            <a:r>
              <a:rPr lang="es-ES" b="1" dirty="0" smtClean="0"/>
              <a:t>Fallas comunicacionales.</a:t>
            </a:r>
          </a:p>
          <a:p>
            <a:r>
              <a:rPr lang="es-ES" b="1" dirty="0" smtClean="0"/>
              <a:t>Prejuicios con respecto al personal.</a:t>
            </a:r>
          </a:p>
          <a:p>
            <a:r>
              <a:rPr lang="es-ES" b="1" dirty="0" smtClean="0"/>
              <a:t>Resistencia al cambio.</a:t>
            </a:r>
          </a:p>
          <a:p>
            <a:endParaRPr lang="es-ES" dirty="0" smtClean="0"/>
          </a:p>
        </p:txBody>
      </p:sp>
      <p:sp>
        <p:nvSpPr>
          <p:cNvPr id="4" name="1 Título"/>
          <p:cNvSpPr>
            <a:spLocks noGrp="1"/>
          </p:cNvSpPr>
          <p:nvPr>
            <p:ph type="title"/>
          </p:nvPr>
        </p:nvSpPr>
        <p:spPr/>
        <p:txBody>
          <a:bodyPr>
            <a:normAutofit/>
          </a:bodyPr>
          <a:lstStyle/>
          <a:p>
            <a:pPr algn="ctr"/>
            <a:r>
              <a:rPr lang="es-ES" b="1" dirty="0" smtClean="0">
                <a:latin typeface="+mn-lt"/>
              </a:rPr>
              <a:t>ACREDITACION DE CALIDAD</a:t>
            </a:r>
            <a:br>
              <a:rPr lang="es-ES" b="1" dirty="0" smtClean="0">
                <a:latin typeface="+mn-lt"/>
              </a:rPr>
            </a:br>
            <a:r>
              <a:rPr lang="es-ES" b="1" dirty="0" smtClean="0">
                <a:latin typeface="+mn-lt"/>
              </a:rPr>
              <a:t>OBSTACULOS</a:t>
            </a:r>
            <a:endParaRPr lang="es-ES" b="1" dirty="0">
              <a:latin typeface="+mn-lt"/>
            </a:endParaRPr>
          </a:p>
        </p:txBody>
      </p:sp>
      <p:pic>
        <p:nvPicPr>
          <p:cNvPr id="5" name="Picture 10" descr="Resultado de imagen para logo instituto medico rio cuarto"/>
          <p:cNvPicPr>
            <a:picLocks noChangeAspect="1" noChangeArrowheads="1"/>
          </p:cNvPicPr>
          <p:nvPr/>
        </p:nvPicPr>
        <p:blipFill>
          <a:blip r:embed="rId2" cstate="print"/>
          <a:srcRect/>
          <a:stretch>
            <a:fillRect/>
          </a:stretch>
        </p:blipFill>
        <p:spPr bwMode="auto">
          <a:xfrm>
            <a:off x="10261348" y="6176963"/>
            <a:ext cx="1446060" cy="612243"/>
          </a:xfrm>
          <a:prstGeom prst="rect">
            <a:avLst/>
          </a:prstGeom>
          <a:noFill/>
        </p:spPr>
      </p:pic>
      <p:pic>
        <p:nvPicPr>
          <p:cNvPr id="2" name="Imagen 1"/>
          <p:cNvPicPr>
            <a:picLocks noChangeAspect="1"/>
          </p:cNvPicPr>
          <p:nvPr/>
        </p:nvPicPr>
        <p:blipFill>
          <a:blip r:embed="rId3"/>
          <a:stretch>
            <a:fillRect/>
          </a:stretch>
        </p:blipFill>
        <p:spPr>
          <a:xfrm>
            <a:off x="7671282" y="1913307"/>
            <a:ext cx="3218398" cy="2132312"/>
          </a:xfrm>
          <a:prstGeom prst="rect">
            <a:avLst/>
          </a:prstGeom>
        </p:spPr>
      </p:pic>
      <p:pic>
        <p:nvPicPr>
          <p:cNvPr id="6" name="Imagen 5"/>
          <p:cNvPicPr>
            <a:picLocks noChangeAspect="1"/>
          </p:cNvPicPr>
          <p:nvPr/>
        </p:nvPicPr>
        <p:blipFill>
          <a:blip r:embed="rId4"/>
          <a:stretch>
            <a:fillRect/>
          </a:stretch>
        </p:blipFill>
        <p:spPr>
          <a:xfrm>
            <a:off x="7671282" y="4364844"/>
            <a:ext cx="3218398" cy="1812119"/>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normAutofit lnSpcReduction="10000"/>
          </a:bodyPr>
          <a:lstStyle/>
          <a:p>
            <a:pPr>
              <a:buNone/>
            </a:pPr>
            <a:r>
              <a:rPr lang="es-ES" sz="2400" dirty="0" smtClean="0"/>
              <a:t>     </a:t>
            </a:r>
            <a:r>
              <a:rPr lang="es-ES" sz="2800" b="1" dirty="0" smtClean="0"/>
              <a:t>PROFESIONALES</a:t>
            </a:r>
          </a:p>
          <a:p>
            <a:r>
              <a:rPr lang="es-ES" sz="2400" b="1" dirty="0" smtClean="0"/>
              <a:t>Individualismo.</a:t>
            </a:r>
          </a:p>
          <a:p>
            <a:r>
              <a:rPr lang="es-ES" sz="2400" b="1" dirty="0" smtClean="0"/>
              <a:t>Prejuicios con respecto a los Directivos.</a:t>
            </a:r>
          </a:p>
          <a:p>
            <a:r>
              <a:rPr lang="es-ES" sz="2400" b="1" dirty="0" smtClean="0"/>
              <a:t>Intereses económicos no alineados.</a:t>
            </a:r>
          </a:p>
          <a:p>
            <a:r>
              <a:rPr lang="es-ES" sz="2400" b="1" dirty="0" smtClean="0"/>
              <a:t>Falta de compromiso institucional.</a:t>
            </a:r>
          </a:p>
          <a:p>
            <a:r>
              <a:rPr lang="es-ES" sz="2400" b="1" dirty="0" smtClean="0"/>
              <a:t>Falta de visión sistémica.</a:t>
            </a:r>
          </a:p>
          <a:p>
            <a:r>
              <a:rPr lang="es-ES" sz="2400" b="1" dirty="0" smtClean="0"/>
              <a:t>Disparidad de criterios científicos y éticos.</a:t>
            </a:r>
          </a:p>
          <a:p>
            <a:r>
              <a:rPr lang="es-ES" sz="2400" b="1" dirty="0" smtClean="0"/>
              <a:t>Coaliciones obstructivas.</a:t>
            </a:r>
          </a:p>
          <a:p>
            <a:r>
              <a:rPr lang="es-ES" sz="2400" b="1" dirty="0" smtClean="0"/>
              <a:t>Fallas comunicacionales.</a:t>
            </a:r>
          </a:p>
          <a:p>
            <a:r>
              <a:rPr lang="es-ES" sz="2400" b="1" dirty="0" smtClean="0"/>
              <a:t>Resistencia al cambio.</a:t>
            </a:r>
            <a:endParaRPr lang="es-ES" sz="2400" b="1" dirty="0"/>
          </a:p>
        </p:txBody>
      </p:sp>
      <p:sp>
        <p:nvSpPr>
          <p:cNvPr id="4" name="1 Título"/>
          <p:cNvSpPr>
            <a:spLocks noGrp="1"/>
          </p:cNvSpPr>
          <p:nvPr>
            <p:ph type="title"/>
          </p:nvPr>
        </p:nvSpPr>
        <p:spPr/>
        <p:txBody>
          <a:bodyPr>
            <a:normAutofit/>
          </a:bodyPr>
          <a:lstStyle/>
          <a:p>
            <a:pPr algn="ctr"/>
            <a:r>
              <a:rPr lang="es-ES" b="1" dirty="0" smtClean="0"/>
              <a:t>ACREDITACION DE CALIDAD</a:t>
            </a:r>
            <a:br>
              <a:rPr lang="es-ES" b="1" dirty="0" smtClean="0"/>
            </a:br>
            <a:r>
              <a:rPr lang="es-ES" b="1" dirty="0" smtClean="0"/>
              <a:t>OBSTACULOS</a:t>
            </a:r>
            <a:endParaRPr lang="es-ES" b="1" dirty="0"/>
          </a:p>
        </p:txBody>
      </p:sp>
      <p:pic>
        <p:nvPicPr>
          <p:cNvPr id="2" name="Imagen 1"/>
          <p:cNvPicPr>
            <a:picLocks noChangeAspect="1"/>
          </p:cNvPicPr>
          <p:nvPr/>
        </p:nvPicPr>
        <p:blipFill>
          <a:blip r:embed="rId2"/>
          <a:stretch>
            <a:fillRect/>
          </a:stretch>
        </p:blipFill>
        <p:spPr>
          <a:xfrm>
            <a:off x="7072691" y="1690687"/>
            <a:ext cx="4220227" cy="2368245"/>
          </a:xfrm>
          <a:prstGeom prst="rect">
            <a:avLst/>
          </a:prstGeom>
        </p:spPr>
      </p:pic>
      <p:pic>
        <p:nvPicPr>
          <p:cNvPr id="5" name="Imagen 4"/>
          <p:cNvPicPr>
            <a:picLocks noChangeAspect="1"/>
          </p:cNvPicPr>
          <p:nvPr/>
        </p:nvPicPr>
        <p:blipFill>
          <a:blip r:embed="rId3"/>
          <a:stretch>
            <a:fillRect/>
          </a:stretch>
        </p:blipFill>
        <p:spPr>
          <a:xfrm>
            <a:off x="7680910" y="4332727"/>
            <a:ext cx="3003791" cy="1979174"/>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b="1" dirty="0" smtClean="0"/>
              <a:t>Instituto Médico Río Cuarto</a:t>
            </a:r>
            <a:endParaRPr lang="es-ES" b="1" dirty="0"/>
          </a:p>
        </p:txBody>
      </p:sp>
      <p:sp>
        <p:nvSpPr>
          <p:cNvPr id="3" name="2 Marcador de contenido"/>
          <p:cNvSpPr>
            <a:spLocks noGrp="1"/>
          </p:cNvSpPr>
          <p:nvPr>
            <p:ph idx="1"/>
          </p:nvPr>
        </p:nvSpPr>
        <p:spPr/>
        <p:txBody>
          <a:bodyPr>
            <a:normAutofit fontScale="92500" lnSpcReduction="20000"/>
          </a:bodyPr>
          <a:lstStyle/>
          <a:p>
            <a:endParaRPr lang="es-ES" b="1" dirty="0" smtClean="0"/>
          </a:p>
          <a:p>
            <a:r>
              <a:rPr lang="es-ES" b="1" dirty="0" smtClean="0"/>
              <a:t>Capital Humano: 419 (245 relación de dependencia).</a:t>
            </a:r>
          </a:p>
          <a:p>
            <a:r>
              <a:rPr lang="es-ES" b="1" dirty="0" smtClean="0"/>
              <a:t>Camas: 92.</a:t>
            </a:r>
          </a:p>
          <a:p>
            <a:r>
              <a:rPr lang="es-ES" b="1" dirty="0"/>
              <a:t>Superficie de 7.500 </a:t>
            </a:r>
            <a:r>
              <a:rPr lang="es-ES" b="1" dirty="0" err="1" smtClean="0"/>
              <a:t>mts</a:t>
            </a:r>
            <a:r>
              <a:rPr lang="es-ES" b="1" dirty="0" smtClean="0"/>
              <a:t>.</a:t>
            </a:r>
          </a:p>
          <a:p>
            <a:r>
              <a:rPr lang="es-ES" b="1" dirty="0" smtClean="0"/>
              <a:t>Financiadores:  Pre-pagas, obras sociales sindicales,  </a:t>
            </a:r>
          </a:p>
          <a:p>
            <a:pPr marL="0" indent="0">
              <a:buNone/>
            </a:pPr>
            <a:r>
              <a:rPr lang="es-ES" b="1" dirty="0"/>
              <a:t> </a:t>
            </a:r>
            <a:r>
              <a:rPr lang="es-ES" b="1" dirty="0" smtClean="0"/>
              <a:t>  ART, particulares: 97%. </a:t>
            </a:r>
          </a:p>
          <a:p>
            <a:r>
              <a:rPr lang="es-ES" b="1" dirty="0" err="1" smtClean="0"/>
              <a:t>Tercerizados</a:t>
            </a:r>
            <a:r>
              <a:rPr lang="es-ES" b="1" dirty="0" smtClean="0"/>
              <a:t>: Lavandería, seguridad, </a:t>
            </a:r>
          </a:p>
          <a:p>
            <a:pPr marL="0" indent="0">
              <a:buNone/>
            </a:pPr>
            <a:r>
              <a:rPr lang="es-ES" b="1" dirty="0" smtClean="0"/>
              <a:t>   alimentación y parcialmente limpieza</a:t>
            </a:r>
            <a:endParaRPr lang="es-ES" b="1" dirty="0"/>
          </a:p>
          <a:p>
            <a:r>
              <a:rPr lang="es-ES" b="1" dirty="0" smtClean="0"/>
              <a:t>Todas las especialidades. (No trasplantes).</a:t>
            </a:r>
          </a:p>
          <a:p>
            <a:r>
              <a:rPr lang="es-ES" b="1" dirty="0" smtClean="0"/>
              <a:t>230.000 consultas, 5.400 cirugías anuales.</a:t>
            </a:r>
            <a:endParaRPr lang="es-ES" b="1" dirty="0"/>
          </a:p>
        </p:txBody>
      </p:sp>
      <p:pic>
        <p:nvPicPr>
          <p:cNvPr id="1026" name="Picture 2"/>
          <p:cNvPicPr>
            <a:picLocks noChangeAspect="1" noChangeArrowheads="1"/>
          </p:cNvPicPr>
          <p:nvPr/>
        </p:nvPicPr>
        <p:blipFill>
          <a:blip r:embed="rId3" cstate="print"/>
          <a:srcRect/>
          <a:stretch>
            <a:fillRect/>
          </a:stretch>
        </p:blipFill>
        <p:spPr bwMode="auto">
          <a:xfrm>
            <a:off x="10591815" y="6040944"/>
            <a:ext cx="1257286" cy="660075"/>
          </a:xfrm>
          <a:prstGeom prst="rect">
            <a:avLst/>
          </a:prstGeom>
          <a:noFill/>
          <a:ln w="9525">
            <a:noFill/>
            <a:miter lim="800000"/>
            <a:headEnd/>
            <a:tailEnd/>
          </a:ln>
          <a:effectLst/>
        </p:spPr>
      </p:pic>
      <p:pic>
        <p:nvPicPr>
          <p:cNvPr id="5" name="Imagen 4"/>
          <p:cNvPicPr>
            <a:picLocks noChangeAspect="1"/>
          </p:cNvPicPr>
          <p:nvPr/>
        </p:nvPicPr>
        <p:blipFill>
          <a:blip r:embed="rId4"/>
          <a:stretch>
            <a:fillRect/>
          </a:stretch>
        </p:blipFill>
        <p:spPr>
          <a:xfrm>
            <a:off x="8456839" y="3355292"/>
            <a:ext cx="3503745" cy="2206264"/>
          </a:xfrm>
          <a:prstGeom prst="rect">
            <a:avLst/>
          </a:prstGeom>
        </p:spPr>
      </p:pic>
      <p:sp>
        <p:nvSpPr>
          <p:cNvPr id="4" name="Rectángulo 3"/>
          <p:cNvSpPr/>
          <p:nvPr/>
        </p:nvSpPr>
        <p:spPr>
          <a:xfrm>
            <a:off x="8411284" y="5344196"/>
            <a:ext cx="2268212" cy="4793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b="1" dirty="0" smtClean="0"/>
              <a:t>HEMODINAMIA</a:t>
            </a:r>
          </a:p>
          <a:p>
            <a:pPr algn="ctr"/>
            <a:r>
              <a:rPr lang="es-AR" b="1" dirty="0" smtClean="0"/>
              <a:t>PHILIPS FD 20</a:t>
            </a:r>
            <a:endParaRPr lang="es-AR" b="1" dirty="0"/>
          </a:p>
        </p:txBody>
      </p:sp>
      <p:pic>
        <p:nvPicPr>
          <p:cNvPr id="6" name="Imagen 5"/>
          <p:cNvPicPr>
            <a:picLocks noChangeAspect="1"/>
          </p:cNvPicPr>
          <p:nvPr/>
        </p:nvPicPr>
        <p:blipFill>
          <a:blip r:embed="rId5"/>
          <a:stretch>
            <a:fillRect/>
          </a:stretch>
        </p:blipFill>
        <p:spPr>
          <a:xfrm>
            <a:off x="8610501" y="1721267"/>
            <a:ext cx="2286198" cy="1286367"/>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normAutofit fontScale="92500" lnSpcReduction="10000"/>
          </a:bodyPr>
          <a:lstStyle/>
          <a:p>
            <a:endParaRPr lang="es-ES" sz="2400" dirty="0" smtClean="0"/>
          </a:p>
          <a:p>
            <a:pPr>
              <a:buNone/>
            </a:pPr>
            <a:r>
              <a:rPr lang="es-ES" sz="2400" dirty="0" smtClean="0"/>
              <a:t>     </a:t>
            </a:r>
            <a:r>
              <a:rPr lang="es-ES" sz="2800" b="1" dirty="0" smtClean="0"/>
              <a:t>PERSONAL: AREA OPERATIVA</a:t>
            </a:r>
          </a:p>
          <a:p>
            <a:pPr>
              <a:buNone/>
            </a:pPr>
            <a:endParaRPr lang="es-ES" sz="2000" b="1" dirty="0" smtClean="0"/>
          </a:p>
          <a:p>
            <a:r>
              <a:rPr lang="es-ES" b="1" dirty="0" smtClean="0"/>
              <a:t>Desconfianza.</a:t>
            </a:r>
          </a:p>
          <a:p>
            <a:r>
              <a:rPr lang="es-ES" b="1" dirty="0" smtClean="0"/>
              <a:t>Rechazo a la Imposición.</a:t>
            </a:r>
          </a:p>
          <a:p>
            <a:r>
              <a:rPr lang="es-ES" b="1" dirty="0" smtClean="0"/>
              <a:t>Desconocimiento.</a:t>
            </a:r>
          </a:p>
          <a:p>
            <a:r>
              <a:rPr lang="es-ES" b="1" dirty="0" smtClean="0"/>
              <a:t>Fallas comunicacionales.</a:t>
            </a:r>
          </a:p>
          <a:p>
            <a:r>
              <a:rPr lang="es-ES" b="1" dirty="0" smtClean="0"/>
              <a:t>Rechazo al control.</a:t>
            </a:r>
          </a:p>
          <a:p>
            <a:r>
              <a:rPr lang="es-ES" b="1" dirty="0" smtClean="0"/>
              <a:t>Castigo o ausencias de premios.</a:t>
            </a:r>
          </a:p>
          <a:p>
            <a:r>
              <a:rPr lang="es-ES" b="1" dirty="0" smtClean="0"/>
              <a:t>Temor</a:t>
            </a:r>
            <a:r>
              <a:rPr lang="es-ES" sz="2000" dirty="0" smtClean="0"/>
              <a:t>.</a:t>
            </a:r>
          </a:p>
          <a:p>
            <a:endParaRPr lang="es-ES" dirty="0" smtClean="0"/>
          </a:p>
          <a:p>
            <a:endParaRPr lang="es-ES" dirty="0"/>
          </a:p>
        </p:txBody>
      </p:sp>
      <p:sp>
        <p:nvSpPr>
          <p:cNvPr id="5" name="1 Título"/>
          <p:cNvSpPr>
            <a:spLocks noGrp="1"/>
          </p:cNvSpPr>
          <p:nvPr>
            <p:ph type="title"/>
          </p:nvPr>
        </p:nvSpPr>
        <p:spPr/>
        <p:txBody>
          <a:bodyPr>
            <a:normAutofit/>
          </a:bodyPr>
          <a:lstStyle/>
          <a:p>
            <a:pPr algn="ctr"/>
            <a:r>
              <a:rPr lang="es-ES" b="1" dirty="0" smtClean="0"/>
              <a:t>ACREDITACION DE CALIDAD</a:t>
            </a:r>
            <a:br>
              <a:rPr lang="es-ES" b="1" dirty="0" smtClean="0"/>
            </a:br>
            <a:r>
              <a:rPr lang="es-ES" b="1" dirty="0" smtClean="0"/>
              <a:t>OBSTACULOS</a:t>
            </a:r>
            <a:endParaRPr lang="es-ES" b="1" dirty="0"/>
          </a:p>
        </p:txBody>
      </p:sp>
      <p:pic>
        <p:nvPicPr>
          <p:cNvPr id="2" name="Imagen 1"/>
          <p:cNvPicPr>
            <a:picLocks noChangeAspect="1"/>
          </p:cNvPicPr>
          <p:nvPr/>
        </p:nvPicPr>
        <p:blipFill>
          <a:blip r:embed="rId2"/>
          <a:stretch>
            <a:fillRect/>
          </a:stretch>
        </p:blipFill>
        <p:spPr>
          <a:xfrm>
            <a:off x="5701574" y="1825625"/>
            <a:ext cx="2292502" cy="2221333"/>
          </a:xfrm>
          <a:prstGeom prst="rect">
            <a:avLst/>
          </a:prstGeom>
        </p:spPr>
      </p:pic>
      <p:pic>
        <p:nvPicPr>
          <p:cNvPr id="6" name="Imagen 5"/>
          <p:cNvPicPr>
            <a:picLocks noChangeAspect="1"/>
          </p:cNvPicPr>
          <p:nvPr/>
        </p:nvPicPr>
        <p:blipFill>
          <a:blip r:embed="rId3"/>
          <a:stretch>
            <a:fillRect/>
          </a:stretch>
        </p:blipFill>
        <p:spPr>
          <a:xfrm>
            <a:off x="7663372" y="2936291"/>
            <a:ext cx="2010566" cy="2579974"/>
          </a:xfrm>
          <a:prstGeom prst="rect">
            <a:avLst/>
          </a:prstGeom>
        </p:spPr>
      </p:pic>
      <p:pic>
        <p:nvPicPr>
          <p:cNvPr id="7" name="Imagen 6"/>
          <p:cNvPicPr>
            <a:picLocks noChangeAspect="1"/>
          </p:cNvPicPr>
          <p:nvPr/>
        </p:nvPicPr>
        <p:blipFill>
          <a:blip r:embed="rId4"/>
          <a:stretch>
            <a:fillRect/>
          </a:stretch>
        </p:blipFill>
        <p:spPr>
          <a:xfrm>
            <a:off x="9585198" y="4001294"/>
            <a:ext cx="1739022" cy="2357213"/>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b="1" dirty="0" smtClean="0">
                <a:latin typeface="+mn-lt"/>
              </a:rPr>
              <a:t>ALTA DIRECCION INSTITUCION</a:t>
            </a:r>
            <a:endParaRPr lang="es-ES" b="1" dirty="0">
              <a:latin typeface="+mn-lt"/>
            </a:endParaRPr>
          </a:p>
        </p:txBody>
      </p:sp>
      <p:sp>
        <p:nvSpPr>
          <p:cNvPr id="3" name="2 Marcador de contenido"/>
          <p:cNvSpPr>
            <a:spLocks noGrp="1"/>
          </p:cNvSpPr>
          <p:nvPr>
            <p:ph idx="1"/>
          </p:nvPr>
        </p:nvSpPr>
        <p:spPr>
          <a:xfrm>
            <a:off x="838200" y="1447800"/>
            <a:ext cx="10572750" cy="4729163"/>
          </a:xfrm>
        </p:spPr>
        <p:txBody>
          <a:bodyPr>
            <a:normAutofit fontScale="92500" lnSpcReduction="20000"/>
          </a:bodyPr>
          <a:lstStyle/>
          <a:p>
            <a:pPr algn="ctr">
              <a:buNone/>
            </a:pPr>
            <a:r>
              <a:rPr lang="es-ES" b="1" dirty="0" smtClean="0"/>
              <a:t>   </a:t>
            </a:r>
            <a:r>
              <a:rPr lang="es-ES" sz="2800" b="1" dirty="0" smtClean="0"/>
              <a:t>DEBE APRENDER Y SER:</a:t>
            </a:r>
          </a:p>
          <a:p>
            <a:r>
              <a:rPr lang="es-ES" b="1" dirty="0" smtClean="0"/>
              <a:t>Valiente.</a:t>
            </a:r>
          </a:p>
          <a:p>
            <a:r>
              <a:rPr lang="es-ES" b="1" dirty="0" smtClean="0"/>
              <a:t>Transmitir confianza.</a:t>
            </a:r>
          </a:p>
          <a:p>
            <a:r>
              <a:rPr lang="es-ES" b="1" dirty="0" smtClean="0"/>
              <a:t>Debe saber mantener de manera firme las decisiones finales para lograr los cambios.</a:t>
            </a:r>
          </a:p>
          <a:p>
            <a:r>
              <a:rPr lang="es-ES" b="1" dirty="0" smtClean="0"/>
              <a:t>Respetar los derechos del trabajador, como así  saber hacer cumplir los deberes del trabajador .</a:t>
            </a:r>
          </a:p>
          <a:p>
            <a:r>
              <a:rPr lang="es-ES" b="1" dirty="0" smtClean="0"/>
              <a:t>Los planes estratégicos por fecha no son fiables.</a:t>
            </a:r>
          </a:p>
          <a:p>
            <a:r>
              <a:rPr lang="es-ES" b="1" dirty="0" smtClean="0"/>
              <a:t>La ansiedad no sobrepase la cordura.</a:t>
            </a:r>
          </a:p>
          <a:p>
            <a:r>
              <a:rPr lang="es-ES" b="1" dirty="0" smtClean="0"/>
              <a:t>Este camino implica erogación monetaria .</a:t>
            </a:r>
          </a:p>
          <a:p>
            <a:r>
              <a:rPr lang="es-ES" b="1" dirty="0" smtClean="0"/>
              <a:t>Implementar en todos los niveles ideas rectoras: participación,  sensibilización, consenso, concientización, información,  capacitación, comunicación, premio confianza.</a:t>
            </a:r>
          </a:p>
          <a:p>
            <a:endParaRPr lang="es-ES" sz="2000" dirty="0" smtClean="0"/>
          </a:p>
          <a:p>
            <a:endParaRPr lang="es-ES" sz="2000" dirty="0" smtClean="0"/>
          </a:p>
          <a:p>
            <a:endParaRPr lang="es-ES" sz="2000" dirty="0" smtClean="0"/>
          </a:p>
          <a:p>
            <a:endParaRPr lang="es-ES" sz="2000" dirty="0" smtClean="0"/>
          </a:p>
          <a:p>
            <a:endParaRPr lang="es-ES" dirty="0" smtClean="0"/>
          </a:p>
          <a:p>
            <a:endParaRPr lang="es-E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a:xfrm>
            <a:off x="381000" y="1690688"/>
            <a:ext cx="10972800" cy="4525963"/>
          </a:xfrm>
        </p:spPr>
        <p:txBody>
          <a:bodyPr>
            <a:normAutofit/>
          </a:bodyPr>
          <a:lstStyle/>
          <a:p>
            <a:pPr>
              <a:buNone/>
            </a:pPr>
            <a:endParaRPr lang="es-ES" sz="4800" dirty="0" smtClean="0"/>
          </a:p>
          <a:p>
            <a:pPr algn="ctr">
              <a:buNone/>
            </a:pPr>
            <a:r>
              <a:rPr lang="es-ES" sz="6600" dirty="0" smtClean="0"/>
              <a:t>MUCHAS GRACIAS</a:t>
            </a:r>
          </a:p>
          <a:p>
            <a:pPr algn="ctr">
              <a:buNone/>
            </a:pPr>
            <a:r>
              <a:rPr lang="es-ES" sz="4800" dirty="0" smtClean="0"/>
              <a:t>POR DEJARNOS CONTAR NUESTRO CAMINO A LA CALIDAD..</a:t>
            </a:r>
            <a:endParaRPr lang="es-ES" sz="4800" dirty="0"/>
          </a:p>
        </p:txBody>
      </p:sp>
      <p:pic>
        <p:nvPicPr>
          <p:cNvPr id="4" name="Picture 10" descr="Resultado de imagen para logo instituto medico rio cuarto"/>
          <p:cNvPicPr>
            <a:picLocks noChangeAspect="1" noChangeArrowheads="1"/>
          </p:cNvPicPr>
          <p:nvPr/>
        </p:nvPicPr>
        <p:blipFill>
          <a:blip r:embed="rId2" cstate="print"/>
          <a:srcRect/>
          <a:stretch>
            <a:fillRect/>
          </a:stretch>
        </p:blipFill>
        <p:spPr bwMode="auto">
          <a:xfrm>
            <a:off x="9753600" y="5715000"/>
            <a:ext cx="1930400" cy="817306"/>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
          <p:cNvSpPr>
            <a:spLocks noChangeArrowheads="1"/>
          </p:cNvSpPr>
          <p:nvPr/>
        </p:nvSpPr>
        <p:spPr bwMode="auto">
          <a:xfrm>
            <a:off x="332917" y="0"/>
            <a:ext cx="10958051" cy="200054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ctr" defTabSz="914400" rtl="0" eaLnBrk="1" fontAlgn="base" latinLnBrk="0" hangingPunct="1">
              <a:lnSpc>
                <a:spcPct val="100000"/>
              </a:lnSpc>
              <a:spcBef>
                <a:spcPct val="0"/>
              </a:spcBef>
              <a:spcAft>
                <a:spcPct val="0"/>
              </a:spcAft>
              <a:buClrTx/>
              <a:buSzTx/>
              <a:buFontTx/>
              <a:buNone/>
              <a:tabLst/>
            </a:pPr>
            <a:endParaRPr lang="es-ES_tradnl" sz="3600" b="1" dirty="0" smtClean="0">
              <a:solidFill>
                <a:srgbClr val="0070C0"/>
              </a:solidFill>
              <a:effectLst>
                <a:outerShdw blurRad="38100" dist="38100" dir="2700000" algn="tl">
                  <a:srgbClr val="000000">
                    <a:alpha val="43137"/>
                  </a:srgbClr>
                </a:outerShdw>
              </a:effectLst>
              <a:latin typeface="Calibri" pitchFamily="34" charset="0"/>
              <a:ea typeface="Times New Roman" pitchFamily="18" charset="0"/>
              <a:cs typeface="Arial" pitchFamily="34" charset="0"/>
            </a:endParaRPr>
          </a:p>
          <a:p>
            <a:pPr marL="0" marR="0" lvl="0" indent="449263" algn="ctr" defTabSz="914400" rtl="0" eaLnBrk="1" fontAlgn="base" latinLnBrk="0" hangingPunct="1">
              <a:lnSpc>
                <a:spcPct val="100000"/>
              </a:lnSpc>
              <a:spcBef>
                <a:spcPct val="0"/>
              </a:spcBef>
              <a:spcAft>
                <a:spcPct val="0"/>
              </a:spcAft>
              <a:buClrTx/>
              <a:buSzTx/>
              <a:buFontTx/>
              <a:buNone/>
              <a:tabLst/>
            </a:pPr>
            <a:r>
              <a:rPr lang="es-ES_tradnl" sz="4400" b="1" dirty="0" smtClean="0">
                <a:latin typeface="Calibri Light" pitchFamily="34" charset="0"/>
                <a:ea typeface="Times New Roman" pitchFamily="18" charset="0"/>
                <a:cs typeface="Arial" pitchFamily="34" charset="0"/>
              </a:rPr>
              <a:t>DIAGNOSTICO POR IMAGENES</a:t>
            </a:r>
          </a:p>
          <a:p>
            <a:pPr marL="0" marR="0" lvl="0" indent="449263" algn="ctr" defTabSz="914400" rtl="0" eaLnBrk="1" fontAlgn="base" latinLnBrk="0" hangingPunct="1">
              <a:lnSpc>
                <a:spcPct val="100000"/>
              </a:lnSpc>
              <a:spcBef>
                <a:spcPct val="0"/>
              </a:spcBef>
              <a:spcAft>
                <a:spcPct val="0"/>
              </a:spcAft>
              <a:buClrTx/>
              <a:buSzTx/>
              <a:buFontTx/>
              <a:buNone/>
              <a:tabLst/>
            </a:pPr>
            <a:r>
              <a:rPr lang="es-ES_tradnl" sz="4400" b="1" dirty="0" smtClean="0">
                <a:effectLst>
                  <a:outerShdw blurRad="38100" dist="38100" dir="2700000" algn="tl">
                    <a:srgbClr val="000000">
                      <a:alpha val="43137"/>
                    </a:srgbClr>
                  </a:outerShdw>
                </a:effectLst>
                <a:latin typeface="Calibri" pitchFamily="34" charset="0"/>
                <a:ea typeface="Times New Roman" pitchFamily="18" charset="0"/>
                <a:cs typeface="Arial" pitchFamily="34" charset="0"/>
              </a:rPr>
              <a:t> </a:t>
            </a:r>
          </a:p>
        </p:txBody>
      </p:sp>
      <p:sp>
        <p:nvSpPr>
          <p:cNvPr id="5" name="4 Rectángulo"/>
          <p:cNvSpPr/>
          <p:nvPr/>
        </p:nvSpPr>
        <p:spPr>
          <a:xfrm>
            <a:off x="502103" y="2000548"/>
            <a:ext cx="7965492" cy="3901591"/>
          </a:xfrm>
          <a:prstGeom prst="rect">
            <a:avLst/>
          </a:prstGeom>
        </p:spPr>
        <p:txBody>
          <a:bodyPr wrap="square">
            <a:spAutoFit/>
          </a:bodyPr>
          <a:lstStyle/>
          <a:p>
            <a:pPr lvl="0" indent="449263" fontAlgn="base">
              <a:spcBef>
                <a:spcPct val="0"/>
              </a:spcBef>
              <a:spcAft>
                <a:spcPct val="0"/>
              </a:spcAft>
              <a:buFont typeface="Arial" pitchFamily="34" charset="0"/>
              <a:buChar char="•"/>
            </a:pPr>
            <a:r>
              <a:rPr lang="es-ES_tradnl" sz="2400" b="1" dirty="0" smtClean="0">
                <a:latin typeface="Calibri" pitchFamily="34" charset="0"/>
                <a:ea typeface="Times New Roman" pitchFamily="18" charset="0"/>
                <a:cs typeface="Arial" pitchFamily="34" charset="0"/>
              </a:rPr>
              <a:t>Radiología, digital directa Philips.</a:t>
            </a:r>
          </a:p>
          <a:p>
            <a:pPr lvl="0" indent="449263" fontAlgn="base">
              <a:spcBef>
                <a:spcPct val="0"/>
              </a:spcBef>
              <a:spcAft>
                <a:spcPct val="0"/>
              </a:spcAft>
              <a:buFont typeface="Arial" pitchFamily="34" charset="0"/>
              <a:buChar char="•"/>
            </a:pPr>
            <a:r>
              <a:rPr lang="es-ES_tradnl" sz="2400" b="1" dirty="0" smtClean="0">
                <a:latin typeface="Calibri" pitchFamily="34" charset="0"/>
                <a:ea typeface="Times New Roman" pitchFamily="18" charset="0"/>
                <a:cs typeface="Arial" pitchFamily="34" charset="0"/>
              </a:rPr>
              <a:t>Arcos en “C” (2) Philips.</a:t>
            </a:r>
          </a:p>
          <a:p>
            <a:pPr lvl="0" indent="449263" fontAlgn="base">
              <a:spcBef>
                <a:spcPct val="0"/>
              </a:spcBef>
              <a:spcAft>
                <a:spcPct val="0"/>
              </a:spcAft>
              <a:buFont typeface="Arial" pitchFamily="34" charset="0"/>
              <a:buChar char="•"/>
            </a:pPr>
            <a:r>
              <a:rPr lang="es-ES_tradnl" sz="2400" b="1" dirty="0" smtClean="0">
                <a:latin typeface="Calibri" pitchFamily="34" charset="0"/>
                <a:ea typeface="Times New Roman" pitchFamily="18" charset="0"/>
                <a:cs typeface="Arial" pitchFamily="34" charset="0"/>
              </a:rPr>
              <a:t>TAC 16 cortes Toshiba, </a:t>
            </a:r>
            <a:r>
              <a:rPr lang="es-ES_tradnl" sz="2400" b="1" dirty="0" err="1" smtClean="0">
                <a:latin typeface="Calibri" pitchFamily="34" charset="0"/>
                <a:ea typeface="Times New Roman" pitchFamily="18" charset="0"/>
                <a:cs typeface="Arial" pitchFamily="34" charset="0"/>
              </a:rPr>
              <a:t>Activion</a:t>
            </a:r>
            <a:r>
              <a:rPr lang="es-ES_tradnl" sz="2400" b="1" dirty="0" smtClean="0">
                <a:latin typeface="Calibri" pitchFamily="34" charset="0"/>
                <a:ea typeface="Times New Roman" pitchFamily="18" charset="0"/>
                <a:cs typeface="Arial" pitchFamily="34" charset="0"/>
              </a:rPr>
              <a:t>.</a:t>
            </a:r>
          </a:p>
          <a:p>
            <a:pPr lvl="0" indent="449263" fontAlgn="base">
              <a:spcBef>
                <a:spcPct val="0"/>
              </a:spcBef>
              <a:spcAft>
                <a:spcPct val="0"/>
              </a:spcAft>
              <a:buFont typeface="Arial" pitchFamily="34" charset="0"/>
              <a:buChar char="•"/>
            </a:pPr>
            <a:r>
              <a:rPr lang="es-ES_tradnl" sz="2400" b="1" dirty="0" smtClean="0">
                <a:latin typeface="Calibri" pitchFamily="34" charset="0"/>
                <a:ea typeface="Times New Roman" pitchFamily="18" charset="0"/>
                <a:cs typeface="Arial" pitchFamily="34" charset="0"/>
              </a:rPr>
              <a:t>Resonador Nuclear </a:t>
            </a:r>
            <a:r>
              <a:rPr lang="es-ES_tradnl" sz="2400" b="1" dirty="0">
                <a:latin typeface="Calibri" pitchFamily="34" charset="0"/>
                <a:ea typeface="Times New Roman" pitchFamily="18" charset="0"/>
                <a:cs typeface="Arial" pitchFamily="34" charset="0"/>
              </a:rPr>
              <a:t>M</a:t>
            </a:r>
            <a:r>
              <a:rPr lang="es-ES_tradnl" sz="2400" b="1" dirty="0" smtClean="0">
                <a:latin typeface="Calibri" pitchFamily="34" charset="0"/>
                <a:ea typeface="Times New Roman" pitchFamily="18" charset="0"/>
                <a:cs typeface="Arial" pitchFamily="34" charset="0"/>
              </a:rPr>
              <a:t>agnético de 1.5 tesla, Philips.</a:t>
            </a:r>
          </a:p>
          <a:p>
            <a:pPr lvl="0" indent="449263" fontAlgn="base">
              <a:spcBef>
                <a:spcPct val="0"/>
              </a:spcBef>
              <a:spcAft>
                <a:spcPct val="0"/>
              </a:spcAft>
              <a:buFont typeface="Arial" pitchFamily="34" charset="0"/>
              <a:buChar char="•"/>
            </a:pPr>
            <a:r>
              <a:rPr lang="es-ES_tradnl" sz="2400" b="1" dirty="0" smtClean="0">
                <a:latin typeface="Calibri" pitchFamily="34" charset="0"/>
                <a:ea typeface="Times New Roman" pitchFamily="18" charset="0"/>
                <a:cs typeface="Arial" pitchFamily="34" charset="0"/>
              </a:rPr>
              <a:t>Mamógrafo Full digital</a:t>
            </a:r>
            <a:r>
              <a:rPr lang="es-ES_tradnl" sz="2400" b="1" dirty="0">
                <a:latin typeface="Calibri" pitchFamily="34" charset="0"/>
                <a:ea typeface="Times New Roman" pitchFamily="18" charset="0"/>
                <a:cs typeface="Arial" pitchFamily="34" charset="0"/>
              </a:rPr>
              <a:t> </a:t>
            </a:r>
            <a:r>
              <a:rPr lang="es-ES_tradnl" sz="2400" b="1" dirty="0" smtClean="0">
                <a:latin typeface="Calibri" pitchFamily="34" charset="0"/>
                <a:ea typeface="Times New Roman" pitchFamily="18" charset="0"/>
                <a:cs typeface="Arial" pitchFamily="34" charset="0"/>
              </a:rPr>
              <a:t>(</a:t>
            </a:r>
            <a:r>
              <a:rPr lang="es-ES_tradnl" sz="2400" b="1" dirty="0" err="1" smtClean="0">
                <a:latin typeface="Calibri" pitchFamily="34" charset="0"/>
                <a:ea typeface="Times New Roman" pitchFamily="18" charset="0"/>
                <a:cs typeface="Arial" pitchFamily="34" charset="0"/>
              </a:rPr>
              <a:t>Fujinon</a:t>
            </a:r>
            <a:r>
              <a:rPr lang="es-ES_tradnl" sz="2400" b="1" dirty="0" smtClean="0">
                <a:latin typeface="Calibri" pitchFamily="34" charset="0"/>
                <a:ea typeface="Times New Roman" pitchFamily="18" charset="0"/>
                <a:cs typeface="Arial" pitchFamily="34" charset="0"/>
              </a:rPr>
              <a:t>).</a:t>
            </a:r>
          </a:p>
          <a:p>
            <a:pPr lvl="0" indent="449263" fontAlgn="base">
              <a:spcBef>
                <a:spcPct val="0"/>
              </a:spcBef>
              <a:spcAft>
                <a:spcPct val="0"/>
              </a:spcAft>
              <a:buFont typeface="Arial" pitchFamily="34" charset="0"/>
              <a:buChar char="•"/>
            </a:pPr>
            <a:r>
              <a:rPr lang="es-ES_tradnl" sz="2400" b="1" dirty="0" smtClean="0">
                <a:latin typeface="Calibri" pitchFamily="34" charset="0"/>
                <a:ea typeface="Times New Roman" pitchFamily="18" charset="0"/>
                <a:cs typeface="Arial" pitchFamily="34" charset="0"/>
              </a:rPr>
              <a:t>Ecografía convencional (4)  Philips.</a:t>
            </a:r>
          </a:p>
          <a:p>
            <a:pPr lvl="0" indent="449263" fontAlgn="base">
              <a:spcBef>
                <a:spcPct val="0"/>
              </a:spcBef>
              <a:spcAft>
                <a:spcPct val="0"/>
              </a:spcAft>
              <a:buFont typeface="Arial" pitchFamily="34" charset="0"/>
              <a:buChar char="•"/>
            </a:pPr>
            <a:r>
              <a:rPr lang="es-ES_tradnl" sz="2400" b="1" dirty="0" err="1" smtClean="0">
                <a:latin typeface="Calibri" pitchFamily="34" charset="0"/>
                <a:ea typeface="Times New Roman" pitchFamily="18" charset="0"/>
                <a:cs typeface="Arial" pitchFamily="34" charset="0"/>
              </a:rPr>
              <a:t>Hemodinamia</a:t>
            </a:r>
            <a:r>
              <a:rPr lang="es-ES_tradnl" sz="2400" b="1" dirty="0" smtClean="0">
                <a:latin typeface="Calibri" pitchFamily="34" charset="0"/>
                <a:ea typeface="Times New Roman" pitchFamily="18" charset="0"/>
                <a:cs typeface="Arial" pitchFamily="34" charset="0"/>
              </a:rPr>
              <a:t>:  Philips FD 20.</a:t>
            </a:r>
          </a:p>
          <a:p>
            <a:pPr lvl="0" indent="449263" fontAlgn="base">
              <a:spcBef>
                <a:spcPct val="0"/>
              </a:spcBef>
              <a:spcAft>
                <a:spcPct val="0"/>
              </a:spcAft>
              <a:buFont typeface="Arial" pitchFamily="34" charset="0"/>
              <a:buChar char="•"/>
            </a:pPr>
            <a:r>
              <a:rPr lang="es-ES_tradnl" sz="2400" b="1" dirty="0" smtClean="0">
                <a:latin typeface="Calibri" pitchFamily="34" charset="0"/>
                <a:ea typeface="Times New Roman" pitchFamily="18" charset="0"/>
                <a:cs typeface="Arial" pitchFamily="34" charset="0"/>
              </a:rPr>
              <a:t>Endoscopia digital (2) (</a:t>
            </a:r>
            <a:r>
              <a:rPr lang="es-ES_tradnl" sz="2400" b="1" dirty="0" err="1" smtClean="0">
                <a:latin typeface="Calibri" pitchFamily="34" charset="0"/>
                <a:ea typeface="Times New Roman" pitchFamily="18" charset="0"/>
                <a:cs typeface="Arial" pitchFamily="34" charset="0"/>
              </a:rPr>
              <a:t>Fujinon</a:t>
            </a:r>
            <a:r>
              <a:rPr lang="es-ES_tradnl" sz="2400" b="1" dirty="0" smtClean="0">
                <a:latin typeface="Calibri" pitchFamily="34" charset="0"/>
                <a:ea typeface="Times New Roman" pitchFamily="18" charset="0"/>
                <a:cs typeface="Arial" pitchFamily="34" charset="0"/>
              </a:rPr>
              <a:t> –</a:t>
            </a:r>
            <a:r>
              <a:rPr lang="es-ES_tradnl" sz="2400" b="1" dirty="0" err="1" smtClean="0">
                <a:latin typeface="Calibri" pitchFamily="34" charset="0"/>
                <a:ea typeface="Times New Roman" pitchFamily="18" charset="0"/>
                <a:cs typeface="Arial" pitchFamily="34" charset="0"/>
              </a:rPr>
              <a:t>Olimpus</a:t>
            </a:r>
            <a:r>
              <a:rPr lang="es-ES_tradnl" sz="2400" b="1" dirty="0" smtClean="0">
                <a:latin typeface="Calibri" pitchFamily="34" charset="0"/>
                <a:ea typeface="Times New Roman" pitchFamily="18" charset="0"/>
                <a:cs typeface="Arial" pitchFamily="34" charset="0"/>
              </a:rPr>
              <a:t>).</a:t>
            </a:r>
          </a:p>
          <a:p>
            <a:pPr lvl="0" indent="449263" fontAlgn="base">
              <a:spcBef>
                <a:spcPct val="0"/>
              </a:spcBef>
              <a:spcAft>
                <a:spcPct val="0"/>
              </a:spcAft>
              <a:buFont typeface="Arial" pitchFamily="34" charset="0"/>
              <a:buChar char="•"/>
            </a:pPr>
            <a:r>
              <a:rPr lang="es-ES_tradnl" sz="2400" b="1" dirty="0" err="1" smtClean="0">
                <a:latin typeface="Calibri" pitchFamily="34" charset="0"/>
                <a:ea typeface="Times New Roman" pitchFamily="18" charset="0"/>
                <a:cs typeface="Arial" pitchFamily="34" charset="0"/>
              </a:rPr>
              <a:t>Eccodopler</a:t>
            </a:r>
            <a:endParaRPr lang="es-ES_tradnl" sz="2400" b="1" dirty="0" smtClean="0">
              <a:latin typeface="Calibri" pitchFamily="34" charset="0"/>
              <a:ea typeface="Times New Roman" pitchFamily="18" charset="0"/>
              <a:cs typeface="Arial" pitchFamily="34" charset="0"/>
            </a:endParaRPr>
          </a:p>
          <a:p>
            <a:pPr lvl="0" indent="449263" fontAlgn="base">
              <a:spcBef>
                <a:spcPct val="0"/>
              </a:spcBef>
              <a:spcAft>
                <a:spcPct val="0"/>
              </a:spcAft>
              <a:buFont typeface="Arial" pitchFamily="34" charset="0"/>
              <a:buChar char="•"/>
            </a:pPr>
            <a:r>
              <a:rPr lang="es-ES_tradnl" sz="2400" b="1" dirty="0" smtClean="0">
                <a:latin typeface="Calibri" pitchFamily="34" charset="0"/>
                <a:ea typeface="Times New Roman" pitchFamily="18" charset="0"/>
                <a:cs typeface="Arial" pitchFamily="34" charset="0"/>
              </a:rPr>
              <a:t>Otros</a:t>
            </a:r>
            <a:r>
              <a:rPr lang="es-ES_tradnl" sz="2400" b="1" dirty="0" smtClean="0">
                <a:effectLst>
                  <a:outerShdw blurRad="38100" dist="38100" dir="2700000" algn="tl">
                    <a:srgbClr val="000000">
                      <a:alpha val="43137"/>
                    </a:srgbClr>
                  </a:outerShdw>
                </a:effectLst>
                <a:latin typeface="Calibri" pitchFamily="34" charset="0"/>
                <a:ea typeface="Times New Roman" pitchFamily="18" charset="0"/>
                <a:cs typeface="Arial" pitchFamily="34" charset="0"/>
              </a:rPr>
              <a:t>.</a:t>
            </a:r>
          </a:p>
        </p:txBody>
      </p:sp>
      <p:pic>
        <p:nvPicPr>
          <p:cNvPr id="6" name="Picture 10" descr="Resultado de imagen para logo instituto medico rio cuarto"/>
          <p:cNvPicPr>
            <a:picLocks noChangeAspect="1" noChangeArrowheads="1"/>
          </p:cNvPicPr>
          <p:nvPr/>
        </p:nvPicPr>
        <p:blipFill>
          <a:blip r:embed="rId2" cstate="print"/>
          <a:srcRect/>
          <a:stretch>
            <a:fillRect/>
          </a:stretch>
        </p:blipFill>
        <p:spPr bwMode="auto">
          <a:xfrm>
            <a:off x="10261600" y="6040694"/>
            <a:ext cx="1930400" cy="817306"/>
          </a:xfrm>
          <a:prstGeom prst="rect">
            <a:avLst/>
          </a:prstGeom>
          <a:noFill/>
        </p:spPr>
      </p:pic>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1371" y="2129424"/>
            <a:ext cx="4628050" cy="3555123"/>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b="1" dirty="0" smtClean="0"/>
              <a:t>INSTITUTO MEDICO RIO CUARTO</a:t>
            </a:r>
            <a:endParaRPr lang="es-ES" b="1" dirty="0"/>
          </a:p>
        </p:txBody>
      </p:sp>
      <p:sp>
        <p:nvSpPr>
          <p:cNvPr id="3" name="2 Marcador de texto"/>
          <p:cNvSpPr>
            <a:spLocks noGrp="1"/>
          </p:cNvSpPr>
          <p:nvPr>
            <p:ph type="body" idx="1"/>
          </p:nvPr>
        </p:nvSpPr>
        <p:spPr>
          <a:xfrm>
            <a:off x="927100" y="1504545"/>
            <a:ext cx="5157787" cy="823912"/>
          </a:xfrm>
        </p:spPr>
        <p:txBody>
          <a:bodyPr/>
          <a:lstStyle/>
          <a:p>
            <a:r>
              <a:rPr lang="es-ES" u="sng" dirty="0" smtClean="0"/>
              <a:t> </a:t>
            </a:r>
            <a:r>
              <a:rPr lang="es-ES" sz="2800" u="sng" dirty="0" smtClean="0"/>
              <a:t>COMITES</a:t>
            </a:r>
            <a:r>
              <a:rPr lang="es-ES" u="sng" dirty="0" smtClean="0"/>
              <a:t>:</a:t>
            </a:r>
            <a:endParaRPr lang="es-ES" u="sng" dirty="0"/>
          </a:p>
        </p:txBody>
      </p:sp>
      <p:sp>
        <p:nvSpPr>
          <p:cNvPr id="4" name="3 Marcador de contenido"/>
          <p:cNvSpPr>
            <a:spLocks noGrp="1"/>
          </p:cNvSpPr>
          <p:nvPr>
            <p:ph sz="half" idx="2"/>
          </p:nvPr>
        </p:nvSpPr>
        <p:spPr/>
        <p:txBody>
          <a:bodyPr>
            <a:normAutofit fontScale="92500" lnSpcReduction="10000"/>
          </a:bodyPr>
          <a:lstStyle/>
          <a:p>
            <a:r>
              <a:rPr lang="es-ES" b="1" dirty="0" smtClean="0">
                <a:latin typeface="Calibri" panose="020F0502020204030204" pitchFamily="34" charset="0"/>
              </a:rPr>
              <a:t>Calidad y seguridad del paciente.</a:t>
            </a:r>
          </a:p>
          <a:p>
            <a:r>
              <a:rPr lang="es-ES" b="1" dirty="0" smtClean="0">
                <a:latin typeface="Calibri" panose="020F0502020204030204" pitchFamily="34" charset="0"/>
              </a:rPr>
              <a:t>Infectologia.</a:t>
            </a:r>
          </a:p>
          <a:p>
            <a:r>
              <a:rPr lang="es-ES" b="1" dirty="0" smtClean="0">
                <a:latin typeface="Calibri" panose="020F0502020204030204" pitchFamily="34" charset="0"/>
              </a:rPr>
              <a:t>Capacitación y docencia.</a:t>
            </a:r>
          </a:p>
          <a:p>
            <a:r>
              <a:rPr lang="es-ES" b="1" dirty="0" smtClean="0">
                <a:latin typeface="Calibri" panose="020F0502020204030204" pitchFamily="34" charset="0"/>
              </a:rPr>
              <a:t>Historias Clínicas.</a:t>
            </a:r>
          </a:p>
          <a:p>
            <a:r>
              <a:rPr lang="es-ES" b="1" dirty="0" smtClean="0">
                <a:latin typeface="Calibri" panose="020F0502020204030204" pitchFamily="34" charset="0"/>
              </a:rPr>
              <a:t>Oncología.</a:t>
            </a:r>
          </a:p>
          <a:p>
            <a:r>
              <a:rPr lang="es-ES" b="1" dirty="0" smtClean="0">
                <a:latin typeface="Calibri" panose="020F0502020204030204" pitchFamily="34" charset="0"/>
              </a:rPr>
              <a:t>Seguridad laboral.</a:t>
            </a:r>
          </a:p>
          <a:p>
            <a:r>
              <a:rPr lang="es-ES" b="1" dirty="0" smtClean="0">
                <a:latin typeface="Calibri" panose="020F0502020204030204" pitchFamily="34" charset="0"/>
              </a:rPr>
              <a:t>Economía y Financiamiento.</a:t>
            </a:r>
          </a:p>
          <a:p>
            <a:r>
              <a:rPr lang="es-ES" b="1" dirty="0" smtClean="0">
                <a:latin typeface="Calibri" panose="020F0502020204030204" pitchFamily="34" charset="0"/>
              </a:rPr>
              <a:t>C.I.E.S</a:t>
            </a:r>
            <a:r>
              <a:rPr lang="es-ES" dirty="0" smtClean="0"/>
              <a:t>.</a:t>
            </a:r>
          </a:p>
          <a:p>
            <a:endParaRPr lang="es-ES" dirty="0" smtClean="0"/>
          </a:p>
          <a:p>
            <a:endParaRPr lang="es-ES" dirty="0"/>
          </a:p>
        </p:txBody>
      </p:sp>
      <p:sp>
        <p:nvSpPr>
          <p:cNvPr id="5" name="4 Marcador de texto"/>
          <p:cNvSpPr>
            <a:spLocks noGrp="1"/>
          </p:cNvSpPr>
          <p:nvPr>
            <p:ph type="body" sz="quarter" idx="3"/>
          </p:nvPr>
        </p:nvSpPr>
        <p:spPr/>
        <p:txBody>
          <a:bodyPr/>
          <a:lstStyle/>
          <a:p>
            <a:endParaRPr lang="es-ES"/>
          </a:p>
        </p:txBody>
      </p:sp>
      <p:pic>
        <p:nvPicPr>
          <p:cNvPr id="6" name="Imagen 5"/>
          <p:cNvPicPr>
            <a:picLocks noChangeAspect="1"/>
          </p:cNvPicPr>
          <p:nvPr/>
        </p:nvPicPr>
        <p:blipFill>
          <a:blip r:embed="rId2"/>
          <a:stretch>
            <a:fillRect/>
          </a:stretch>
        </p:blipFill>
        <p:spPr>
          <a:xfrm>
            <a:off x="10817443" y="6202189"/>
            <a:ext cx="1075889" cy="454792"/>
          </a:xfrm>
          <a:prstGeom prst="rect">
            <a:avLst/>
          </a:prstGeom>
        </p:spPr>
      </p:pic>
      <p:pic>
        <p:nvPicPr>
          <p:cNvPr id="7" name="Imagen 6"/>
          <p:cNvPicPr>
            <a:picLocks noChangeAspect="1"/>
          </p:cNvPicPr>
          <p:nvPr/>
        </p:nvPicPr>
        <p:blipFill>
          <a:blip r:embed="rId3"/>
          <a:stretch>
            <a:fillRect/>
          </a:stretch>
        </p:blipFill>
        <p:spPr>
          <a:xfrm>
            <a:off x="5707583" y="2101994"/>
            <a:ext cx="6112421" cy="3438237"/>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
          <p:cNvSpPr>
            <a:spLocks noChangeArrowheads="1"/>
          </p:cNvSpPr>
          <p:nvPr/>
        </p:nvSpPr>
        <p:spPr bwMode="auto">
          <a:xfrm>
            <a:off x="928914" y="736301"/>
            <a:ext cx="10236391"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ctr" defTabSz="914400" rtl="0" eaLnBrk="1" fontAlgn="base" latinLnBrk="0" hangingPunct="1">
              <a:lnSpc>
                <a:spcPct val="100000"/>
              </a:lnSpc>
              <a:spcBef>
                <a:spcPct val="0"/>
              </a:spcBef>
              <a:spcAft>
                <a:spcPct val="0"/>
              </a:spcAft>
              <a:buClrTx/>
              <a:buSzTx/>
              <a:buFontTx/>
              <a:buNone/>
              <a:tabLst/>
            </a:pPr>
            <a:r>
              <a:rPr lang="es-ES_tradnl" sz="3600" b="1" dirty="0" smtClean="0">
                <a:latin typeface="Calibri" pitchFamily="34" charset="0"/>
                <a:ea typeface="Times New Roman" pitchFamily="18" charset="0"/>
                <a:cs typeface="Arial" pitchFamily="34" charset="0"/>
              </a:rPr>
              <a:t>Desde hace  10 años, cuenta con un </a:t>
            </a:r>
          </a:p>
          <a:p>
            <a:pPr marL="0" marR="0" lvl="0" indent="449263" algn="ctr" defTabSz="914400" rtl="0" eaLnBrk="1" fontAlgn="base" latinLnBrk="0" hangingPunct="1">
              <a:lnSpc>
                <a:spcPct val="100000"/>
              </a:lnSpc>
              <a:spcBef>
                <a:spcPct val="0"/>
              </a:spcBef>
              <a:spcAft>
                <a:spcPct val="0"/>
              </a:spcAft>
              <a:buClrTx/>
              <a:buSzTx/>
              <a:buFontTx/>
              <a:buNone/>
              <a:tabLst/>
            </a:pPr>
            <a:r>
              <a:rPr lang="es-ES_tradnl" sz="3600" b="1" dirty="0" smtClean="0">
                <a:latin typeface="Calibri" pitchFamily="34" charset="0"/>
                <a:ea typeface="Times New Roman" pitchFamily="18" charset="0"/>
                <a:cs typeface="Arial" pitchFamily="34" charset="0"/>
              </a:rPr>
              <a:t>Departamento de Capacitación y Docencia </a:t>
            </a:r>
            <a:r>
              <a:rPr lang="es-ES_tradnl" sz="2400" b="1" dirty="0" smtClean="0">
                <a:latin typeface="Calibri" pitchFamily="34" charset="0"/>
                <a:ea typeface="Times New Roman" pitchFamily="18" charset="0"/>
                <a:cs typeface="Arial" pitchFamily="34" charset="0"/>
              </a:rPr>
              <a:t>  </a:t>
            </a:r>
            <a:endParaRPr lang="es-ES" sz="2400" b="1" dirty="0" smtClean="0">
              <a:latin typeface="Calibri" pitchFamily="34" charset="0"/>
              <a:ea typeface="Times New Roman" pitchFamily="18" charset="0"/>
              <a:cs typeface="Arial" pitchFamily="34" charset="0"/>
            </a:endParaRPr>
          </a:p>
        </p:txBody>
      </p:sp>
      <p:sp>
        <p:nvSpPr>
          <p:cNvPr id="3" name="2 Rectángulo"/>
          <p:cNvSpPr/>
          <p:nvPr/>
        </p:nvSpPr>
        <p:spPr>
          <a:xfrm>
            <a:off x="6117021" y="2569778"/>
            <a:ext cx="5849008" cy="3416320"/>
          </a:xfrm>
          <a:prstGeom prst="rect">
            <a:avLst/>
          </a:prstGeom>
        </p:spPr>
        <p:txBody>
          <a:bodyPr wrap="square">
            <a:spAutoFit/>
          </a:bodyPr>
          <a:lstStyle/>
          <a:p>
            <a:pPr lvl="0" algn="just" eaLnBrk="0" fontAlgn="base" hangingPunct="0">
              <a:spcBef>
                <a:spcPct val="0"/>
              </a:spcBef>
              <a:spcAft>
                <a:spcPct val="0"/>
              </a:spcAft>
              <a:buFontTx/>
              <a:buChar char="•"/>
            </a:pPr>
            <a:r>
              <a:rPr lang="es-ES_tradnl" sz="2400" b="1" dirty="0" smtClean="0">
                <a:latin typeface="Calibri" pitchFamily="34" charset="0"/>
                <a:ea typeface="Times New Roman" pitchFamily="18" charset="0"/>
                <a:cs typeface="Arial" pitchFamily="34" charset="0"/>
              </a:rPr>
              <a:t>Residencia de Clínica Médica,</a:t>
            </a:r>
            <a:endParaRPr lang="es-ES" sz="2400" b="1" dirty="0" smtClean="0">
              <a:latin typeface="Calibri" pitchFamily="34" charset="0"/>
              <a:ea typeface="Times New Roman" pitchFamily="18" charset="0"/>
              <a:cs typeface="Arial" pitchFamily="34" charset="0"/>
            </a:endParaRPr>
          </a:p>
          <a:p>
            <a:pPr lvl="0" algn="just" eaLnBrk="0" fontAlgn="base" hangingPunct="0">
              <a:spcBef>
                <a:spcPct val="0"/>
              </a:spcBef>
              <a:spcAft>
                <a:spcPct val="0"/>
              </a:spcAft>
              <a:buFontTx/>
              <a:buChar char="•"/>
            </a:pPr>
            <a:r>
              <a:rPr lang="es-ES_tradnl" sz="2400" b="1" dirty="0" smtClean="0">
                <a:latin typeface="Calibri" pitchFamily="34" charset="0"/>
                <a:ea typeface="Times New Roman" pitchFamily="18" charset="0"/>
                <a:cs typeface="Arial" pitchFamily="34" charset="0"/>
              </a:rPr>
              <a:t>Residencia de Cirugía General </a:t>
            </a:r>
            <a:endParaRPr lang="es-ES" sz="2400" b="1" dirty="0" smtClean="0">
              <a:latin typeface="Calibri" pitchFamily="34" charset="0"/>
              <a:ea typeface="Times New Roman" pitchFamily="18" charset="0"/>
              <a:cs typeface="Arial" pitchFamily="34" charset="0"/>
            </a:endParaRPr>
          </a:p>
          <a:p>
            <a:pPr lvl="0" algn="just" eaLnBrk="0" fontAlgn="base" hangingPunct="0">
              <a:spcBef>
                <a:spcPct val="0"/>
              </a:spcBef>
              <a:spcAft>
                <a:spcPct val="0"/>
              </a:spcAft>
              <a:buFontTx/>
              <a:buChar char="•"/>
            </a:pPr>
            <a:r>
              <a:rPr lang="es-ES_tradnl" sz="2400" b="1" dirty="0" smtClean="0">
                <a:latin typeface="Calibri" pitchFamily="34" charset="0"/>
                <a:ea typeface="Times New Roman" pitchFamily="18" charset="0"/>
                <a:cs typeface="Arial" pitchFamily="34" charset="0"/>
              </a:rPr>
              <a:t>Residencia de Traumatología </a:t>
            </a:r>
            <a:endParaRPr lang="es-ES" sz="2400" b="1" dirty="0" smtClean="0">
              <a:latin typeface="Calibri" pitchFamily="34" charset="0"/>
              <a:ea typeface="Times New Roman" pitchFamily="18" charset="0"/>
              <a:cs typeface="Arial" pitchFamily="34" charset="0"/>
            </a:endParaRPr>
          </a:p>
          <a:p>
            <a:pPr lvl="0" algn="just" eaLnBrk="0" fontAlgn="base" hangingPunct="0">
              <a:spcBef>
                <a:spcPct val="0"/>
              </a:spcBef>
              <a:spcAft>
                <a:spcPct val="0"/>
              </a:spcAft>
              <a:buFontTx/>
              <a:buChar char="•"/>
            </a:pPr>
            <a:r>
              <a:rPr lang="es-ES_tradnl" sz="2400" b="1" dirty="0" smtClean="0">
                <a:latin typeface="Calibri" pitchFamily="34" charset="0"/>
                <a:ea typeface="Times New Roman" pitchFamily="18" charset="0"/>
                <a:cs typeface="Arial" pitchFamily="34" charset="0"/>
              </a:rPr>
              <a:t>Residencia de Terapia Intensiva.</a:t>
            </a:r>
            <a:endParaRPr lang="es-ES" sz="2400" b="1" dirty="0" smtClean="0">
              <a:latin typeface="Calibri" pitchFamily="34" charset="0"/>
              <a:ea typeface="Times New Roman" pitchFamily="18" charset="0"/>
              <a:cs typeface="Arial" pitchFamily="34" charset="0"/>
            </a:endParaRPr>
          </a:p>
          <a:p>
            <a:pPr lvl="0" algn="just" eaLnBrk="0" fontAlgn="base" hangingPunct="0">
              <a:spcBef>
                <a:spcPct val="0"/>
              </a:spcBef>
              <a:spcAft>
                <a:spcPct val="0"/>
              </a:spcAft>
              <a:buFontTx/>
              <a:buChar char="•"/>
            </a:pPr>
            <a:r>
              <a:rPr lang="es-ES_tradnl" sz="2400" b="1" dirty="0" smtClean="0">
                <a:latin typeface="Calibri" pitchFamily="34" charset="0"/>
                <a:ea typeface="Times New Roman" pitchFamily="18" charset="0"/>
                <a:cs typeface="Arial" pitchFamily="34" charset="0"/>
              </a:rPr>
              <a:t>Residencia de Dermatología</a:t>
            </a:r>
            <a:endParaRPr lang="es-ES" sz="2400" b="1" dirty="0" smtClean="0">
              <a:latin typeface="Calibri" pitchFamily="34" charset="0"/>
              <a:ea typeface="Times New Roman" pitchFamily="18" charset="0"/>
              <a:cs typeface="Arial" pitchFamily="34" charset="0"/>
            </a:endParaRPr>
          </a:p>
          <a:p>
            <a:pPr lvl="0" algn="just" eaLnBrk="0" fontAlgn="base" hangingPunct="0">
              <a:spcBef>
                <a:spcPct val="0"/>
              </a:spcBef>
              <a:spcAft>
                <a:spcPct val="0"/>
              </a:spcAft>
              <a:buFontTx/>
              <a:buChar char="•"/>
            </a:pPr>
            <a:r>
              <a:rPr lang="es-ES_tradnl" sz="2400" b="1" dirty="0" smtClean="0">
                <a:latin typeface="Calibri" pitchFamily="34" charset="0"/>
                <a:ea typeface="Times New Roman" pitchFamily="18" charset="0"/>
                <a:cs typeface="Arial" pitchFamily="34" charset="0"/>
              </a:rPr>
              <a:t>Residencia de Cardiología </a:t>
            </a:r>
            <a:endParaRPr lang="es-ES" sz="2400" b="1" dirty="0" smtClean="0">
              <a:latin typeface="Calibri" pitchFamily="34" charset="0"/>
              <a:ea typeface="Times New Roman" pitchFamily="18" charset="0"/>
              <a:cs typeface="Arial" pitchFamily="34" charset="0"/>
            </a:endParaRPr>
          </a:p>
          <a:p>
            <a:pPr lvl="0" algn="just" eaLnBrk="0" fontAlgn="base" hangingPunct="0">
              <a:spcBef>
                <a:spcPct val="0"/>
              </a:spcBef>
              <a:spcAft>
                <a:spcPct val="0"/>
              </a:spcAft>
              <a:buFontTx/>
              <a:buChar char="•"/>
            </a:pPr>
            <a:r>
              <a:rPr lang="es-ES_tradnl" sz="2400" b="1" dirty="0" smtClean="0">
                <a:latin typeface="Calibri" pitchFamily="34" charset="0"/>
                <a:ea typeface="Times New Roman" pitchFamily="18" charset="0"/>
                <a:cs typeface="Arial" pitchFamily="34" charset="0"/>
              </a:rPr>
              <a:t>Residencia de Neurocirugía</a:t>
            </a:r>
          </a:p>
          <a:p>
            <a:pPr lvl="0" algn="just" eaLnBrk="0" fontAlgn="base" hangingPunct="0">
              <a:spcBef>
                <a:spcPct val="0"/>
              </a:spcBef>
              <a:spcAft>
                <a:spcPct val="0"/>
              </a:spcAft>
              <a:buFontTx/>
              <a:buChar char="•"/>
            </a:pPr>
            <a:r>
              <a:rPr lang="es-ES_tradnl" sz="2400" b="1" dirty="0" smtClean="0">
                <a:latin typeface="Calibri" pitchFamily="34" charset="0"/>
                <a:ea typeface="Times New Roman" pitchFamily="18" charset="0"/>
                <a:cs typeface="Arial" pitchFamily="34" charset="0"/>
              </a:rPr>
              <a:t>Urología.</a:t>
            </a:r>
          </a:p>
          <a:p>
            <a:pPr lvl="0" algn="just" eaLnBrk="0" fontAlgn="base" hangingPunct="0">
              <a:spcBef>
                <a:spcPct val="0"/>
              </a:spcBef>
              <a:spcAft>
                <a:spcPct val="0"/>
              </a:spcAft>
              <a:buFontTx/>
              <a:buChar char="•"/>
            </a:pPr>
            <a:r>
              <a:rPr lang="es-ES_tradnl" sz="2400" b="1" dirty="0" err="1" smtClean="0">
                <a:latin typeface="Calibri" pitchFamily="34" charset="0"/>
                <a:ea typeface="Times New Roman" pitchFamily="18" charset="0"/>
                <a:cs typeface="Arial" pitchFamily="34" charset="0"/>
              </a:rPr>
              <a:t>Gineco</a:t>
            </a:r>
            <a:r>
              <a:rPr lang="es-ES_tradnl" sz="2400" b="1" dirty="0" smtClean="0">
                <a:latin typeface="Calibri" pitchFamily="34" charset="0"/>
                <a:ea typeface="Times New Roman" pitchFamily="18" charset="0"/>
                <a:cs typeface="Arial" pitchFamily="34" charset="0"/>
              </a:rPr>
              <a:t>-obstetricia</a:t>
            </a:r>
            <a:r>
              <a:rPr lang="es-ES_tradnl" sz="2400" b="1" dirty="0" smtClean="0">
                <a:effectLst>
                  <a:outerShdw blurRad="38100" dist="38100" dir="2700000" algn="tl">
                    <a:srgbClr val="000000">
                      <a:alpha val="43137"/>
                    </a:srgbClr>
                  </a:outerShdw>
                </a:effectLst>
                <a:latin typeface="Calibri" pitchFamily="34" charset="0"/>
                <a:ea typeface="Times New Roman" pitchFamily="18" charset="0"/>
                <a:cs typeface="Arial" pitchFamily="34" charset="0"/>
              </a:rPr>
              <a:t>.</a:t>
            </a:r>
          </a:p>
        </p:txBody>
      </p:sp>
      <p:pic>
        <p:nvPicPr>
          <p:cNvPr id="6" name="Picture 10" descr="Resultado de imagen para logo instituto medico rio cuarto"/>
          <p:cNvPicPr>
            <a:picLocks noChangeAspect="1" noChangeArrowheads="1"/>
          </p:cNvPicPr>
          <p:nvPr/>
        </p:nvPicPr>
        <p:blipFill>
          <a:blip r:embed="rId2" cstate="print"/>
          <a:srcRect/>
          <a:stretch>
            <a:fillRect/>
          </a:stretch>
        </p:blipFill>
        <p:spPr bwMode="auto">
          <a:xfrm>
            <a:off x="9652000" y="5791200"/>
            <a:ext cx="1930400" cy="817306"/>
          </a:xfrm>
          <a:prstGeom prst="rect">
            <a:avLst/>
          </a:prstGeom>
          <a:noFill/>
        </p:spPr>
      </p:pic>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891" y="2349404"/>
            <a:ext cx="4821501" cy="3441796"/>
          </a:xfrm>
          <a:prstGeom prst="rect">
            <a:avLst/>
          </a:prstGeom>
        </p:spPr>
      </p:pic>
      <p:sp>
        <p:nvSpPr>
          <p:cNvPr id="4" name="Rectángulo 3"/>
          <p:cNvSpPr/>
          <p:nvPr/>
        </p:nvSpPr>
        <p:spPr>
          <a:xfrm>
            <a:off x="928914" y="6087649"/>
            <a:ext cx="8818179" cy="5208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smtClean="0"/>
              <a:t>CONVENIOS CON LAS UNIVERSIDAD: NACIONAL DE CORDOBA, CATOLICA Y MENDOZA</a:t>
            </a:r>
            <a:endParaRPr lang="es-AR"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19150" y="553016"/>
            <a:ext cx="10515600" cy="1325563"/>
          </a:xfrm>
        </p:spPr>
        <p:txBody>
          <a:bodyPr>
            <a:normAutofit/>
          </a:bodyPr>
          <a:lstStyle/>
          <a:p>
            <a:r>
              <a:rPr lang="es-ES" dirty="0" smtClean="0"/>
              <a:t>  </a:t>
            </a:r>
            <a:r>
              <a:rPr lang="es-ES" b="1" dirty="0" smtClean="0">
                <a:latin typeface="+mn-lt"/>
              </a:rPr>
              <a:t>ATENCION DE LA SALUD</a:t>
            </a:r>
            <a:br>
              <a:rPr lang="es-ES" b="1" dirty="0" smtClean="0">
                <a:latin typeface="+mn-lt"/>
              </a:rPr>
            </a:br>
            <a:r>
              <a:rPr lang="es-ES" b="1" dirty="0">
                <a:latin typeface="+mn-lt"/>
              </a:rPr>
              <a:t> </a:t>
            </a:r>
            <a:r>
              <a:rPr lang="es-ES" b="1" dirty="0" smtClean="0">
                <a:latin typeface="+mn-lt"/>
              </a:rPr>
              <a:t> </a:t>
            </a:r>
            <a:r>
              <a:rPr lang="es-ES" sz="4000" b="1" i="1" dirty="0" smtClean="0">
                <a:latin typeface="+mn-lt"/>
              </a:rPr>
              <a:t>Se ha complejizado…</a:t>
            </a:r>
            <a:endParaRPr lang="es-ES" sz="4000" b="1" i="1" dirty="0">
              <a:latin typeface="+mn-lt"/>
            </a:endParaRPr>
          </a:p>
        </p:txBody>
      </p:sp>
      <p:sp>
        <p:nvSpPr>
          <p:cNvPr id="3" name="2 Marcador de contenido"/>
          <p:cNvSpPr>
            <a:spLocks noGrp="1"/>
          </p:cNvSpPr>
          <p:nvPr>
            <p:ph idx="1"/>
          </p:nvPr>
        </p:nvSpPr>
        <p:spPr>
          <a:xfrm>
            <a:off x="819150" y="1371600"/>
            <a:ext cx="10534650" cy="4805363"/>
          </a:xfrm>
        </p:spPr>
        <p:txBody>
          <a:bodyPr>
            <a:normAutofit/>
          </a:bodyPr>
          <a:lstStyle/>
          <a:p>
            <a:endParaRPr lang="es-ES" sz="2000" dirty="0" smtClean="0"/>
          </a:p>
          <a:p>
            <a:endParaRPr lang="es-ES" sz="3300" b="1" dirty="0" smtClean="0">
              <a:latin typeface="Calibri" panose="020F0502020204030204" pitchFamily="34" charset="0"/>
            </a:endParaRPr>
          </a:p>
          <a:p>
            <a:r>
              <a:rPr lang="es-ES" sz="2600" b="1" dirty="0" smtClean="0">
                <a:latin typeface="Calibri" panose="020F0502020204030204" pitchFamily="34" charset="0"/>
              </a:rPr>
              <a:t>La globalización…, sistema salud fragmentado y segmentado.</a:t>
            </a:r>
          </a:p>
          <a:p>
            <a:r>
              <a:rPr lang="es-ES" sz="2600" b="1" dirty="0" smtClean="0">
                <a:latin typeface="Calibri" panose="020F0502020204030204" pitchFamily="34" charset="0"/>
              </a:rPr>
              <a:t>Progresos Científicos y tecnológicos…</a:t>
            </a:r>
          </a:p>
          <a:p>
            <a:r>
              <a:rPr lang="es-ES" sz="2600" b="1" dirty="0" smtClean="0">
                <a:latin typeface="Calibri" panose="020F0502020204030204" pitchFamily="34" charset="0"/>
              </a:rPr>
              <a:t>Recursos económicos limitados, con necesidades ilimitados.</a:t>
            </a:r>
          </a:p>
          <a:p>
            <a:r>
              <a:rPr lang="es-ES" sz="2600" b="1" dirty="0" smtClean="0">
                <a:latin typeface="Calibri" panose="020F0502020204030204" pitchFamily="34" charset="0"/>
              </a:rPr>
              <a:t> Aparición de un marco conceptual del accionar de la atención medica, centrado en el paciente y la familia, basado  en la equidad, eficiencia  y solidaridad.</a:t>
            </a:r>
          </a:p>
          <a:p>
            <a:r>
              <a:rPr lang="es-ES" sz="2600" b="1" dirty="0" smtClean="0">
                <a:latin typeface="Calibri" panose="020F0502020204030204" pitchFamily="34" charset="0"/>
              </a:rPr>
              <a:t>Cambios generacional y déficit  de  profesionales de la salud.</a:t>
            </a:r>
          </a:p>
          <a:p>
            <a:r>
              <a:rPr lang="es-ES" sz="2600" b="1" dirty="0" smtClean="0">
                <a:latin typeface="Calibri" panose="020F0502020204030204" pitchFamily="34" charset="0"/>
              </a:rPr>
              <a:t>Otros…</a:t>
            </a:r>
          </a:p>
          <a:p>
            <a:endParaRPr lang="es-ES" sz="2600" dirty="0">
              <a:latin typeface="Calibri" panose="020F0502020204030204" pitchFamily="34" charset="0"/>
            </a:endParaRPr>
          </a:p>
        </p:txBody>
      </p:sp>
      <p:pic>
        <p:nvPicPr>
          <p:cNvPr id="4" name="Picture 10" descr="Resultado de imagen para logo instituto medico rio cuarto"/>
          <p:cNvPicPr>
            <a:picLocks noChangeAspect="1" noChangeArrowheads="1"/>
          </p:cNvPicPr>
          <p:nvPr/>
        </p:nvPicPr>
        <p:blipFill>
          <a:blip r:embed="rId3" cstate="print"/>
          <a:srcRect/>
          <a:stretch>
            <a:fillRect/>
          </a:stretch>
        </p:blipFill>
        <p:spPr bwMode="auto">
          <a:xfrm>
            <a:off x="10273393" y="6000750"/>
            <a:ext cx="1480457" cy="626806"/>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 </a:t>
            </a:r>
            <a:endParaRPr lang="es-ES" b="1" dirty="0"/>
          </a:p>
        </p:txBody>
      </p:sp>
      <p:sp>
        <p:nvSpPr>
          <p:cNvPr id="3" name="2 Marcador de contenido"/>
          <p:cNvSpPr>
            <a:spLocks noGrp="1"/>
          </p:cNvSpPr>
          <p:nvPr>
            <p:ph idx="1"/>
          </p:nvPr>
        </p:nvSpPr>
        <p:spPr/>
        <p:txBody>
          <a:bodyPr>
            <a:normAutofit/>
          </a:bodyPr>
          <a:lstStyle/>
          <a:p>
            <a:endParaRPr lang="es-ES" sz="2000" dirty="0" smtClean="0"/>
          </a:p>
          <a:p>
            <a:r>
              <a:rPr lang="es-ES" sz="2400" b="1" dirty="0" smtClean="0">
                <a:latin typeface="Calibri" panose="020F0502020204030204" pitchFamily="34" charset="0"/>
              </a:rPr>
              <a:t>Cambios de paradigmas: donde el saber profesional (NO basta), sino que debe ir acompañado de normas, procesos, evaluaciones, etc. que acompañan a la evolución de una mejora continua de una atención de calidad y seguridad del paciente.</a:t>
            </a:r>
          </a:p>
          <a:p>
            <a:pPr marL="0" indent="0">
              <a:buNone/>
            </a:pPr>
            <a:endParaRPr lang="es-ES" sz="2400" b="1" dirty="0" smtClean="0">
              <a:latin typeface="Calibri" panose="020F0502020204030204" pitchFamily="34" charset="0"/>
            </a:endParaRPr>
          </a:p>
          <a:p>
            <a:r>
              <a:rPr lang="es-ES" sz="2400" b="1" dirty="0" smtClean="0">
                <a:latin typeface="Calibri" panose="020F0502020204030204" pitchFamily="34" charset="0"/>
              </a:rPr>
              <a:t>Mayores expectativas legitimas de los  pacientes y la familia, donde la atención que debe ser oportuna, segura, eficiente y centrada. Donde se espera mas un resultado que un servicio</a:t>
            </a:r>
            <a:r>
              <a:rPr lang="es-ES" sz="2400" b="1" dirty="0" smtClean="0"/>
              <a:t>.</a:t>
            </a:r>
          </a:p>
          <a:p>
            <a:endParaRPr lang="es-ES" sz="2000" dirty="0" smtClean="0"/>
          </a:p>
        </p:txBody>
      </p:sp>
      <p:pic>
        <p:nvPicPr>
          <p:cNvPr id="4" name="Picture 10" descr="Resultado de imagen para logo instituto medico rio cuarto"/>
          <p:cNvPicPr>
            <a:picLocks noChangeAspect="1" noChangeArrowheads="1"/>
          </p:cNvPicPr>
          <p:nvPr/>
        </p:nvPicPr>
        <p:blipFill>
          <a:blip r:embed="rId2" cstate="print"/>
          <a:srcRect/>
          <a:stretch>
            <a:fillRect/>
          </a:stretch>
        </p:blipFill>
        <p:spPr bwMode="auto">
          <a:xfrm>
            <a:off x="9652000" y="5791200"/>
            <a:ext cx="1930400" cy="817306"/>
          </a:xfrm>
          <a:prstGeom prst="rect">
            <a:avLst/>
          </a:prstGeom>
          <a:noFill/>
        </p:spPr>
      </p:pic>
      <p:pic>
        <p:nvPicPr>
          <p:cNvPr id="6" name="Imagen 5"/>
          <p:cNvPicPr>
            <a:picLocks noChangeAspect="1"/>
          </p:cNvPicPr>
          <p:nvPr/>
        </p:nvPicPr>
        <p:blipFill>
          <a:blip r:embed="rId3"/>
          <a:stretch>
            <a:fillRect/>
          </a:stretch>
        </p:blipFill>
        <p:spPr>
          <a:xfrm>
            <a:off x="712940" y="365125"/>
            <a:ext cx="10516511" cy="1737511"/>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6321</TotalTime>
  <Words>1598</Words>
  <Application>Microsoft Office PowerPoint</Application>
  <PresentationFormat>Panorámica</PresentationFormat>
  <Paragraphs>289</Paragraphs>
  <Slides>42</Slides>
  <Notes>4</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42</vt:i4>
      </vt:variant>
    </vt:vector>
  </HeadingPairs>
  <TitlesOfParts>
    <vt:vector size="50" baseType="lpstr">
      <vt:lpstr>Aharoni</vt:lpstr>
      <vt:lpstr>Arial</vt:lpstr>
      <vt:lpstr>Calibri</vt:lpstr>
      <vt:lpstr>Calibri Light</vt:lpstr>
      <vt:lpstr>Tahoma</vt:lpstr>
      <vt:lpstr>Times New Roman</vt:lpstr>
      <vt:lpstr>Verdana</vt:lpstr>
      <vt:lpstr>Tema de Office</vt:lpstr>
      <vt:lpstr>Presentación de PowerPoint</vt:lpstr>
      <vt:lpstr>Presentación de PowerPoint</vt:lpstr>
      <vt:lpstr>Departamento y Zona de Influencia (mas de  600.000 hab.)</vt:lpstr>
      <vt:lpstr>Instituto Médico Río Cuarto</vt:lpstr>
      <vt:lpstr>Presentación de PowerPoint</vt:lpstr>
      <vt:lpstr>INSTITUTO MEDICO RIO CUARTO</vt:lpstr>
      <vt:lpstr>Presentación de PowerPoint</vt:lpstr>
      <vt:lpstr>  ATENCION DE LA SALUD   Se ha complejizado…</vt:lpstr>
      <vt:lpstr> </vt:lpstr>
      <vt:lpstr>Presentación de PowerPoint</vt:lpstr>
      <vt:lpstr>ALTA DIRECCION   (CALIDAD)</vt:lpstr>
      <vt:lpstr> DIRECTORIO INSTITUTO MEDICO RIO CUARTO</vt:lpstr>
      <vt:lpstr>ACREDITACION DE CALIDAD</vt:lpstr>
      <vt:lpstr>ALTA DIRECCIÓN</vt:lpstr>
      <vt:lpstr>Presentación de PowerPoint</vt:lpstr>
      <vt:lpstr>ALTA DIRECCIÓN: VALORES</vt:lpstr>
      <vt:lpstr>Presentación de PowerPoint</vt:lpstr>
      <vt:lpstr>Presentación de PowerPoint</vt:lpstr>
      <vt:lpstr>Presentación de PowerPoint</vt:lpstr>
      <vt:lpstr>Presentación de PowerPoint</vt:lpstr>
      <vt:lpstr>MISION VISION DE DIFERENTES AREAS</vt:lpstr>
      <vt:lpstr>Presentación de PowerPoint</vt:lpstr>
      <vt:lpstr>A ENFRENTARSE CON LA REALIDAD AUTOEVALUACION (QUIROFANO)</vt:lpstr>
      <vt:lpstr>PLAN ESTRATEGICO BLOQUE QUIROFANO </vt:lpstr>
      <vt:lpstr>NORMAS Y PROCEDIMIENTOS</vt:lpstr>
      <vt:lpstr>Presentación de PowerPoint</vt:lpstr>
      <vt:lpstr>Presentación de PowerPoint</vt:lpstr>
      <vt:lpstr>Presentación de PowerPoint</vt:lpstr>
      <vt:lpstr>Presentación de PowerPoint</vt:lpstr>
      <vt:lpstr>Presentación de PowerPoint</vt:lpstr>
      <vt:lpstr>Presentación de PowerPoint</vt:lpstr>
      <vt:lpstr>PROBLEMAS DE MAYOR IMPORTANCIA  CAMBIO CULTURAL (BLOQUE QUIRURGICO)</vt:lpstr>
      <vt:lpstr>Meses antes de la fecha pautada…EVALUACION PRELIMINAR</vt:lpstr>
      <vt:lpstr>CON EL ESFUERZO DE MUCHOS… Y DE OTROS NO TANTO!!!</vt:lpstr>
      <vt:lpstr>Y ASI LLEGAMOS AL COMIENZO DEL VERDADERO CAMBIO….</vt:lpstr>
      <vt:lpstr>Presentación de PowerPoint</vt:lpstr>
      <vt:lpstr>ACREDITACION DE CALIDAD OBSTACULOS</vt:lpstr>
      <vt:lpstr>ACREDITACION DE CALIDAD OBSTACULOS</vt:lpstr>
      <vt:lpstr>ACREDITACION DE CALIDAD OBSTACULOS</vt:lpstr>
      <vt:lpstr>ACREDITACION DE CALIDAD OBSTACULOS</vt:lpstr>
      <vt:lpstr>ALTA DIRECCION INSTITUCION</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Mario P</dc:creator>
  <cp:lastModifiedBy>Usuario</cp:lastModifiedBy>
  <cp:revision>122</cp:revision>
  <cp:lastPrinted>2018-11-15T23:52:55Z</cp:lastPrinted>
  <dcterms:created xsi:type="dcterms:W3CDTF">2016-10-19T01:58:06Z</dcterms:created>
  <dcterms:modified xsi:type="dcterms:W3CDTF">2018-11-15T23:58:55Z</dcterms:modified>
</cp:coreProperties>
</file>