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BFE59-8F35-477C-94D9-672EA78D485D}" type="datetimeFigureOut">
              <a:rPr lang="es-AR" smtClean="0"/>
              <a:t>16/11/2018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2940C-6F80-4585-84FA-28D64AAFEFA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873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658685" y="1008934"/>
            <a:ext cx="1442167" cy="1499933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7091134" y="4355634"/>
            <a:ext cx="1442167" cy="1499933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059600" y="1925673"/>
            <a:ext cx="4072800" cy="2049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059600" y="4155440"/>
            <a:ext cx="4072800" cy="9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8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8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8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8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8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8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8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8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8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621562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592334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10127918" y="613634"/>
            <a:ext cx="1442167" cy="1499933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7" name="Google Shape;17;p3"/>
          <p:cNvSpPr/>
          <p:nvPr/>
        </p:nvSpPr>
        <p:spPr>
          <a:xfrm rot="10800000" flipH="1">
            <a:off x="621901" y="4744434"/>
            <a:ext cx="1442167" cy="1499933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1031600" y="2408600"/>
            <a:ext cx="10128800" cy="20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8516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6727600"/>
            <a:ext cx="12192000" cy="13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15600" y="421233"/>
            <a:ext cx="11360800" cy="1108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15600" y="1633633"/>
            <a:ext cx="11360800" cy="447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58442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415600" y="421233"/>
            <a:ext cx="11360800" cy="1108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415600" y="1633633"/>
            <a:ext cx="5333200" cy="447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443200" y="1633633"/>
            <a:ext cx="5333200" cy="447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8618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415600" y="1865867"/>
            <a:ext cx="3744000" cy="371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99788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6727600"/>
            <a:ext cx="12192000" cy="13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7838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56927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6096000" y="-33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cxnSp>
        <p:nvCxnSpPr>
          <p:cNvPr id="43" name="Google Shape;43;p9"/>
          <p:cNvCxnSpPr/>
          <p:nvPr/>
        </p:nvCxnSpPr>
        <p:spPr>
          <a:xfrm>
            <a:off x="6706233" y="5994000"/>
            <a:ext cx="6244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354000" y="1239033"/>
            <a:ext cx="5393600" cy="2381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354000" y="3692001"/>
            <a:ext cx="5393600" cy="2098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32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32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32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32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32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32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32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32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32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6586000" y="965600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7345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426000" y="5625233"/>
            <a:ext cx="7998400" cy="7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32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652823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6727600"/>
            <a:ext cx="12192000" cy="13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276167"/>
            <a:ext cx="11360800" cy="28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21333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21333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21333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21333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21333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21333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21333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21333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21333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415600" y="4216000"/>
            <a:ext cx="11360800" cy="1428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4248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421233"/>
            <a:ext cx="11360800" cy="11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633633"/>
            <a:ext cx="11360800" cy="44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333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333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333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333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333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333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333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333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fld id="{00000000-1234-1234-1234-123412341234}" type="slidenum">
              <a:rPr lang="es-419" smtClean="0"/>
              <a:pPr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5949716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3652833" y="1187467"/>
            <a:ext cx="4888400" cy="3408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s-AR" sz="3600" b="1" kern="1200" dirty="0">
                <a:solidFill>
                  <a:srgbClr val="0070C0"/>
                </a:solidFill>
                <a:latin typeface="Calibri Light" panose="020F0302020204030204"/>
                <a:ea typeface="+mj-ea"/>
                <a:cs typeface="+mj-cs"/>
              </a:rPr>
              <a:t>Calidad en Servicios de Salud y Acreditaciones: “experiencia de un comienzo”</a:t>
            </a:r>
            <a:br>
              <a:rPr lang="es-AR" sz="3600" b="1" kern="1200" dirty="0">
                <a:solidFill>
                  <a:srgbClr val="0070C0"/>
                </a:solidFill>
                <a:latin typeface="Calibri Light" panose="020F0302020204030204"/>
                <a:ea typeface="+mj-ea"/>
                <a:cs typeface="+mj-cs"/>
              </a:rPr>
            </a:br>
            <a:endParaRPr sz="4000" dirty="0">
              <a:solidFill>
                <a:srgbClr val="999999"/>
              </a:solidFill>
            </a:endParaRPr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3651800" y="4474858"/>
            <a:ext cx="4888400" cy="1145425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AR" sz="2000" dirty="0">
                <a:solidFill>
                  <a:schemeClr val="tx1"/>
                </a:solidFill>
              </a:rPr>
              <a:t>Sanatorio Allende</a:t>
            </a:r>
          </a:p>
          <a:p>
            <a:r>
              <a:rPr lang="es-AR" sz="2000" dirty="0">
                <a:solidFill>
                  <a:schemeClr val="tx1"/>
                </a:solidFill>
              </a:rPr>
              <a:t>Córdoba</a:t>
            </a:r>
          </a:p>
          <a:p>
            <a:r>
              <a:rPr lang="es-AR" sz="2000" dirty="0">
                <a:solidFill>
                  <a:schemeClr val="tx1"/>
                </a:solidFill>
              </a:rPr>
              <a:t>Noviembre 2018</a:t>
            </a:r>
          </a:p>
          <a:p>
            <a:pPr marL="0" indent="0"/>
            <a:endParaRPr sz="2400" b="1" dirty="0"/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48246" y="6049108"/>
            <a:ext cx="4102010" cy="6509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DDCF3-5931-4B17-99FE-A7C1248EC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421233"/>
            <a:ext cx="11360800" cy="887061"/>
          </a:xfrm>
        </p:spPr>
        <p:txBody>
          <a:bodyPr/>
          <a:lstStyle/>
          <a:p>
            <a:pPr algn="ctr"/>
            <a:r>
              <a:rPr lang="es-AR" dirty="0">
                <a:solidFill>
                  <a:srgbClr val="0070C0"/>
                </a:solidFill>
              </a:rPr>
              <a:t>Importancia y percepción en la Institución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A7600E-3A1C-4B65-873C-F0E393ED4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436685"/>
            <a:ext cx="11360800" cy="4472000"/>
          </a:xfrm>
        </p:spPr>
        <p:txBody>
          <a:bodyPr/>
          <a:lstStyle/>
          <a:p>
            <a:r>
              <a:rPr lang="es-AR" sz="2400" dirty="0"/>
              <a:t>La calidad como visión y misión de la institución </a:t>
            </a:r>
          </a:p>
          <a:p>
            <a:endParaRPr lang="es-AR" sz="2400" dirty="0"/>
          </a:p>
          <a:p>
            <a:r>
              <a:rPr lang="es-AR" sz="2400" dirty="0"/>
              <a:t>El camino de la calidad como “comienzo”, sin un final, la calidad no se guarda en stocks o se almacena</a:t>
            </a:r>
          </a:p>
          <a:p>
            <a:endParaRPr lang="es-AR" sz="2400" dirty="0"/>
          </a:p>
          <a:p>
            <a:r>
              <a:rPr lang="es-AR" sz="2400" dirty="0"/>
              <a:t>El centro de todo pensamiento,  desarrollo, preocupación y esfuerzo es el paciente, brindarle una atención segura, eficiente, oportuna,  efectiva y equitativa</a:t>
            </a:r>
          </a:p>
          <a:p>
            <a:endParaRPr lang="es-AR" sz="2400" dirty="0"/>
          </a:p>
          <a:p>
            <a:r>
              <a:rPr lang="es-AR" sz="2400" dirty="0"/>
              <a:t>Aprender calidad, trabajar generando calidad, diseñar hacia la calidad, brindar calidad en cada momento de intercambio con el paciente, como el desafío diario de toda la institución</a:t>
            </a:r>
          </a:p>
        </p:txBody>
      </p:sp>
    </p:spTree>
    <p:extLst>
      <p:ext uri="{BB962C8B-B14F-4D97-AF65-F5344CB8AC3E}">
        <p14:creationId xmlns:p14="http://schemas.microsoft.com/office/powerpoint/2010/main" val="3369081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DDCF3-5931-4B17-99FE-A7C1248EC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62254"/>
            <a:ext cx="11360800" cy="887061"/>
          </a:xfrm>
        </p:spPr>
        <p:txBody>
          <a:bodyPr/>
          <a:lstStyle/>
          <a:p>
            <a:pPr algn="ctr"/>
            <a:r>
              <a:rPr lang="es-AR" dirty="0">
                <a:solidFill>
                  <a:srgbClr val="0070C0"/>
                </a:solidFill>
              </a:rPr>
              <a:t>El camino hasta  ahora  recorrido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A7600E-3A1C-4B65-873C-F0E393ED4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949315"/>
            <a:ext cx="11360800" cy="5416062"/>
          </a:xfrm>
        </p:spPr>
        <p:txBody>
          <a:bodyPr/>
          <a:lstStyle/>
          <a:p>
            <a:r>
              <a:rPr lang="es-AR" sz="2400" dirty="0"/>
              <a:t>La calidad como visión y misión de la institución </a:t>
            </a:r>
          </a:p>
          <a:p>
            <a:endParaRPr lang="es-AR" sz="2400" dirty="0"/>
          </a:p>
          <a:p>
            <a:r>
              <a:rPr lang="es-AR" sz="2400" dirty="0"/>
              <a:t>Originalmente esfuerzo y motivaciones individuales </a:t>
            </a:r>
          </a:p>
          <a:p>
            <a:endParaRPr lang="es-AR" sz="2400" dirty="0"/>
          </a:p>
          <a:p>
            <a:r>
              <a:rPr lang="es-AR" sz="2400" dirty="0"/>
              <a:t>Luego creación de  distintos comités dedicados a mejorar y pensar en calidad globalmente o en  áreas de la misma,  en forma independiente y también colaborativa</a:t>
            </a:r>
          </a:p>
          <a:p>
            <a:endParaRPr lang="es-AR" sz="2400" dirty="0"/>
          </a:p>
          <a:p>
            <a:r>
              <a:rPr lang="es-AR" sz="2400" dirty="0"/>
              <a:t>Diseño y mejora de procesos, enfocados hacia la seguridad y la protocolización</a:t>
            </a:r>
          </a:p>
          <a:p>
            <a:endParaRPr lang="es-AR" sz="2400" dirty="0"/>
          </a:p>
          <a:p>
            <a:r>
              <a:rPr lang="es-AR" sz="2400" dirty="0"/>
              <a:t>Hoy marco formal con la creación de un Departamento de Calidad con profunda interrelación con el liderazgo del Sanatorio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295462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DDCF3-5931-4B17-99FE-A7C1248EC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62254"/>
            <a:ext cx="11360800" cy="887061"/>
          </a:xfrm>
        </p:spPr>
        <p:txBody>
          <a:bodyPr/>
          <a:lstStyle/>
          <a:p>
            <a:pPr algn="ctr"/>
            <a:r>
              <a:rPr lang="es-AR" dirty="0">
                <a:solidFill>
                  <a:srgbClr val="0070C0"/>
                </a:solidFill>
              </a:rPr>
              <a:t>El camino hasta  ahora  recorrido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A7600E-3A1C-4B65-873C-F0E393ED4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083212"/>
            <a:ext cx="11360800" cy="5416062"/>
          </a:xfrm>
        </p:spPr>
        <p:txBody>
          <a:bodyPr/>
          <a:lstStyle/>
          <a:p>
            <a:r>
              <a:rPr lang="es-AR" sz="2400" dirty="0"/>
              <a:t>El Departamento de Calidad junto a Dirección Médica y Jefes de Enfermería genera una visión “sistémica” de la institución que facilita y vuelve más eficiente el trabajo en calidad</a:t>
            </a:r>
          </a:p>
          <a:p>
            <a:endParaRPr lang="es-AR" sz="2400" dirty="0"/>
          </a:p>
          <a:p>
            <a:r>
              <a:rPr lang="es-AR" sz="2400" dirty="0"/>
              <a:t>El deseo a futuro, que cada miembro y cada área del Sanatorio autogestione la calidad con la suficiente percepción de su influencia en el  desarrollo de los demás y en el objetivo común que nos agrupa: brindar la máxima calidad de atención a nuestros pacientes</a:t>
            </a:r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873115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DDCF3-5931-4B17-99FE-A7C1248EC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358726"/>
            <a:ext cx="11360800" cy="1054823"/>
          </a:xfrm>
        </p:spPr>
        <p:txBody>
          <a:bodyPr/>
          <a:lstStyle/>
          <a:p>
            <a:pPr algn="ctr"/>
            <a:r>
              <a:rPr lang="es-AR" sz="3600" dirty="0">
                <a:solidFill>
                  <a:srgbClr val="0070C0"/>
                </a:solidFill>
              </a:rPr>
              <a:t>La acreditación como herramienta de gestión de la calidad en el Sanatorio Allende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A7600E-3A1C-4B65-873C-F0E393ED4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59988"/>
            <a:ext cx="11360800" cy="4839286"/>
          </a:xfrm>
        </p:spPr>
        <p:txBody>
          <a:bodyPr/>
          <a:lstStyle/>
          <a:p>
            <a:r>
              <a:rPr lang="es-AR" sz="2400" dirty="0"/>
              <a:t>Acreditación siempre valorada principalmente por el “proceso” que lleva a las mejoras</a:t>
            </a:r>
          </a:p>
          <a:p>
            <a:endParaRPr lang="es-AR" sz="2400" dirty="0"/>
          </a:p>
          <a:p>
            <a:r>
              <a:rPr lang="es-AR" sz="2400" dirty="0"/>
              <a:t>Un marco de referencia teórica con las expectativas a alcanzar</a:t>
            </a:r>
          </a:p>
          <a:p>
            <a:endParaRPr lang="es-AR" sz="2400" dirty="0"/>
          </a:p>
          <a:p>
            <a:r>
              <a:rPr lang="es-AR" sz="2400" dirty="0"/>
              <a:t>Agrupación de la institución bajo un “modelo mental común” en puntos clave</a:t>
            </a:r>
          </a:p>
          <a:p>
            <a:pPr marL="152396" indent="0">
              <a:buNone/>
            </a:pPr>
            <a:endParaRPr lang="es-AR" sz="2400" dirty="0"/>
          </a:p>
          <a:p>
            <a:r>
              <a:rPr lang="es-AR" sz="2400" dirty="0"/>
              <a:t>Una línea de tiempo</a:t>
            </a:r>
          </a:p>
          <a:p>
            <a:endParaRPr lang="es-AR" sz="2400" dirty="0"/>
          </a:p>
          <a:p>
            <a:r>
              <a:rPr lang="es-AR" sz="2400" dirty="0"/>
              <a:t>Un “</a:t>
            </a:r>
            <a:r>
              <a:rPr lang="es-AR" sz="2400" dirty="0" err="1"/>
              <a:t>booster</a:t>
            </a:r>
            <a:r>
              <a:rPr lang="es-AR" sz="2400" dirty="0"/>
              <a:t>” o estímulo extra </a:t>
            </a:r>
          </a:p>
          <a:p>
            <a:endParaRPr lang="es-AR" sz="2400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469760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DDCF3-5931-4B17-99FE-A7C1248EC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358726"/>
            <a:ext cx="11360800" cy="1054823"/>
          </a:xfrm>
        </p:spPr>
        <p:txBody>
          <a:bodyPr/>
          <a:lstStyle/>
          <a:p>
            <a:pPr algn="ctr"/>
            <a:r>
              <a:rPr lang="es-AR" sz="3600" dirty="0">
                <a:solidFill>
                  <a:srgbClr val="0070C0"/>
                </a:solidFill>
              </a:rPr>
              <a:t>La acreditación como herramienta de gestión de la calidad en el Sanatorio Allende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A7600E-3A1C-4B65-873C-F0E393ED4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413549"/>
            <a:ext cx="11360800" cy="50857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AR" sz="2400" dirty="0"/>
              <a:t>Acreditación por ITAES </a:t>
            </a:r>
          </a:p>
          <a:p>
            <a:pPr>
              <a:lnSpc>
                <a:spcPct val="100000"/>
              </a:lnSpc>
            </a:pPr>
            <a:endParaRPr lang="es-AR" sz="2400" dirty="0"/>
          </a:p>
          <a:p>
            <a:pPr>
              <a:lnSpc>
                <a:spcPct val="100000"/>
              </a:lnSpc>
            </a:pPr>
            <a:r>
              <a:rPr lang="es-AR" sz="2400" dirty="0"/>
              <a:t>Generación de cultura de seguridad</a:t>
            </a:r>
          </a:p>
          <a:p>
            <a:pPr>
              <a:lnSpc>
                <a:spcPct val="100000"/>
              </a:lnSpc>
            </a:pPr>
            <a:endParaRPr lang="es-AR" sz="2400" dirty="0"/>
          </a:p>
          <a:p>
            <a:pPr>
              <a:lnSpc>
                <a:spcPct val="100000"/>
              </a:lnSpc>
            </a:pPr>
            <a:r>
              <a:rPr lang="es-AR" sz="2400" dirty="0" err="1"/>
              <a:t>Normatización</a:t>
            </a:r>
            <a:r>
              <a:rPr lang="es-AR" sz="2400" dirty="0"/>
              <a:t>, protocolización, estandarización. Construcción de documentos que guíen la práctica diaria</a:t>
            </a:r>
          </a:p>
          <a:p>
            <a:pPr>
              <a:lnSpc>
                <a:spcPct val="100000"/>
              </a:lnSpc>
            </a:pPr>
            <a:endParaRPr lang="es-AR" sz="2400" dirty="0"/>
          </a:p>
          <a:p>
            <a:pPr>
              <a:lnSpc>
                <a:spcPct val="100000"/>
              </a:lnSpc>
            </a:pPr>
            <a:r>
              <a:rPr lang="es-AR" sz="2400" dirty="0"/>
              <a:t>Trabajo en equipo interdisciplinario y transdisciplinario</a:t>
            </a:r>
          </a:p>
          <a:p>
            <a:pPr>
              <a:lnSpc>
                <a:spcPct val="100000"/>
              </a:lnSpc>
            </a:pPr>
            <a:endParaRPr lang="es-AR" sz="2400" dirty="0"/>
          </a:p>
          <a:p>
            <a:pPr>
              <a:lnSpc>
                <a:spcPct val="100000"/>
              </a:lnSpc>
            </a:pPr>
            <a:r>
              <a:rPr lang="es-AR" sz="2400" dirty="0"/>
              <a:t>Abordaje de  las mejoras como “procesos” concebidos desde la visión del paciente</a:t>
            </a:r>
          </a:p>
          <a:p>
            <a:pPr>
              <a:lnSpc>
                <a:spcPct val="100000"/>
              </a:lnSpc>
            </a:pPr>
            <a:endParaRPr lang="es-AR" sz="2400" dirty="0"/>
          </a:p>
          <a:p>
            <a:pPr>
              <a:lnSpc>
                <a:spcPct val="100000"/>
              </a:lnSpc>
            </a:pPr>
            <a:r>
              <a:rPr lang="es-AR" sz="2400" dirty="0"/>
              <a:t>Percepción de un “trabajo extra” en etapas iniciales, dificultad en conciliar con los tiempos del asistencialismo </a:t>
            </a:r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082270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DDCF3-5931-4B17-99FE-A7C1248EC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358726"/>
            <a:ext cx="11360800" cy="1054823"/>
          </a:xfrm>
        </p:spPr>
        <p:txBody>
          <a:bodyPr/>
          <a:lstStyle/>
          <a:p>
            <a:pPr algn="ctr"/>
            <a:r>
              <a:rPr lang="es-AR" sz="3600" dirty="0">
                <a:solidFill>
                  <a:srgbClr val="0070C0"/>
                </a:solidFill>
              </a:rPr>
              <a:t>La acreditación como herramienta de gestión de la calidad en el Sanatorio Allende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A7600E-3A1C-4B65-873C-F0E393ED4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4074" y="1413549"/>
            <a:ext cx="11360800" cy="4839286"/>
          </a:xfrm>
        </p:spPr>
        <p:txBody>
          <a:bodyPr/>
          <a:lstStyle/>
          <a:p>
            <a:r>
              <a:rPr lang="es-AR" sz="2400" dirty="0"/>
              <a:t>¿Mientras más se trabaja parece que más faltara?</a:t>
            </a:r>
          </a:p>
          <a:p>
            <a:endParaRPr lang="es-AR" sz="2400" dirty="0"/>
          </a:p>
          <a:p>
            <a:r>
              <a:rPr lang="es-AR" sz="2400" dirty="0"/>
              <a:t>La seguridad y la mejora se vuelven pasión</a:t>
            </a:r>
          </a:p>
          <a:p>
            <a:endParaRPr lang="es-AR" sz="2400" dirty="0"/>
          </a:p>
          <a:p>
            <a:r>
              <a:rPr lang="es-AR" sz="2400" dirty="0"/>
              <a:t>Los principales promotores del trabajo en calidad y la acreditación son y deben seguir siendo los líderes de la institución</a:t>
            </a:r>
          </a:p>
          <a:p>
            <a:pPr marL="152396" indent="0">
              <a:buNone/>
            </a:pPr>
            <a:endParaRPr lang="es-AR" sz="2400" dirty="0"/>
          </a:p>
          <a:p>
            <a:pPr marL="152396" indent="0">
              <a:buNone/>
            </a:pPr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103423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74;p14">
            <a:extLst>
              <a:ext uri="{FF2B5EF4-FFF2-40B4-BE49-F238E27FC236}">
                <a16:creationId xmlns:a16="http://schemas.microsoft.com/office/drawing/2014/main" id="{F516B2C6-69C2-4406-8360-99D0D811A663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651637" y="2466005"/>
            <a:ext cx="4888725" cy="1398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7030180"/>
      </p:ext>
    </p:extLst>
  </p:cSld>
  <p:clrMapOvr>
    <a:masterClrMapping/>
  </p:clrMapOvr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462</Words>
  <Application>Microsoft Office PowerPoint</Application>
  <PresentationFormat>Panorámica</PresentationFormat>
  <Paragraphs>59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Economica</vt:lpstr>
      <vt:lpstr>Open Sans</vt:lpstr>
      <vt:lpstr>Luxe</vt:lpstr>
      <vt:lpstr>Calidad en Servicios de Salud y Acreditaciones: “experiencia de un comienzo” </vt:lpstr>
      <vt:lpstr>Importancia y percepción en la Institución</vt:lpstr>
      <vt:lpstr>El camino hasta  ahora  recorrido</vt:lpstr>
      <vt:lpstr>El camino hasta  ahora  recorrido</vt:lpstr>
      <vt:lpstr>La acreditación como herramienta de gestión de la calidad en el Sanatorio Allende</vt:lpstr>
      <vt:lpstr>La acreditación como herramienta de gestión de la calidad en el Sanatorio Allende</vt:lpstr>
      <vt:lpstr>La acreditación como herramienta de gestión de la calidad en el Sanatorio Allende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Vukelic</dc:creator>
  <cp:lastModifiedBy>Valeria Vukelic</cp:lastModifiedBy>
  <cp:revision>12</cp:revision>
  <dcterms:created xsi:type="dcterms:W3CDTF">2018-11-15T14:52:45Z</dcterms:created>
  <dcterms:modified xsi:type="dcterms:W3CDTF">2018-11-16T10:18:18Z</dcterms:modified>
</cp:coreProperties>
</file>